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97"/>
  </p:notesMasterIdLst>
  <p:handoutMasterIdLst>
    <p:handoutMasterId r:id="rId98"/>
  </p:handoutMasterIdLst>
  <p:sldIdLst>
    <p:sldId id="420" r:id="rId4"/>
    <p:sldId id="379" r:id="rId5"/>
    <p:sldId id="259" r:id="rId6"/>
    <p:sldId id="415" r:id="rId7"/>
    <p:sldId id="416" r:id="rId8"/>
    <p:sldId id="417" r:id="rId9"/>
    <p:sldId id="418" r:id="rId10"/>
    <p:sldId id="367" r:id="rId11"/>
    <p:sldId id="369" r:id="rId12"/>
    <p:sldId id="429" r:id="rId13"/>
    <p:sldId id="370" r:id="rId14"/>
    <p:sldId id="374" r:id="rId15"/>
    <p:sldId id="334" r:id="rId16"/>
    <p:sldId id="335" r:id="rId17"/>
    <p:sldId id="262" r:id="rId18"/>
    <p:sldId id="264" r:id="rId19"/>
    <p:sldId id="401" r:id="rId20"/>
    <p:sldId id="266" r:id="rId21"/>
    <p:sldId id="380" r:id="rId22"/>
    <p:sldId id="381" r:id="rId23"/>
    <p:sldId id="382" r:id="rId24"/>
    <p:sldId id="383" r:id="rId25"/>
    <p:sldId id="384" r:id="rId26"/>
    <p:sldId id="385" r:id="rId27"/>
    <p:sldId id="389" r:id="rId28"/>
    <p:sldId id="390" r:id="rId29"/>
    <p:sldId id="391" r:id="rId30"/>
    <p:sldId id="392" r:id="rId31"/>
    <p:sldId id="395" r:id="rId32"/>
    <p:sldId id="394" r:id="rId33"/>
    <p:sldId id="396" r:id="rId34"/>
    <p:sldId id="393" r:id="rId35"/>
    <p:sldId id="289" r:id="rId36"/>
    <p:sldId id="290" r:id="rId37"/>
    <p:sldId id="288" r:id="rId38"/>
    <p:sldId id="292" r:id="rId39"/>
    <p:sldId id="294" r:id="rId40"/>
    <p:sldId id="422" r:id="rId41"/>
    <p:sldId id="267" r:id="rId42"/>
    <p:sldId id="268" r:id="rId43"/>
    <p:sldId id="372" r:id="rId44"/>
    <p:sldId id="373" r:id="rId45"/>
    <p:sldId id="425" r:id="rId46"/>
    <p:sldId id="411" r:id="rId47"/>
    <p:sldId id="412" r:id="rId48"/>
    <p:sldId id="423" r:id="rId49"/>
    <p:sldId id="320" r:id="rId50"/>
    <p:sldId id="321" r:id="rId51"/>
    <p:sldId id="322" r:id="rId52"/>
    <p:sldId id="323" r:id="rId53"/>
    <p:sldId id="324" r:id="rId54"/>
    <p:sldId id="325" r:id="rId55"/>
    <p:sldId id="326" r:id="rId56"/>
    <p:sldId id="327" r:id="rId57"/>
    <p:sldId id="328" r:id="rId58"/>
    <p:sldId id="424" r:id="rId59"/>
    <p:sldId id="408" r:id="rId60"/>
    <p:sldId id="409" r:id="rId61"/>
    <p:sldId id="410" r:id="rId62"/>
    <p:sldId id="426" r:id="rId63"/>
    <p:sldId id="298" r:id="rId64"/>
    <p:sldId id="304" r:id="rId65"/>
    <p:sldId id="305" r:id="rId66"/>
    <p:sldId id="299" r:id="rId67"/>
    <p:sldId id="306" r:id="rId68"/>
    <p:sldId id="307" r:id="rId69"/>
    <p:sldId id="300" r:id="rId70"/>
    <p:sldId id="309" r:id="rId71"/>
    <p:sldId id="301" r:id="rId72"/>
    <p:sldId id="302" r:id="rId73"/>
    <p:sldId id="310" r:id="rId74"/>
    <p:sldId id="313" r:id="rId75"/>
    <p:sldId id="312" r:id="rId76"/>
    <p:sldId id="356" r:id="rId77"/>
    <p:sldId id="314" r:id="rId78"/>
    <p:sldId id="428" r:id="rId79"/>
    <p:sldId id="315" r:id="rId80"/>
    <p:sldId id="316" r:id="rId81"/>
    <p:sldId id="317" r:id="rId82"/>
    <p:sldId id="318" r:id="rId83"/>
    <p:sldId id="329" r:id="rId84"/>
    <p:sldId id="330" r:id="rId85"/>
    <p:sldId id="331" r:id="rId86"/>
    <p:sldId id="333" r:id="rId87"/>
    <p:sldId id="336" r:id="rId88"/>
    <p:sldId id="360" r:id="rId89"/>
    <p:sldId id="361" r:id="rId90"/>
    <p:sldId id="339" r:id="rId91"/>
    <p:sldId id="340" r:id="rId92"/>
    <p:sldId id="341" r:id="rId93"/>
    <p:sldId id="342" r:id="rId94"/>
    <p:sldId id="343" r:id="rId95"/>
    <p:sldId id="421" r:id="rId96"/>
  </p:sldIdLst>
  <p:sldSz cx="12192000" cy="6858000"/>
  <p:notesSz cx="9929813" cy="67992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6C0"/>
    <a:srgbClr val="28275B"/>
    <a:srgbClr val="867567"/>
    <a:srgbClr val="28315B"/>
    <a:srgbClr val="EAEFF7"/>
    <a:srgbClr val="3D3C5D"/>
    <a:srgbClr val="F0EEE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343" autoAdjust="0"/>
  </p:normalViewPr>
  <p:slideViewPr>
    <p:cSldViewPr snapToGrid="0">
      <p:cViewPr varScale="1">
        <p:scale>
          <a:sx n="111" d="100"/>
          <a:sy n="111" d="100"/>
        </p:scale>
        <p:origin x="534" y="96"/>
      </p:cViewPr>
      <p:guideLst>
        <p:guide orient="horz" pos="2160"/>
        <p:guide pos="3840"/>
      </p:guideLst>
    </p:cSldViewPr>
  </p:slideViewPr>
  <p:notesTextViewPr>
    <p:cViewPr>
      <p:scale>
        <a:sx n="3" d="2"/>
        <a:sy n="3" d="2"/>
      </p:scale>
      <p:origin x="0" y="0"/>
    </p:cViewPr>
  </p:notesTextViewPr>
  <p:notesViewPr>
    <p:cSldViewPr snapToGrid="0">
      <p:cViewPr varScale="1">
        <p:scale>
          <a:sx n="117" d="100"/>
          <a:sy n="117" d="100"/>
        </p:scale>
        <p:origin x="60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B890E-23F2-414F-A23A-C352CE0FF99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D8B2F0DA-4C9F-469C-8423-9F7FC495791E}">
      <dgm:prSet phldrT="[Texte]"/>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fr-FR" dirty="0"/>
            <a:t>BAP</a:t>
          </a:r>
        </a:p>
      </dgm:t>
    </dgm:pt>
    <dgm:pt modelId="{C821ACC8-9451-4399-A746-5D5870839314}" type="parTrans" cxnId="{20276B20-97ED-415D-8AF3-D7EED897756B}">
      <dgm:prSet/>
      <dgm:spPr/>
      <dgm:t>
        <a:bodyPr/>
        <a:lstStyle/>
        <a:p>
          <a:endParaRPr lang="fr-FR"/>
        </a:p>
      </dgm:t>
    </dgm:pt>
    <dgm:pt modelId="{6EED3243-C18F-4A0E-953F-7A69F45AE9E1}" type="sibTrans" cxnId="{20276B20-97ED-415D-8AF3-D7EED897756B}">
      <dgm:prSet/>
      <dgm:spPr/>
      <dgm:t>
        <a:bodyPr/>
        <a:lstStyle/>
        <a:p>
          <a:endParaRPr lang="fr-FR"/>
        </a:p>
      </dgm:t>
    </dgm:pt>
    <dgm:pt modelId="{F967DE33-7CAD-4DAE-AF33-17622F858705}">
      <dgm:prSet phldrT="[Texte]"/>
      <dgm:spPr/>
      <dgm:t>
        <a:bodyPr/>
        <a:lstStyle/>
        <a:p>
          <a:r>
            <a:rPr lang="fr-FR" b="0" i="0" dirty="0">
              <a:solidFill>
                <a:srgbClr val="867567"/>
              </a:solidFill>
            </a:rPr>
            <a:t>Branche d’Activité Professionnelle (BAP) : ensemble de métiers sous une thématique commune </a:t>
          </a:r>
        </a:p>
      </dgm:t>
    </dgm:pt>
    <dgm:pt modelId="{E2DDFEB9-8790-4C7F-8E2C-EA1670F06B22}" type="parTrans" cxnId="{524B8957-58F9-4960-B287-484879D908AF}">
      <dgm:prSet/>
      <dgm:spPr/>
      <dgm:t>
        <a:bodyPr/>
        <a:lstStyle/>
        <a:p>
          <a:endParaRPr lang="fr-FR"/>
        </a:p>
      </dgm:t>
    </dgm:pt>
    <dgm:pt modelId="{3B9AD19E-6C99-42EB-A95B-EFE34FD7DF2E}" type="sibTrans" cxnId="{524B8957-58F9-4960-B287-484879D908AF}">
      <dgm:prSet/>
      <dgm:spPr/>
      <dgm:t>
        <a:bodyPr/>
        <a:lstStyle/>
        <a:p>
          <a:endParaRPr lang="fr-FR"/>
        </a:p>
      </dgm:t>
    </dgm:pt>
    <dgm:pt modelId="{761A4596-65C8-4A5A-B1DA-2C2744AA870F}">
      <dgm:prSet phldrT="[Texte]"/>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28315B"/>
          </a:solidFill>
        </a:ln>
      </dgm:spPr>
      <dgm:t>
        <a:bodyPr/>
        <a:lstStyle/>
        <a:p>
          <a:r>
            <a:rPr lang="fr-FR" dirty="0"/>
            <a:t>FAP</a:t>
          </a:r>
        </a:p>
      </dgm:t>
    </dgm:pt>
    <dgm:pt modelId="{8DD1A071-C565-457E-87AB-2EC6CE76798D}" type="parTrans" cxnId="{E1FBB187-C0A5-4F7F-9EDB-6E5CFE6E38A5}">
      <dgm:prSet/>
      <dgm:spPr/>
      <dgm:t>
        <a:bodyPr/>
        <a:lstStyle/>
        <a:p>
          <a:endParaRPr lang="fr-FR"/>
        </a:p>
      </dgm:t>
    </dgm:pt>
    <dgm:pt modelId="{E07EDE1A-D66A-486D-B6D6-CF5F03F74DF4}" type="sibTrans" cxnId="{E1FBB187-C0A5-4F7F-9EDB-6E5CFE6E38A5}">
      <dgm:prSet/>
      <dgm:spPr/>
      <dgm:t>
        <a:bodyPr/>
        <a:lstStyle/>
        <a:p>
          <a:endParaRPr lang="fr-FR"/>
        </a:p>
      </dgm:t>
    </dgm:pt>
    <dgm:pt modelId="{D185C30F-962C-45A6-BE54-A22039AFD208}">
      <dgm:prSet phldrT="[Texte]"/>
      <dgm:spPr/>
      <dgm:t>
        <a:bodyPr/>
        <a:lstStyle/>
        <a:p>
          <a:r>
            <a:rPr lang="fr-FR" b="0" i="0" dirty="0">
              <a:solidFill>
                <a:srgbClr val="867567"/>
              </a:solidFill>
            </a:rPr>
            <a:t>Famille d’Activité Professionnelle (FAP) : professions qui font appel à des compétences communes </a:t>
          </a:r>
          <a:endParaRPr lang="fr-FR" b="0" i="0" dirty="0"/>
        </a:p>
      </dgm:t>
    </dgm:pt>
    <dgm:pt modelId="{6B5520A5-426D-41BC-8F5E-D497284C2628}" type="parTrans" cxnId="{13E27CAE-357E-416F-9FFE-146270DCB690}">
      <dgm:prSet/>
      <dgm:spPr/>
      <dgm:t>
        <a:bodyPr/>
        <a:lstStyle/>
        <a:p>
          <a:endParaRPr lang="fr-FR"/>
        </a:p>
      </dgm:t>
    </dgm:pt>
    <dgm:pt modelId="{97A01E36-9516-4807-BDAF-AD3D64258193}" type="sibTrans" cxnId="{13E27CAE-357E-416F-9FFE-146270DCB690}">
      <dgm:prSet/>
      <dgm:spPr/>
      <dgm:t>
        <a:bodyPr/>
        <a:lstStyle/>
        <a:p>
          <a:endParaRPr lang="fr-FR"/>
        </a:p>
      </dgm:t>
    </dgm:pt>
    <dgm:pt modelId="{FAA38C37-CF6E-42DE-B4C5-4BE03AED4226}">
      <dgm:prSet phldrT="[Texte]"/>
      <dgm:spPr>
        <a:solidFill>
          <a:srgbClr val="28315B"/>
        </a:solidFill>
        <a:ln>
          <a:solidFill>
            <a:srgbClr val="28315B"/>
          </a:solidFill>
        </a:ln>
      </dgm:spPr>
      <dgm:t>
        <a:bodyPr/>
        <a:lstStyle/>
        <a:p>
          <a:r>
            <a:rPr lang="fr-FR" dirty="0"/>
            <a:t>ET</a:t>
          </a:r>
        </a:p>
      </dgm:t>
    </dgm:pt>
    <dgm:pt modelId="{849CE5BC-8181-4719-B50F-18831C0F2A82}" type="parTrans" cxnId="{400AD36B-6D80-438B-89EB-D57DAD71B575}">
      <dgm:prSet/>
      <dgm:spPr/>
      <dgm:t>
        <a:bodyPr/>
        <a:lstStyle/>
        <a:p>
          <a:endParaRPr lang="fr-FR"/>
        </a:p>
      </dgm:t>
    </dgm:pt>
    <dgm:pt modelId="{94FA0D18-7ABE-4AD4-99DE-A7391C0EA5AB}" type="sibTrans" cxnId="{400AD36B-6D80-438B-89EB-D57DAD71B575}">
      <dgm:prSet/>
      <dgm:spPr/>
      <dgm:t>
        <a:bodyPr/>
        <a:lstStyle/>
        <a:p>
          <a:endParaRPr lang="fr-FR"/>
        </a:p>
      </dgm:t>
    </dgm:pt>
    <dgm:pt modelId="{82337509-78B1-4700-91E5-60E868075273}">
      <dgm:prSet phldrT="[Texte]"/>
      <dgm:spPr/>
      <dgm:t>
        <a:bodyPr/>
        <a:lstStyle/>
        <a:p>
          <a:r>
            <a:rPr lang="fr-FR" b="0" i="0" dirty="0">
              <a:solidFill>
                <a:srgbClr val="867567"/>
              </a:solidFill>
            </a:rPr>
            <a:t>Emploi-type (ET) : postes de travail aux activités suffisamment proches pour exiger des compétences identiques ou voisines</a:t>
          </a:r>
        </a:p>
      </dgm:t>
    </dgm:pt>
    <dgm:pt modelId="{D0C72111-18BE-482C-AC56-893E0DA1CF21}" type="parTrans" cxnId="{B0BACA23-1DF3-4B73-995E-8BBD1D18EDA3}">
      <dgm:prSet/>
      <dgm:spPr/>
      <dgm:t>
        <a:bodyPr/>
        <a:lstStyle/>
        <a:p>
          <a:endParaRPr lang="fr-FR"/>
        </a:p>
      </dgm:t>
    </dgm:pt>
    <dgm:pt modelId="{C6179E7A-0DF2-442A-B059-AC01CEBA3184}" type="sibTrans" cxnId="{B0BACA23-1DF3-4B73-995E-8BBD1D18EDA3}">
      <dgm:prSet/>
      <dgm:spPr/>
      <dgm:t>
        <a:bodyPr/>
        <a:lstStyle/>
        <a:p>
          <a:endParaRPr lang="fr-FR"/>
        </a:p>
      </dgm:t>
    </dgm:pt>
    <dgm:pt modelId="{1E4714FD-B602-4736-A79E-19733E07BE11}" type="pres">
      <dgm:prSet presAssocID="{F9DB890E-23F2-414F-A23A-C352CE0FF996}" presName="linearFlow" presStyleCnt="0">
        <dgm:presLayoutVars>
          <dgm:dir/>
          <dgm:animLvl val="lvl"/>
          <dgm:resizeHandles val="exact"/>
        </dgm:presLayoutVars>
      </dgm:prSet>
      <dgm:spPr/>
    </dgm:pt>
    <dgm:pt modelId="{494DBE33-99DB-4A28-9B93-140A2E28D881}" type="pres">
      <dgm:prSet presAssocID="{D8B2F0DA-4C9F-469C-8423-9F7FC495791E}" presName="composite" presStyleCnt="0"/>
      <dgm:spPr/>
    </dgm:pt>
    <dgm:pt modelId="{DD7E4BC6-AEC0-4BCC-842A-3B33DBBB10C2}" type="pres">
      <dgm:prSet presAssocID="{D8B2F0DA-4C9F-469C-8423-9F7FC495791E}" presName="parentText" presStyleLbl="alignNode1" presStyleIdx="0" presStyleCnt="3" custLinFactNeighborX="-1951" custLinFactNeighborY="-2613">
        <dgm:presLayoutVars>
          <dgm:chMax val="1"/>
          <dgm:bulletEnabled val="1"/>
        </dgm:presLayoutVars>
      </dgm:prSet>
      <dgm:spPr/>
    </dgm:pt>
    <dgm:pt modelId="{83F796C6-5A7D-41E2-A81F-E7E00E9F0BD9}" type="pres">
      <dgm:prSet presAssocID="{D8B2F0DA-4C9F-469C-8423-9F7FC495791E}" presName="descendantText" presStyleLbl="alignAcc1" presStyleIdx="0" presStyleCnt="3" custLinFactNeighborX="386" custLinFactNeighborY="-1682">
        <dgm:presLayoutVars>
          <dgm:bulletEnabled val="1"/>
        </dgm:presLayoutVars>
      </dgm:prSet>
      <dgm:spPr/>
    </dgm:pt>
    <dgm:pt modelId="{A8DBF2FC-C3DF-4400-B223-89FCC591B022}" type="pres">
      <dgm:prSet presAssocID="{6EED3243-C18F-4A0E-953F-7A69F45AE9E1}" presName="sp" presStyleCnt="0"/>
      <dgm:spPr/>
    </dgm:pt>
    <dgm:pt modelId="{A498CED5-8AAE-4C2A-962A-AB0CDE4CF19E}" type="pres">
      <dgm:prSet presAssocID="{761A4596-65C8-4A5A-B1DA-2C2744AA870F}" presName="composite" presStyleCnt="0"/>
      <dgm:spPr/>
    </dgm:pt>
    <dgm:pt modelId="{533562FC-5D33-4E0A-9449-AF5A9F871E7D}" type="pres">
      <dgm:prSet presAssocID="{761A4596-65C8-4A5A-B1DA-2C2744AA870F}" presName="parentText" presStyleLbl="alignNode1" presStyleIdx="1" presStyleCnt="3">
        <dgm:presLayoutVars>
          <dgm:chMax val="1"/>
          <dgm:bulletEnabled val="1"/>
        </dgm:presLayoutVars>
      </dgm:prSet>
      <dgm:spPr/>
    </dgm:pt>
    <dgm:pt modelId="{8572BE0E-8BCB-45B3-B9C4-B54C5FF35FDC}" type="pres">
      <dgm:prSet presAssocID="{761A4596-65C8-4A5A-B1DA-2C2744AA870F}" presName="descendantText" presStyleLbl="alignAcc1" presStyleIdx="1" presStyleCnt="3" custLinFactNeighborX="193" custLinFactNeighborY="-2898">
        <dgm:presLayoutVars>
          <dgm:bulletEnabled val="1"/>
        </dgm:presLayoutVars>
      </dgm:prSet>
      <dgm:spPr/>
    </dgm:pt>
    <dgm:pt modelId="{86245072-12F3-4984-BBFA-2A2323A8A74F}" type="pres">
      <dgm:prSet presAssocID="{E07EDE1A-D66A-486D-B6D6-CF5F03F74DF4}" presName="sp" presStyleCnt="0"/>
      <dgm:spPr/>
    </dgm:pt>
    <dgm:pt modelId="{961D0C6C-1CE4-41B1-85AE-CC833F6B5BE7}" type="pres">
      <dgm:prSet presAssocID="{FAA38C37-CF6E-42DE-B4C5-4BE03AED4226}" presName="composite" presStyleCnt="0"/>
      <dgm:spPr/>
    </dgm:pt>
    <dgm:pt modelId="{64905962-0669-43A7-92F9-9177830D6A20}" type="pres">
      <dgm:prSet presAssocID="{FAA38C37-CF6E-42DE-B4C5-4BE03AED4226}" presName="parentText" presStyleLbl="alignNode1" presStyleIdx="2" presStyleCnt="3">
        <dgm:presLayoutVars>
          <dgm:chMax val="1"/>
          <dgm:bulletEnabled val="1"/>
        </dgm:presLayoutVars>
      </dgm:prSet>
      <dgm:spPr/>
    </dgm:pt>
    <dgm:pt modelId="{89353C36-9CDD-4EEB-93CF-3C1F67989CD2}" type="pres">
      <dgm:prSet presAssocID="{FAA38C37-CF6E-42DE-B4C5-4BE03AED4226}" presName="descendantText" presStyleLbl="alignAcc1" presStyleIdx="2" presStyleCnt="3">
        <dgm:presLayoutVars>
          <dgm:bulletEnabled val="1"/>
        </dgm:presLayoutVars>
      </dgm:prSet>
      <dgm:spPr/>
    </dgm:pt>
  </dgm:ptLst>
  <dgm:cxnLst>
    <dgm:cxn modelId="{1878F408-5A50-489F-AF3B-61D14C895C9F}" type="presOf" srcId="{FAA38C37-CF6E-42DE-B4C5-4BE03AED4226}" destId="{64905962-0669-43A7-92F9-9177830D6A20}" srcOrd="0" destOrd="0" presId="urn:microsoft.com/office/officeart/2005/8/layout/chevron2"/>
    <dgm:cxn modelId="{20276B20-97ED-415D-8AF3-D7EED897756B}" srcId="{F9DB890E-23F2-414F-A23A-C352CE0FF996}" destId="{D8B2F0DA-4C9F-469C-8423-9F7FC495791E}" srcOrd="0" destOrd="0" parTransId="{C821ACC8-9451-4399-A746-5D5870839314}" sibTransId="{6EED3243-C18F-4A0E-953F-7A69F45AE9E1}"/>
    <dgm:cxn modelId="{B0BACA23-1DF3-4B73-995E-8BBD1D18EDA3}" srcId="{FAA38C37-CF6E-42DE-B4C5-4BE03AED4226}" destId="{82337509-78B1-4700-91E5-60E868075273}" srcOrd="0" destOrd="0" parTransId="{D0C72111-18BE-482C-AC56-893E0DA1CF21}" sibTransId="{C6179E7A-0DF2-442A-B059-AC01CEBA3184}"/>
    <dgm:cxn modelId="{A42BAA37-CBC2-43D9-B68E-8A10624148B8}" type="presOf" srcId="{761A4596-65C8-4A5A-B1DA-2C2744AA870F}" destId="{533562FC-5D33-4E0A-9449-AF5A9F871E7D}" srcOrd="0" destOrd="0" presId="urn:microsoft.com/office/officeart/2005/8/layout/chevron2"/>
    <dgm:cxn modelId="{617F0C5B-3B64-47F7-88C5-A7FB04C31C22}" type="presOf" srcId="{F9DB890E-23F2-414F-A23A-C352CE0FF996}" destId="{1E4714FD-B602-4736-A79E-19733E07BE11}" srcOrd="0" destOrd="0" presId="urn:microsoft.com/office/officeart/2005/8/layout/chevron2"/>
    <dgm:cxn modelId="{07718861-06A8-4C8F-8B7D-DF91FCD55449}" type="presOf" srcId="{D8B2F0DA-4C9F-469C-8423-9F7FC495791E}" destId="{DD7E4BC6-AEC0-4BCC-842A-3B33DBBB10C2}" srcOrd="0" destOrd="0" presId="urn:microsoft.com/office/officeart/2005/8/layout/chevron2"/>
    <dgm:cxn modelId="{400AD36B-6D80-438B-89EB-D57DAD71B575}" srcId="{F9DB890E-23F2-414F-A23A-C352CE0FF996}" destId="{FAA38C37-CF6E-42DE-B4C5-4BE03AED4226}" srcOrd="2" destOrd="0" parTransId="{849CE5BC-8181-4719-B50F-18831C0F2A82}" sibTransId="{94FA0D18-7ABE-4AD4-99DE-A7391C0EA5AB}"/>
    <dgm:cxn modelId="{DB49CA52-4789-4A4B-98B2-4C817B6F9043}" type="presOf" srcId="{D185C30F-962C-45A6-BE54-A22039AFD208}" destId="{8572BE0E-8BCB-45B3-B9C4-B54C5FF35FDC}" srcOrd="0" destOrd="0" presId="urn:microsoft.com/office/officeart/2005/8/layout/chevron2"/>
    <dgm:cxn modelId="{BEBB8255-1B8F-4C92-99CD-0E79A0B19490}" type="presOf" srcId="{F967DE33-7CAD-4DAE-AF33-17622F858705}" destId="{83F796C6-5A7D-41E2-A81F-E7E00E9F0BD9}" srcOrd="0" destOrd="0" presId="urn:microsoft.com/office/officeart/2005/8/layout/chevron2"/>
    <dgm:cxn modelId="{524B8957-58F9-4960-B287-484879D908AF}" srcId="{D8B2F0DA-4C9F-469C-8423-9F7FC495791E}" destId="{F967DE33-7CAD-4DAE-AF33-17622F858705}" srcOrd="0" destOrd="0" parTransId="{E2DDFEB9-8790-4C7F-8E2C-EA1670F06B22}" sibTransId="{3B9AD19E-6C99-42EB-A95B-EFE34FD7DF2E}"/>
    <dgm:cxn modelId="{E1FBB187-C0A5-4F7F-9EDB-6E5CFE6E38A5}" srcId="{F9DB890E-23F2-414F-A23A-C352CE0FF996}" destId="{761A4596-65C8-4A5A-B1DA-2C2744AA870F}" srcOrd="1" destOrd="0" parTransId="{8DD1A071-C565-457E-87AB-2EC6CE76798D}" sibTransId="{E07EDE1A-D66A-486D-B6D6-CF5F03F74DF4}"/>
    <dgm:cxn modelId="{13E27CAE-357E-416F-9FFE-146270DCB690}" srcId="{761A4596-65C8-4A5A-B1DA-2C2744AA870F}" destId="{D185C30F-962C-45A6-BE54-A22039AFD208}" srcOrd="0" destOrd="0" parTransId="{6B5520A5-426D-41BC-8F5E-D497284C2628}" sibTransId="{97A01E36-9516-4807-BDAF-AD3D64258193}"/>
    <dgm:cxn modelId="{C6DE3EED-0F9D-40AF-9A81-950E7F2C28C2}" type="presOf" srcId="{82337509-78B1-4700-91E5-60E868075273}" destId="{89353C36-9CDD-4EEB-93CF-3C1F67989CD2}" srcOrd="0" destOrd="0" presId="urn:microsoft.com/office/officeart/2005/8/layout/chevron2"/>
    <dgm:cxn modelId="{0DC91171-F701-4C1D-BB16-E099C1829CCE}" type="presParOf" srcId="{1E4714FD-B602-4736-A79E-19733E07BE11}" destId="{494DBE33-99DB-4A28-9B93-140A2E28D881}" srcOrd="0" destOrd="0" presId="urn:microsoft.com/office/officeart/2005/8/layout/chevron2"/>
    <dgm:cxn modelId="{95D8437B-AA15-43CA-A229-AB1CC8F9A47A}" type="presParOf" srcId="{494DBE33-99DB-4A28-9B93-140A2E28D881}" destId="{DD7E4BC6-AEC0-4BCC-842A-3B33DBBB10C2}" srcOrd="0" destOrd="0" presId="urn:microsoft.com/office/officeart/2005/8/layout/chevron2"/>
    <dgm:cxn modelId="{FA3D004E-A838-4493-A958-66ACADD45FC9}" type="presParOf" srcId="{494DBE33-99DB-4A28-9B93-140A2E28D881}" destId="{83F796C6-5A7D-41E2-A81F-E7E00E9F0BD9}" srcOrd="1" destOrd="0" presId="urn:microsoft.com/office/officeart/2005/8/layout/chevron2"/>
    <dgm:cxn modelId="{46C7E2F4-7CEF-4685-A2E5-7AA59305203A}" type="presParOf" srcId="{1E4714FD-B602-4736-A79E-19733E07BE11}" destId="{A8DBF2FC-C3DF-4400-B223-89FCC591B022}" srcOrd="1" destOrd="0" presId="urn:microsoft.com/office/officeart/2005/8/layout/chevron2"/>
    <dgm:cxn modelId="{E64E9539-9CE3-42B5-B444-4D1F25325298}" type="presParOf" srcId="{1E4714FD-B602-4736-A79E-19733E07BE11}" destId="{A498CED5-8AAE-4C2A-962A-AB0CDE4CF19E}" srcOrd="2" destOrd="0" presId="urn:microsoft.com/office/officeart/2005/8/layout/chevron2"/>
    <dgm:cxn modelId="{22E32C8C-F549-4A3E-92AA-3159E93CCE27}" type="presParOf" srcId="{A498CED5-8AAE-4C2A-962A-AB0CDE4CF19E}" destId="{533562FC-5D33-4E0A-9449-AF5A9F871E7D}" srcOrd="0" destOrd="0" presId="urn:microsoft.com/office/officeart/2005/8/layout/chevron2"/>
    <dgm:cxn modelId="{857FE657-71F3-44CF-BC26-E9587C91792C}" type="presParOf" srcId="{A498CED5-8AAE-4C2A-962A-AB0CDE4CF19E}" destId="{8572BE0E-8BCB-45B3-B9C4-B54C5FF35FDC}" srcOrd="1" destOrd="0" presId="urn:microsoft.com/office/officeart/2005/8/layout/chevron2"/>
    <dgm:cxn modelId="{9F40C6A8-FC69-4C2A-BB64-38F5D5C64AA8}" type="presParOf" srcId="{1E4714FD-B602-4736-A79E-19733E07BE11}" destId="{86245072-12F3-4984-BBFA-2A2323A8A74F}" srcOrd="3" destOrd="0" presId="urn:microsoft.com/office/officeart/2005/8/layout/chevron2"/>
    <dgm:cxn modelId="{4C7596B5-16C5-4B47-BEA8-D35CDFD8E30E}" type="presParOf" srcId="{1E4714FD-B602-4736-A79E-19733E07BE11}" destId="{961D0C6C-1CE4-41B1-85AE-CC833F6B5BE7}" srcOrd="4" destOrd="0" presId="urn:microsoft.com/office/officeart/2005/8/layout/chevron2"/>
    <dgm:cxn modelId="{3B28412C-04D0-49EB-8046-E604BFF32FF5}" type="presParOf" srcId="{961D0C6C-1CE4-41B1-85AE-CC833F6B5BE7}" destId="{64905962-0669-43A7-92F9-9177830D6A20}" srcOrd="0" destOrd="0" presId="urn:microsoft.com/office/officeart/2005/8/layout/chevron2"/>
    <dgm:cxn modelId="{D3160623-B964-41AD-B922-88988B2E6797}" type="presParOf" srcId="{961D0C6C-1CE4-41B1-85AE-CC833F6B5BE7}" destId="{89353C36-9CDD-4EEB-93CF-3C1F67989C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389E0D-5E8B-4DF9-8F9D-E11FB8449DDC}" type="doc">
      <dgm:prSet loTypeId="urn:microsoft.com/office/officeart/2005/8/layout/process4" loCatId="process" qsTypeId="urn:microsoft.com/office/officeart/2005/8/quickstyle/simple3" qsCatId="simple" csTypeId="urn:microsoft.com/office/officeart/2005/8/colors/accent2_2" csCatId="accent2" phldr="1"/>
      <dgm:spPr/>
      <dgm:t>
        <a:bodyPr/>
        <a:lstStyle/>
        <a:p>
          <a:endParaRPr lang="fr-FR"/>
        </a:p>
      </dgm:t>
    </dgm:pt>
    <dgm:pt modelId="{D91BE811-24ED-4ADD-8B8C-C0EA376DCAD7}">
      <dgm:prSet phldrT="[Texte]" custT="1"/>
      <dgm:spPr>
        <a:solidFill>
          <a:srgbClr val="CEC6C0"/>
        </a:solidFill>
      </dgm:spPr>
      <dgm:t>
        <a:bodyPr/>
        <a:lstStyle/>
        <a:p>
          <a:pPr algn="l"/>
          <a:r>
            <a:rPr lang="fr-FR" sz="1800" dirty="0"/>
            <a:t>1. L’agent envoie ses états de services </a:t>
          </a:r>
          <a:r>
            <a:rPr lang="fr-FR" sz="1800" b="1" dirty="0">
              <a:solidFill>
                <a:srgbClr val="FF0000"/>
              </a:solidFill>
            </a:rPr>
            <a:t>pré remplis </a:t>
          </a:r>
          <a:r>
            <a:rPr lang="fr-FR" sz="1800" dirty="0"/>
            <a:t>à son gestionnaire BIATSS par courriel</a:t>
          </a:r>
        </a:p>
      </dgm:t>
    </dgm:pt>
    <dgm:pt modelId="{55115C64-63CB-4FE1-9A84-4E6C24DDB5A5}" type="parTrans" cxnId="{C28887E3-6863-4973-AB2C-AA675A327361}">
      <dgm:prSet/>
      <dgm:spPr/>
      <dgm:t>
        <a:bodyPr/>
        <a:lstStyle/>
        <a:p>
          <a:endParaRPr lang="fr-FR"/>
        </a:p>
      </dgm:t>
    </dgm:pt>
    <dgm:pt modelId="{7D381B79-6988-4B2A-B29F-B93599A144AC}" type="sibTrans" cxnId="{C28887E3-6863-4973-AB2C-AA675A327361}">
      <dgm:prSet/>
      <dgm:spPr/>
      <dgm:t>
        <a:bodyPr/>
        <a:lstStyle/>
        <a:p>
          <a:endParaRPr lang="fr-FR"/>
        </a:p>
      </dgm:t>
    </dgm:pt>
    <dgm:pt modelId="{4C36E545-4776-4563-94C7-65EC67A426F3}">
      <dgm:prSet phldrT="[Texte]" custT="1"/>
      <dgm:spPr>
        <a:solidFill>
          <a:srgbClr val="CEC6C0"/>
        </a:solidFill>
      </dgm:spPr>
      <dgm:t>
        <a:bodyPr/>
        <a:lstStyle/>
        <a:p>
          <a:pPr algn="l"/>
          <a:r>
            <a:rPr lang="fr-FR" sz="1800" dirty="0"/>
            <a:t>2. Le gestionnaire BIATSS vérifie les états de services et les corrige le cas échéant</a:t>
          </a:r>
        </a:p>
      </dgm:t>
    </dgm:pt>
    <dgm:pt modelId="{65C34348-54FF-4F48-9A49-B271BC025A8F}" type="parTrans" cxnId="{6823BD99-4D8C-4E8E-86FC-AABA774923A9}">
      <dgm:prSet/>
      <dgm:spPr/>
      <dgm:t>
        <a:bodyPr/>
        <a:lstStyle/>
        <a:p>
          <a:endParaRPr lang="fr-FR"/>
        </a:p>
      </dgm:t>
    </dgm:pt>
    <dgm:pt modelId="{5B42EF80-175C-4999-AD74-8A24ADD09D0C}" type="sibTrans" cxnId="{6823BD99-4D8C-4E8E-86FC-AABA774923A9}">
      <dgm:prSet/>
      <dgm:spPr/>
      <dgm:t>
        <a:bodyPr/>
        <a:lstStyle/>
        <a:p>
          <a:endParaRPr lang="fr-FR"/>
        </a:p>
      </dgm:t>
    </dgm:pt>
    <dgm:pt modelId="{0C152B41-3C6B-436D-8E9C-EFFED760DE46}">
      <dgm:prSet phldrT="[Texte]" custT="1"/>
      <dgm:spPr>
        <a:solidFill>
          <a:srgbClr val="CEC6C0"/>
        </a:solidFill>
      </dgm:spPr>
      <dgm:t>
        <a:bodyPr/>
        <a:lstStyle/>
        <a:p>
          <a:pPr algn="l"/>
          <a:r>
            <a:rPr lang="fr-FR" sz="1800" dirty="0"/>
            <a:t>3. Signature des états de services corrigés au sein de la DRH</a:t>
          </a:r>
        </a:p>
      </dgm:t>
    </dgm:pt>
    <dgm:pt modelId="{819E7734-C7CE-4B5F-B830-CECCB8205CAD}" type="parTrans" cxnId="{87E6D650-3BC8-4411-9630-B00F5A41CD52}">
      <dgm:prSet/>
      <dgm:spPr/>
      <dgm:t>
        <a:bodyPr/>
        <a:lstStyle/>
        <a:p>
          <a:endParaRPr lang="fr-FR"/>
        </a:p>
      </dgm:t>
    </dgm:pt>
    <dgm:pt modelId="{1E247386-DDE5-4442-ABB9-2755E0B942A2}" type="sibTrans" cxnId="{87E6D650-3BC8-4411-9630-B00F5A41CD52}">
      <dgm:prSet/>
      <dgm:spPr/>
      <dgm:t>
        <a:bodyPr/>
        <a:lstStyle/>
        <a:p>
          <a:endParaRPr lang="fr-FR"/>
        </a:p>
      </dgm:t>
    </dgm:pt>
    <dgm:pt modelId="{EE52D86B-0D01-4AD3-B7B2-0C5CE7DFF8D2}">
      <dgm:prSet phldrT="[Texte]" custT="1"/>
      <dgm:spPr>
        <a:solidFill>
          <a:srgbClr val="CEC6C0"/>
        </a:solidFill>
      </dgm:spPr>
      <dgm:t>
        <a:bodyPr/>
        <a:lstStyle/>
        <a:p>
          <a:pPr algn="l"/>
          <a:r>
            <a:rPr lang="fr-FR" sz="1800" dirty="0"/>
            <a:t>5. Envoi à l’agent notification de retrait des documents </a:t>
          </a:r>
          <a:r>
            <a:rPr lang="fr-FR" sz="1800" b="1" dirty="0">
              <a:solidFill>
                <a:srgbClr val="FF0000"/>
              </a:solidFill>
            </a:rPr>
            <a:t>auprès du pôle de la formation des personnels et des concours </a:t>
          </a:r>
          <a:endParaRPr lang="fr-FR" sz="1800" dirty="0"/>
        </a:p>
      </dgm:t>
    </dgm:pt>
    <dgm:pt modelId="{5A8BFE0F-805D-415E-8436-28B3A2D599EA}" type="parTrans" cxnId="{57349EE0-F126-4E5B-8184-07E3DC9FC009}">
      <dgm:prSet/>
      <dgm:spPr/>
      <dgm:t>
        <a:bodyPr/>
        <a:lstStyle/>
        <a:p>
          <a:endParaRPr lang="fr-FR"/>
        </a:p>
      </dgm:t>
    </dgm:pt>
    <dgm:pt modelId="{AB811371-92F4-49D0-95D0-97FF97F61326}" type="sibTrans" cxnId="{57349EE0-F126-4E5B-8184-07E3DC9FC009}">
      <dgm:prSet/>
      <dgm:spPr/>
      <dgm:t>
        <a:bodyPr/>
        <a:lstStyle/>
        <a:p>
          <a:endParaRPr lang="fr-FR"/>
        </a:p>
      </dgm:t>
    </dgm:pt>
    <dgm:pt modelId="{1307638C-75A0-455B-A231-CF66D51A2830}">
      <dgm:prSet phldrT="[Texte]" custT="1"/>
      <dgm:spPr>
        <a:solidFill>
          <a:srgbClr val="CEC6C0"/>
        </a:solidFill>
      </dgm:spPr>
      <dgm:t>
        <a:bodyPr/>
        <a:lstStyle/>
        <a:p>
          <a:pPr algn="l"/>
          <a:r>
            <a:rPr lang="fr-FR" sz="1800" dirty="0"/>
            <a:t>4. Envoi au pôle de la formation des personnels et des concours formations pour édition de </a:t>
          </a:r>
          <a:r>
            <a:rPr lang="fr-FR" sz="1800" b="1" dirty="0">
              <a:solidFill>
                <a:srgbClr val="FF0000"/>
              </a:solidFill>
            </a:rPr>
            <a:t>l’historique des formations</a:t>
          </a:r>
          <a:endParaRPr lang="fr-FR" sz="1800" dirty="0"/>
        </a:p>
      </dgm:t>
    </dgm:pt>
    <dgm:pt modelId="{EDE1E8F4-5515-4C75-B5C9-95081AC67F88}" type="parTrans" cxnId="{AB5AA051-7AF1-4E82-89C5-8234CC94D904}">
      <dgm:prSet/>
      <dgm:spPr/>
      <dgm:t>
        <a:bodyPr/>
        <a:lstStyle/>
        <a:p>
          <a:endParaRPr lang="fr-FR"/>
        </a:p>
      </dgm:t>
    </dgm:pt>
    <dgm:pt modelId="{8A760A11-24A3-43A5-8879-CC6968495530}" type="sibTrans" cxnId="{AB5AA051-7AF1-4E82-89C5-8234CC94D904}">
      <dgm:prSet/>
      <dgm:spPr/>
      <dgm:t>
        <a:bodyPr/>
        <a:lstStyle/>
        <a:p>
          <a:endParaRPr lang="fr-FR"/>
        </a:p>
      </dgm:t>
    </dgm:pt>
    <dgm:pt modelId="{756811B5-5A96-460B-A758-888BB66D8A00}" type="pres">
      <dgm:prSet presAssocID="{13389E0D-5E8B-4DF9-8F9D-E11FB8449DDC}" presName="Name0" presStyleCnt="0">
        <dgm:presLayoutVars>
          <dgm:dir/>
          <dgm:animLvl val="lvl"/>
          <dgm:resizeHandles val="exact"/>
        </dgm:presLayoutVars>
      </dgm:prSet>
      <dgm:spPr/>
    </dgm:pt>
    <dgm:pt modelId="{81282F16-B979-461B-8C82-D63C463CF89B}" type="pres">
      <dgm:prSet presAssocID="{EE52D86B-0D01-4AD3-B7B2-0C5CE7DFF8D2}" presName="boxAndChildren" presStyleCnt="0"/>
      <dgm:spPr/>
    </dgm:pt>
    <dgm:pt modelId="{8BA15F19-CFB3-482F-9A06-756645B3A423}" type="pres">
      <dgm:prSet presAssocID="{EE52D86B-0D01-4AD3-B7B2-0C5CE7DFF8D2}" presName="parentTextBox" presStyleLbl="node1" presStyleIdx="0" presStyleCnt="5" custScaleX="99822" custScaleY="14902" custLinFactNeighborX="-743" custLinFactNeighborY="1565"/>
      <dgm:spPr/>
    </dgm:pt>
    <dgm:pt modelId="{99BDB795-D83F-42EB-9C7C-902488E1B8B6}" type="pres">
      <dgm:prSet presAssocID="{8A760A11-24A3-43A5-8879-CC6968495530}" presName="sp" presStyleCnt="0"/>
      <dgm:spPr/>
    </dgm:pt>
    <dgm:pt modelId="{E067DA05-7F2F-4450-9D41-5961E2412447}" type="pres">
      <dgm:prSet presAssocID="{1307638C-75A0-455B-A231-CF66D51A2830}" presName="arrowAndChildren" presStyleCnt="0"/>
      <dgm:spPr/>
    </dgm:pt>
    <dgm:pt modelId="{7A044CDB-7DBC-41D0-BA9A-9639316B7161}" type="pres">
      <dgm:prSet presAssocID="{1307638C-75A0-455B-A231-CF66D51A2830}" presName="parentTextArrow" presStyleLbl="node1" presStyleIdx="1" presStyleCnt="5" custScaleY="13634" custLinFactNeighborX="-268" custLinFactNeighborY="-1222"/>
      <dgm:spPr/>
    </dgm:pt>
    <dgm:pt modelId="{68B28BF2-F142-4DB2-8A09-7F72CFD9E227}" type="pres">
      <dgm:prSet presAssocID="{1E247386-DDE5-4442-ABB9-2755E0B942A2}" presName="sp" presStyleCnt="0"/>
      <dgm:spPr/>
    </dgm:pt>
    <dgm:pt modelId="{5FD96C00-B478-4966-BB52-F84BDD8F0394}" type="pres">
      <dgm:prSet presAssocID="{0C152B41-3C6B-436D-8E9C-EFFED760DE46}" presName="arrowAndChildren" presStyleCnt="0"/>
      <dgm:spPr/>
    </dgm:pt>
    <dgm:pt modelId="{2F9030D5-8713-4657-9848-15D2695B8B61}" type="pres">
      <dgm:prSet presAssocID="{0C152B41-3C6B-436D-8E9C-EFFED760DE46}" presName="parentTextArrow" presStyleLbl="node1" presStyleIdx="2" presStyleCnt="5" custScaleX="100000" custScaleY="15145" custLinFactNeighborX="445" custLinFactNeighborY="-2019"/>
      <dgm:spPr/>
    </dgm:pt>
    <dgm:pt modelId="{EB5C2147-FC51-49B5-A7F2-D2F11F591174}" type="pres">
      <dgm:prSet presAssocID="{5B42EF80-175C-4999-AD74-8A24ADD09D0C}" presName="sp" presStyleCnt="0"/>
      <dgm:spPr/>
    </dgm:pt>
    <dgm:pt modelId="{3367735C-427C-423B-A01F-7490FF73D806}" type="pres">
      <dgm:prSet presAssocID="{4C36E545-4776-4563-94C7-65EC67A426F3}" presName="arrowAndChildren" presStyleCnt="0"/>
      <dgm:spPr/>
    </dgm:pt>
    <dgm:pt modelId="{3C58FFA2-6AFC-495F-8A40-6435739D1EBD}" type="pres">
      <dgm:prSet presAssocID="{4C36E545-4776-4563-94C7-65EC67A426F3}" presName="parentTextArrow" presStyleLbl="node1" presStyleIdx="3" presStyleCnt="5" custScaleX="100000" custScaleY="11851" custLinFactNeighborX="-196" custLinFactNeighborY="-2048"/>
      <dgm:spPr/>
    </dgm:pt>
    <dgm:pt modelId="{EEB1758D-A95E-42AB-9AEC-1BD2891C15FE}" type="pres">
      <dgm:prSet presAssocID="{7D381B79-6988-4B2A-B29F-B93599A144AC}" presName="sp" presStyleCnt="0"/>
      <dgm:spPr/>
    </dgm:pt>
    <dgm:pt modelId="{549CDCA1-7B10-406D-8EDB-50ABA59DE63E}" type="pres">
      <dgm:prSet presAssocID="{D91BE811-24ED-4ADD-8B8C-C0EA376DCAD7}" presName="arrowAndChildren" presStyleCnt="0"/>
      <dgm:spPr/>
    </dgm:pt>
    <dgm:pt modelId="{3BC70DC0-07DF-413C-AA77-6FFEA2A47420}" type="pres">
      <dgm:prSet presAssocID="{D91BE811-24ED-4ADD-8B8C-C0EA376DCAD7}" presName="parentTextArrow" presStyleLbl="node1" presStyleIdx="4" presStyleCnt="5" custScaleX="100000" custScaleY="13249" custLinFactNeighborX="61" custLinFactNeighborY="-2956"/>
      <dgm:spPr/>
    </dgm:pt>
  </dgm:ptLst>
  <dgm:cxnLst>
    <dgm:cxn modelId="{DDCF9A64-EE43-425B-930B-D8366D6FCA93}" type="presOf" srcId="{0C152B41-3C6B-436D-8E9C-EFFED760DE46}" destId="{2F9030D5-8713-4657-9848-15D2695B8B61}" srcOrd="0" destOrd="0" presId="urn:microsoft.com/office/officeart/2005/8/layout/process4"/>
    <dgm:cxn modelId="{0581DA45-7018-4A1C-8D42-6F6EA187609A}" type="presOf" srcId="{4C36E545-4776-4563-94C7-65EC67A426F3}" destId="{3C58FFA2-6AFC-495F-8A40-6435739D1EBD}" srcOrd="0" destOrd="0" presId="urn:microsoft.com/office/officeart/2005/8/layout/process4"/>
    <dgm:cxn modelId="{87E6D650-3BC8-4411-9630-B00F5A41CD52}" srcId="{13389E0D-5E8B-4DF9-8F9D-E11FB8449DDC}" destId="{0C152B41-3C6B-436D-8E9C-EFFED760DE46}" srcOrd="2" destOrd="0" parTransId="{819E7734-C7CE-4B5F-B830-CECCB8205CAD}" sibTransId="{1E247386-DDE5-4442-ABB9-2755E0B942A2}"/>
    <dgm:cxn modelId="{AB5AA051-7AF1-4E82-89C5-8234CC94D904}" srcId="{13389E0D-5E8B-4DF9-8F9D-E11FB8449DDC}" destId="{1307638C-75A0-455B-A231-CF66D51A2830}" srcOrd="3" destOrd="0" parTransId="{EDE1E8F4-5515-4C75-B5C9-95081AC67F88}" sibTransId="{8A760A11-24A3-43A5-8879-CC6968495530}"/>
    <dgm:cxn modelId="{2EB3EC85-F87D-498C-A176-779AE2610A7B}" type="presOf" srcId="{13389E0D-5E8B-4DF9-8F9D-E11FB8449DDC}" destId="{756811B5-5A96-460B-A758-888BB66D8A00}" srcOrd="0" destOrd="0" presId="urn:microsoft.com/office/officeart/2005/8/layout/process4"/>
    <dgm:cxn modelId="{F020A597-D4DB-487E-83C5-80921B5FB49B}" type="presOf" srcId="{D91BE811-24ED-4ADD-8B8C-C0EA376DCAD7}" destId="{3BC70DC0-07DF-413C-AA77-6FFEA2A47420}" srcOrd="0" destOrd="0" presId="urn:microsoft.com/office/officeart/2005/8/layout/process4"/>
    <dgm:cxn modelId="{6823BD99-4D8C-4E8E-86FC-AABA774923A9}" srcId="{13389E0D-5E8B-4DF9-8F9D-E11FB8449DDC}" destId="{4C36E545-4776-4563-94C7-65EC67A426F3}" srcOrd="1" destOrd="0" parTransId="{65C34348-54FF-4F48-9A49-B271BC025A8F}" sibTransId="{5B42EF80-175C-4999-AD74-8A24ADD09D0C}"/>
    <dgm:cxn modelId="{F23DC2A1-8C34-496D-A0D4-37C5FAFB9C4B}" type="presOf" srcId="{1307638C-75A0-455B-A231-CF66D51A2830}" destId="{7A044CDB-7DBC-41D0-BA9A-9639316B7161}" srcOrd="0" destOrd="0" presId="urn:microsoft.com/office/officeart/2005/8/layout/process4"/>
    <dgm:cxn modelId="{D39569BA-2974-4A36-B1E1-E44EB4C346DF}" type="presOf" srcId="{EE52D86B-0D01-4AD3-B7B2-0C5CE7DFF8D2}" destId="{8BA15F19-CFB3-482F-9A06-756645B3A423}" srcOrd="0" destOrd="0" presId="urn:microsoft.com/office/officeart/2005/8/layout/process4"/>
    <dgm:cxn modelId="{57349EE0-F126-4E5B-8184-07E3DC9FC009}" srcId="{13389E0D-5E8B-4DF9-8F9D-E11FB8449DDC}" destId="{EE52D86B-0D01-4AD3-B7B2-0C5CE7DFF8D2}" srcOrd="4" destOrd="0" parTransId="{5A8BFE0F-805D-415E-8436-28B3A2D599EA}" sibTransId="{AB811371-92F4-49D0-95D0-97FF97F61326}"/>
    <dgm:cxn modelId="{C28887E3-6863-4973-AB2C-AA675A327361}" srcId="{13389E0D-5E8B-4DF9-8F9D-E11FB8449DDC}" destId="{D91BE811-24ED-4ADD-8B8C-C0EA376DCAD7}" srcOrd="0" destOrd="0" parTransId="{55115C64-63CB-4FE1-9A84-4E6C24DDB5A5}" sibTransId="{7D381B79-6988-4B2A-B29F-B93599A144AC}"/>
    <dgm:cxn modelId="{6D4CE456-CFA6-4357-807A-D5442C9E211A}" type="presParOf" srcId="{756811B5-5A96-460B-A758-888BB66D8A00}" destId="{81282F16-B979-461B-8C82-D63C463CF89B}" srcOrd="0" destOrd="0" presId="urn:microsoft.com/office/officeart/2005/8/layout/process4"/>
    <dgm:cxn modelId="{97FA7653-9959-43D5-A243-02166D4B9829}" type="presParOf" srcId="{81282F16-B979-461B-8C82-D63C463CF89B}" destId="{8BA15F19-CFB3-482F-9A06-756645B3A423}" srcOrd="0" destOrd="0" presId="urn:microsoft.com/office/officeart/2005/8/layout/process4"/>
    <dgm:cxn modelId="{031895AD-7460-453A-964F-00A746784CFB}" type="presParOf" srcId="{756811B5-5A96-460B-A758-888BB66D8A00}" destId="{99BDB795-D83F-42EB-9C7C-902488E1B8B6}" srcOrd="1" destOrd="0" presId="urn:microsoft.com/office/officeart/2005/8/layout/process4"/>
    <dgm:cxn modelId="{CFE94BA6-0E6B-4654-B798-C25A4CA5090D}" type="presParOf" srcId="{756811B5-5A96-460B-A758-888BB66D8A00}" destId="{E067DA05-7F2F-4450-9D41-5961E2412447}" srcOrd="2" destOrd="0" presId="urn:microsoft.com/office/officeart/2005/8/layout/process4"/>
    <dgm:cxn modelId="{BC4D55CB-EA9D-4726-BD2B-AD3A640ECC4D}" type="presParOf" srcId="{E067DA05-7F2F-4450-9D41-5961E2412447}" destId="{7A044CDB-7DBC-41D0-BA9A-9639316B7161}" srcOrd="0" destOrd="0" presId="urn:microsoft.com/office/officeart/2005/8/layout/process4"/>
    <dgm:cxn modelId="{4AACDA33-902B-4F4A-8498-0FFF06E6A062}" type="presParOf" srcId="{756811B5-5A96-460B-A758-888BB66D8A00}" destId="{68B28BF2-F142-4DB2-8A09-7F72CFD9E227}" srcOrd="3" destOrd="0" presId="urn:microsoft.com/office/officeart/2005/8/layout/process4"/>
    <dgm:cxn modelId="{4A9A25F6-5134-4B1B-AC50-DEF76CD860CA}" type="presParOf" srcId="{756811B5-5A96-460B-A758-888BB66D8A00}" destId="{5FD96C00-B478-4966-BB52-F84BDD8F0394}" srcOrd="4" destOrd="0" presId="urn:microsoft.com/office/officeart/2005/8/layout/process4"/>
    <dgm:cxn modelId="{D128BE79-B026-4370-BEDB-4BFED9FDF39E}" type="presParOf" srcId="{5FD96C00-B478-4966-BB52-F84BDD8F0394}" destId="{2F9030D5-8713-4657-9848-15D2695B8B61}" srcOrd="0" destOrd="0" presId="urn:microsoft.com/office/officeart/2005/8/layout/process4"/>
    <dgm:cxn modelId="{70C37C4E-0372-4809-B581-B1B0783FE39B}" type="presParOf" srcId="{756811B5-5A96-460B-A758-888BB66D8A00}" destId="{EB5C2147-FC51-49B5-A7F2-D2F11F591174}" srcOrd="5" destOrd="0" presId="urn:microsoft.com/office/officeart/2005/8/layout/process4"/>
    <dgm:cxn modelId="{D2A9745D-12D5-4E75-A2E7-CFB8C26D9CCE}" type="presParOf" srcId="{756811B5-5A96-460B-A758-888BB66D8A00}" destId="{3367735C-427C-423B-A01F-7490FF73D806}" srcOrd="6" destOrd="0" presId="urn:microsoft.com/office/officeart/2005/8/layout/process4"/>
    <dgm:cxn modelId="{6FF3725A-C87A-46EC-A899-9DC792A482EC}" type="presParOf" srcId="{3367735C-427C-423B-A01F-7490FF73D806}" destId="{3C58FFA2-6AFC-495F-8A40-6435739D1EBD}" srcOrd="0" destOrd="0" presId="urn:microsoft.com/office/officeart/2005/8/layout/process4"/>
    <dgm:cxn modelId="{31055A57-B9B4-4047-B611-7BB49CB21BD0}" type="presParOf" srcId="{756811B5-5A96-460B-A758-888BB66D8A00}" destId="{EEB1758D-A95E-42AB-9AEC-1BD2891C15FE}" srcOrd="7" destOrd="0" presId="urn:microsoft.com/office/officeart/2005/8/layout/process4"/>
    <dgm:cxn modelId="{6913196C-242E-4632-9DB0-BEF777CAABB5}" type="presParOf" srcId="{756811B5-5A96-460B-A758-888BB66D8A00}" destId="{549CDCA1-7B10-406D-8EDB-50ABA59DE63E}" srcOrd="8" destOrd="0" presId="urn:microsoft.com/office/officeart/2005/8/layout/process4"/>
    <dgm:cxn modelId="{110C93FA-FF2F-4A14-B1E8-2894A2DB2E75}" type="presParOf" srcId="{549CDCA1-7B10-406D-8EDB-50ABA59DE63E}" destId="{3BC70DC0-07DF-413C-AA77-6FFEA2A474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389E0D-5E8B-4DF9-8F9D-E11FB8449DDC}" type="doc">
      <dgm:prSet loTypeId="urn:microsoft.com/office/officeart/2005/8/layout/process4" loCatId="process" qsTypeId="urn:microsoft.com/office/officeart/2005/8/quickstyle/simple3" qsCatId="simple" csTypeId="urn:microsoft.com/office/officeart/2005/8/colors/accent2_2" csCatId="accent2" phldr="1"/>
      <dgm:spPr/>
      <dgm:t>
        <a:bodyPr/>
        <a:lstStyle/>
        <a:p>
          <a:endParaRPr lang="fr-FR"/>
        </a:p>
      </dgm:t>
    </dgm:pt>
    <dgm:pt modelId="{D91BE811-24ED-4ADD-8B8C-C0EA376DCAD7}">
      <dgm:prSet phldrT="[Texte]" custT="1"/>
      <dgm:spPr>
        <a:solidFill>
          <a:srgbClr val="CEC6C0"/>
        </a:solidFill>
      </dgm:spPr>
      <dgm:t>
        <a:bodyPr/>
        <a:lstStyle/>
        <a:p>
          <a:pPr algn="l"/>
          <a:r>
            <a:rPr lang="fr-FR" sz="1800" dirty="0"/>
            <a:t>1. L’agent envoie ses états de services </a:t>
          </a:r>
          <a:r>
            <a:rPr lang="fr-FR" sz="1800" b="1" dirty="0">
              <a:solidFill>
                <a:srgbClr val="FF0000"/>
              </a:solidFill>
            </a:rPr>
            <a:t>pré remplis </a:t>
          </a:r>
          <a:r>
            <a:rPr lang="fr-FR" sz="1800" dirty="0"/>
            <a:t>à son gestionnaire BIATSS par courriel</a:t>
          </a:r>
        </a:p>
      </dgm:t>
    </dgm:pt>
    <dgm:pt modelId="{55115C64-63CB-4FE1-9A84-4E6C24DDB5A5}" type="parTrans" cxnId="{C28887E3-6863-4973-AB2C-AA675A327361}">
      <dgm:prSet/>
      <dgm:spPr/>
      <dgm:t>
        <a:bodyPr/>
        <a:lstStyle/>
        <a:p>
          <a:endParaRPr lang="fr-FR"/>
        </a:p>
      </dgm:t>
    </dgm:pt>
    <dgm:pt modelId="{7D381B79-6988-4B2A-B29F-B93599A144AC}" type="sibTrans" cxnId="{C28887E3-6863-4973-AB2C-AA675A327361}">
      <dgm:prSet/>
      <dgm:spPr/>
      <dgm:t>
        <a:bodyPr/>
        <a:lstStyle/>
        <a:p>
          <a:endParaRPr lang="fr-FR"/>
        </a:p>
      </dgm:t>
    </dgm:pt>
    <dgm:pt modelId="{4C36E545-4776-4563-94C7-65EC67A426F3}">
      <dgm:prSet phldrT="[Texte]" custT="1"/>
      <dgm:spPr>
        <a:solidFill>
          <a:srgbClr val="CEC6C0"/>
        </a:solidFill>
      </dgm:spPr>
      <dgm:t>
        <a:bodyPr/>
        <a:lstStyle/>
        <a:p>
          <a:pPr algn="l"/>
          <a:r>
            <a:rPr lang="fr-FR" sz="1800" dirty="0"/>
            <a:t>2. Le gestionnaire BIATSS vérifie les états de services et les corrige le cas échéant</a:t>
          </a:r>
        </a:p>
      </dgm:t>
    </dgm:pt>
    <dgm:pt modelId="{65C34348-54FF-4F48-9A49-B271BC025A8F}" type="parTrans" cxnId="{6823BD99-4D8C-4E8E-86FC-AABA774923A9}">
      <dgm:prSet/>
      <dgm:spPr/>
      <dgm:t>
        <a:bodyPr/>
        <a:lstStyle/>
        <a:p>
          <a:endParaRPr lang="fr-FR"/>
        </a:p>
      </dgm:t>
    </dgm:pt>
    <dgm:pt modelId="{5B42EF80-175C-4999-AD74-8A24ADD09D0C}" type="sibTrans" cxnId="{6823BD99-4D8C-4E8E-86FC-AABA774923A9}">
      <dgm:prSet/>
      <dgm:spPr/>
      <dgm:t>
        <a:bodyPr/>
        <a:lstStyle/>
        <a:p>
          <a:endParaRPr lang="fr-FR"/>
        </a:p>
      </dgm:t>
    </dgm:pt>
    <dgm:pt modelId="{0C152B41-3C6B-436D-8E9C-EFFED760DE46}">
      <dgm:prSet phldrT="[Texte]" custT="1"/>
      <dgm:spPr>
        <a:solidFill>
          <a:srgbClr val="CEC6C0"/>
        </a:solidFill>
      </dgm:spPr>
      <dgm:t>
        <a:bodyPr/>
        <a:lstStyle/>
        <a:p>
          <a:pPr algn="l"/>
          <a:r>
            <a:rPr lang="fr-FR" sz="1800" dirty="0"/>
            <a:t>3. Signature des états de services corrigés </a:t>
          </a:r>
          <a:r>
            <a:rPr lang="fr-FR" sz="1800" b="1" u="sng" dirty="0">
              <a:solidFill>
                <a:srgbClr val="FF0000"/>
              </a:solidFill>
            </a:rPr>
            <a:t>et de l’attestation sur l’honneur</a:t>
          </a:r>
          <a:r>
            <a:rPr lang="fr-FR" sz="1800" b="1" u="sng" dirty="0">
              <a:solidFill>
                <a:srgbClr val="3333CC"/>
              </a:solidFill>
            </a:rPr>
            <a:t> </a:t>
          </a:r>
          <a:r>
            <a:rPr lang="fr-FR" sz="1800" dirty="0"/>
            <a:t>au sein de la DRH</a:t>
          </a:r>
        </a:p>
      </dgm:t>
    </dgm:pt>
    <dgm:pt modelId="{819E7734-C7CE-4B5F-B830-CECCB8205CAD}" type="parTrans" cxnId="{87E6D650-3BC8-4411-9630-B00F5A41CD52}">
      <dgm:prSet/>
      <dgm:spPr/>
      <dgm:t>
        <a:bodyPr/>
        <a:lstStyle/>
        <a:p>
          <a:endParaRPr lang="fr-FR"/>
        </a:p>
      </dgm:t>
    </dgm:pt>
    <dgm:pt modelId="{1E247386-DDE5-4442-ABB9-2755E0B942A2}" type="sibTrans" cxnId="{87E6D650-3BC8-4411-9630-B00F5A41CD52}">
      <dgm:prSet/>
      <dgm:spPr/>
      <dgm:t>
        <a:bodyPr/>
        <a:lstStyle/>
        <a:p>
          <a:endParaRPr lang="fr-FR"/>
        </a:p>
      </dgm:t>
    </dgm:pt>
    <dgm:pt modelId="{EE52D86B-0D01-4AD3-B7B2-0C5CE7DFF8D2}">
      <dgm:prSet phldrT="[Texte]" custT="1"/>
      <dgm:spPr>
        <a:solidFill>
          <a:srgbClr val="CEC6C0"/>
        </a:solidFill>
      </dgm:spPr>
      <dgm:t>
        <a:bodyPr/>
        <a:lstStyle/>
        <a:p>
          <a:pPr algn="l"/>
          <a:r>
            <a:rPr lang="fr-FR" sz="1800" dirty="0"/>
            <a:t>5. Envoi à l’agent notification de retrait des documents </a:t>
          </a:r>
          <a:r>
            <a:rPr lang="fr-FR" sz="1800" b="1" dirty="0">
              <a:solidFill>
                <a:srgbClr val="FF0000"/>
              </a:solidFill>
            </a:rPr>
            <a:t>auprès du pôle de la formation des personnels et des concours </a:t>
          </a:r>
          <a:endParaRPr lang="fr-FR" sz="1800" dirty="0"/>
        </a:p>
      </dgm:t>
    </dgm:pt>
    <dgm:pt modelId="{5A8BFE0F-805D-415E-8436-28B3A2D599EA}" type="parTrans" cxnId="{57349EE0-F126-4E5B-8184-07E3DC9FC009}">
      <dgm:prSet/>
      <dgm:spPr/>
      <dgm:t>
        <a:bodyPr/>
        <a:lstStyle/>
        <a:p>
          <a:endParaRPr lang="fr-FR"/>
        </a:p>
      </dgm:t>
    </dgm:pt>
    <dgm:pt modelId="{AB811371-92F4-49D0-95D0-97FF97F61326}" type="sibTrans" cxnId="{57349EE0-F126-4E5B-8184-07E3DC9FC009}">
      <dgm:prSet/>
      <dgm:spPr/>
      <dgm:t>
        <a:bodyPr/>
        <a:lstStyle/>
        <a:p>
          <a:endParaRPr lang="fr-FR"/>
        </a:p>
      </dgm:t>
    </dgm:pt>
    <dgm:pt modelId="{1307638C-75A0-455B-A231-CF66D51A2830}">
      <dgm:prSet phldrT="[Texte]" custT="1"/>
      <dgm:spPr>
        <a:solidFill>
          <a:srgbClr val="CEC6C0"/>
        </a:solidFill>
      </dgm:spPr>
      <dgm:t>
        <a:bodyPr/>
        <a:lstStyle/>
        <a:p>
          <a:pPr algn="l"/>
          <a:r>
            <a:rPr lang="fr-FR" sz="1800" dirty="0"/>
            <a:t>4. Envoi au pôle de la formation des personnels et des concours formations pour édition de </a:t>
          </a:r>
          <a:r>
            <a:rPr lang="fr-FR" sz="1800" b="1" dirty="0">
              <a:solidFill>
                <a:srgbClr val="FF0000"/>
              </a:solidFill>
            </a:rPr>
            <a:t>l’historique des formations</a:t>
          </a:r>
          <a:endParaRPr lang="fr-FR" sz="1800" dirty="0"/>
        </a:p>
      </dgm:t>
    </dgm:pt>
    <dgm:pt modelId="{EDE1E8F4-5515-4C75-B5C9-95081AC67F88}" type="parTrans" cxnId="{AB5AA051-7AF1-4E82-89C5-8234CC94D904}">
      <dgm:prSet/>
      <dgm:spPr/>
      <dgm:t>
        <a:bodyPr/>
        <a:lstStyle/>
        <a:p>
          <a:endParaRPr lang="fr-FR"/>
        </a:p>
      </dgm:t>
    </dgm:pt>
    <dgm:pt modelId="{8A760A11-24A3-43A5-8879-CC6968495530}" type="sibTrans" cxnId="{AB5AA051-7AF1-4E82-89C5-8234CC94D904}">
      <dgm:prSet/>
      <dgm:spPr/>
      <dgm:t>
        <a:bodyPr/>
        <a:lstStyle/>
        <a:p>
          <a:endParaRPr lang="fr-FR"/>
        </a:p>
      </dgm:t>
    </dgm:pt>
    <dgm:pt modelId="{756811B5-5A96-460B-A758-888BB66D8A00}" type="pres">
      <dgm:prSet presAssocID="{13389E0D-5E8B-4DF9-8F9D-E11FB8449DDC}" presName="Name0" presStyleCnt="0">
        <dgm:presLayoutVars>
          <dgm:dir/>
          <dgm:animLvl val="lvl"/>
          <dgm:resizeHandles val="exact"/>
        </dgm:presLayoutVars>
      </dgm:prSet>
      <dgm:spPr/>
    </dgm:pt>
    <dgm:pt modelId="{81282F16-B979-461B-8C82-D63C463CF89B}" type="pres">
      <dgm:prSet presAssocID="{EE52D86B-0D01-4AD3-B7B2-0C5CE7DFF8D2}" presName="boxAndChildren" presStyleCnt="0"/>
      <dgm:spPr/>
    </dgm:pt>
    <dgm:pt modelId="{8BA15F19-CFB3-482F-9A06-756645B3A423}" type="pres">
      <dgm:prSet presAssocID="{EE52D86B-0D01-4AD3-B7B2-0C5CE7DFF8D2}" presName="parentTextBox" presStyleLbl="node1" presStyleIdx="0" presStyleCnt="5" custScaleX="99822" custScaleY="14902" custLinFactNeighborX="-743" custLinFactNeighborY="1565"/>
      <dgm:spPr/>
    </dgm:pt>
    <dgm:pt modelId="{99BDB795-D83F-42EB-9C7C-902488E1B8B6}" type="pres">
      <dgm:prSet presAssocID="{8A760A11-24A3-43A5-8879-CC6968495530}" presName="sp" presStyleCnt="0"/>
      <dgm:spPr/>
    </dgm:pt>
    <dgm:pt modelId="{E067DA05-7F2F-4450-9D41-5961E2412447}" type="pres">
      <dgm:prSet presAssocID="{1307638C-75A0-455B-A231-CF66D51A2830}" presName="arrowAndChildren" presStyleCnt="0"/>
      <dgm:spPr/>
    </dgm:pt>
    <dgm:pt modelId="{7A044CDB-7DBC-41D0-BA9A-9639316B7161}" type="pres">
      <dgm:prSet presAssocID="{1307638C-75A0-455B-A231-CF66D51A2830}" presName="parentTextArrow" presStyleLbl="node1" presStyleIdx="1" presStyleCnt="5" custScaleY="13634" custLinFactNeighborX="-268" custLinFactNeighborY="-1222"/>
      <dgm:spPr/>
    </dgm:pt>
    <dgm:pt modelId="{68B28BF2-F142-4DB2-8A09-7F72CFD9E227}" type="pres">
      <dgm:prSet presAssocID="{1E247386-DDE5-4442-ABB9-2755E0B942A2}" presName="sp" presStyleCnt="0"/>
      <dgm:spPr/>
    </dgm:pt>
    <dgm:pt modelId="{5FD96C00-B478-4966-BB52-F84BDD8F0394}" type="pres">
      <dgm:prSet presAssocID="{0C152B41-3C6B-436D-8E9C-EFFED760DE46}" presName="arrowAndChildren" presStyleCnt="0"/>
      <dgm:spPr/>
    </dgm:pt>
    <dgm:pt modelId="{2F9030D5-8713-4657-9848-15D2695B8B61}" type="pres">
      <dgm:prSet presAssocID="{0C152B41-3C6B-436D-8E9C-EFFED760DE46}" presName="parentTextArrow" presStyleLbl="node1" presStyleIdx="2" presStyleCnt="5" custScaleX="100000" custScaleY="15145" custLinFactNeighborX="445" custLinFactNeighborY="-2019"/>
      <dgm:spPr/>
    </dgm:pt>
    <dgm:pt modelId="{EB5C2147-FC51-49B5-A7F2-D2F11F591174}" type="pres">
      <dgm:prSet presAssocID="{5B42EF80-175C-4999-AD74-8A24ADD09D0C}" presName="sp" presStyleCnt="0"/>
      <dgm:spPr/>
    </dgm:pt>
    <dgm:pt modelId="{3367735C-427C-423B-A01F-7490FF73D806}" type="pres">
      <dgm:prSet presAssocID="{4C36E545-4776-4563-94C7-65EC67A426F3}" presName="arrowAndChildren" presStyleCnt="0"/>
      <dgm:spPr/>
    </dgm:pt>
    <dgm:pt modelId="{3C58FFA2-6AFC-495F-8A40-6435739D1EBD}" type="pres">
      <dgm:prSet presAssocID="{4C36E545-4776-4563-94C7-65EC67A426F3}" presName="parentTextArrow" presStyleLbl="node1" presStyleIdx="3" presStyleCnt="5" custScaleX="100000" custScaleY="11851" custLinFactNeighborX="669" custLinFactNeighborY="-1384"/>
      <dgm:spPr/>
    </dgm:pt>
    <dgm:pt modelId="{EEB1758D-A95E-42AB-9AEC-1BD2891C15FE}" type="pres">
      <dgm:prSet presAssocID="{7D381B79-6988-4B2A-B29F-B93599A144AC}" presName="sp" presStyleCnt="0"/>
      <dgm:spPr/>
    </dgm:pt>
    <dgm:pt modelId="{549CDCA1-7B10-406D-8EDB-50ABA59DE63E}" type="pres">
      <dgm:prSet presAssocID="{D91BE811-24ED-4ADD-8B8C-C0EA376DCAD7}" presName="arrowAndChildren" presStyleCnt="0"/>
      <dgm:spPr/>
    </dgm:pt>
    <dgm:pt modelId="{3BC70DC0-07DF-413C-AA77-6FFEA2A47420}" type="pres">
      <dgm:prSet presAssocID="{D91BE811-24ED-4ADD-8B8C-C0EA376DCAD7}" presName="parentTextArrow" presStyleLbl="node1" presStyleIdx="4" presStyleCnt="5" custScaleX="100000" custScaleY="13249" custLinFactNeighborX="61" custLinFactNeighborY="-2956"/>
      <dgm:spPr/>
    </dgm:pt>
  </dgm:ptLst>
  <dgm:cxnLst>
    <dgm:cxn modelId="{DDCF9A64-EE43-425B-930B-D8366D6FCA93}" type="presOf" srcId="{0C152B41-3C6B-436D-8E9C-EFFED760DE46}" destId="{2F9030D5-8713-4657-9848-15D2695B8B61}" srcOrd="0" destOrd="0" presId="urn:microsoft.com/office/officeart/2005/8/layout/process4"/>
    <dgm:cxn modelId="{0581DA45-7018-4A1C-8D42-6F6EA187609A}" type="presOf" srcId="{4C36E545-4776-4563-94C7-65EC67A426F3}" destId="{3C58FFA2-6AFC-495F-8A40-6435739D1EBD}" srcOrd="0" destOrd="0" presId="urn:microsoft.com/office/officeart/2005/8/layout/process4"/>
    <dgm:cxn modelId="{87E6D650-3BC8-4411-9630-B00F5A41CD52}" srcId="{13389E0D-5E8B-4DF9-8F9D-E11FB8449DDC}" destId="{0C152B41-3C6B-436D-8E9C-EFFED760DE46}" srcOrd="2" destOrd="0" parTransId="{819E7734-C7CE-4B5F-B830-CECCB8205CAD}" sibTransId="{1E247386-DDE5-4442-ABB9-2755E0B942A2}"/>
    <dgm:cxn modelId="{AB5AA051-7AF1-4E82-89C5-8234CC94D904}" srcId="{13389E0D-5E8B-4DF9-8F9D-E11FB8449DDC}" destId="{1307638C-75A0-455B-A231-CF66D51A2830}" srcOrd="3" destOrd="0" parTransId="{EDE1E8F4-5515-4C75-B5C9-95081AC67F88}" sibTransId="{8A760A11-24A3-43A5-8879-CC6968495530}"/>
    <dgm:cxn modelId="{2EB3EC85-F87D-498C-A176-779AE2610A7B}" type="presOf" srcId="{13389E0D-5E8B-4DF9-8F9D-E11FB8449DDC}" destId="{756811B5-5A96-460B-A758-888BB66D8A00}" srcOrd="0" destOrd="0" presId="urn:microsoft.com/office/officeart/2005/8/layout/process4"/>
    <dgm:cxn modelId="{F020A597-D4DB-487E-83C5-80921B5FB49B}" type="presOf" srcId="{D91BE811-24ED-4ADD-8B8C-C0EA376DCAD7}" destId="{3BC70DC0-07DF-413C-AA77-6FFEA2A47420}" srcOrd="0" destOrd="0" presId="urn:microsoft.com/office/officeart/2005/8/layout/process4"/>
    <dgm:cxn modelId="{6823BD99-4D8C-4E8E-86FC-AABA774923A9}" srcId="{13389E0D-5E8B-4DF9-8F9D-E11FB8449DDC}" destId="{4C36E545-4776-4563-94C7-65EC67A426F3}" srcOrd="1" destOrd="0" parTransId="{65C34348-54FF-4F48-9A49-B271BC025A8F}" sibTransId="{5B42EF80-175C-4999-AD74-8A24ADD09D0C}"/>
    <dgm:cxn modelId="{F23DC2A1-8C34-496D-A0D4-37C5FAFB9C4B}" type="presOf" srcId="{1307638C-75A0-455B-A231-CF66D51A2830}" destId="{7A044CDB-7DBC-41D0-BA9A-9639316B7161}" srcOrd="0" destOrd="0" presId="urn:microsoft.com/office/officeart/2005/8/layout/process4"/>
    <dgm:cxn modelId="{D39569BA-2974-4A36-B1E1-E44EB4C346DF}" type="presOf" srcId="{EE52D86B-0D01-4AD3-B7B2-0C5CE7DFF8D2}" destId="{8BA15F19-CFB3-482F-9A06-756645B3A423}" srcOrd="0" destOrd="0" presId="urn:microsoft.com/office/officeart/2005/8/layout/process4"/>
    <dgm:cxn modelId="{57349EE0-F126-4E5B-8184-07E3DC9FC009}" srcId="{13389E0D-5E8B-4DF9-8F9D-E11FB8449DDC}" destId="{EE52D86B-0D01-4AD3-B7B2-0C5CE7DFF8D2}" srcOrd="4" destOrd="0" parTransId="{5A8BFE0F-805D-415E-8436-28B3A2D599EA}" sibTransId="{AB811371-92F4-49D0-95D0-97FF97F61326}"/>
    <dgm:cxn modelId="{C28887E3-6863-4973-AB2C-AA675A327361}" srcId="{13389E0D-5E8B-4DF9-8F9D-E11FB8449DDC}" destId="{D91BE811-24ED-4ADD-8B8C-C0EA376DCAD7}" srcOrd="0" destOrd="0" parTransId="{55115C64-63CB-4FE1-9A84-4E6C24DDB5A5}" sibTransId="{7D381B79-6988-4B2A-B29F-B93599A144AC}"/>
    <dgm:cxn modelId="{6D4CE456-CFA6-4357-807A-D5442C9E211A}" type="presParOf" srcId="{756811B5-5A96-460B-A758-888BB66D8A00}" destId="{81282F16-B979-461B-8C82-D63C463CF89B}" srcOrd="0" destOrd="0" presId="urn:microsoft.com/office/officeart/2005/8/layout/process4"/>
    <dgm:cxn modelId="{97FA7653-9959-43D5-A243-02166D4B9829}" type="presParOf" srcId="{81282F16-B979-461B-8C82-D63C463CF89B}" destId="{8BA15F19-CFB3-482F-9A06-756645B3A423}" srcOrd="0" destOrd="0" presId="urn:microsoft.com/office/officeart/2005/8/layout/process4"/>
    <dgm:cxn modelId="{031895AD-7460-453A-964F-00A746784CFB}" type="presParOf" srcId="{756811B5-5A96-460B-A758-888BB66D8A00}" destId="{99BDB795-D83F-42EB-9C7C-902488E1B8B6}" srcOrd="1" destOrd="0" presId="urn:microsoft.com/office/officeart/2005/8/layout/process4"/>
    <dgm:cxn modelId="{CFE94BA6-0E6B-4654-B798-C25A4CA5090D}" type="presParOf" srcId="{756811B5-5A96-460B-A758-888BB66D8A00}" destId="{E067DA05-7F2F-4450-9D41-5961E2412447}" srcOrd="2" destOrd="0" presId="urn:microsoft.com/office/officeart/2005/8/layout/process4"/>
    <dgm:cxn modelId="{BC4D55CB-EA9D-4726-BD2B-AD3A640ECC4D}" type="presParOf" srcId="{E067DA05-7F2F-4450-9D41-5961E2412447}" destId="{7A044CDB-7DBC-41D0-BA9A-9639316B7161}" srcOrd="0" destOrd="0" presId="urn:microsoft.com/office/officeart/2005/8/layout/process4"/>
    <dgm:cxn modelId="{4AACDA33-902B-4F4A-8498-0FFF06E6A062}" type="presParOf" srcId="{756811B5-5A96-460B-A758-888BB66D8A00}" destId="{68B28BF2-F142-4DB2-8A09-7F72CFD9E227}" srcOrd="3" destOrd="0" presId="urn:microsoft.com/office/officeart/2005/8/layout/process4"/>
    <dgm:cxn modelId="{4A9A25F6-5134-4B1B-AC50-DEF76CD860CA}" type="presParOf" srcId="{756811B5-5A96-460B-A758-888BB66D8A00}" destId="{5FD96C00-B478-4966-BB52-F84BDD8F0394}" srcOrd="4" destOrd="0" presId="urn:microsoft.com/office/officeart/2005/8/layout/process4"/>
    <dgm:cxn modelId="{D128BE79-B026-4370-BEDB-4BFED9FDF39E}" type="presParOf" srcId="{5FD96C00-B478-4966-BB52-F84BDD8F0394}" destId="{2F9030D5-8713-4657-9848-15D2695B8B61}" srcOrd="0" destOrd="0" presId="urn:microsoft.com/office/officeart/2005/8/layout/process4"/>
    <dgm:cxn modelId="{70C37C4E-0372-4809-B581-B1B0783FE39B}" type="presParOf" srcId="{756811B5-5A96-460B-A758-888BB66D8A00}" destId="{EB5C2147-FC51-49B5-A7F2-D2F11F591174}" srcOrd="5" destOrd="0" presId="urn:microsoft.com/office/officeart/2005/8/layout/process4"/>
    <dgm:cxn modelId="{D2A9745D-12D5-4E75-A2E7-CFB8C26D9CCE}" type="presParOf" srcId="{756811B5-5A96-460B-A758-888BB66D8A00}" destId="{3367735C-427C-423B-A01F-7490FF73D806}" srcOrd="6" destOrd="0" presId="urn:microsoft.com/office/officeart/2005/8/layout/process4"/>
    <dgm:cxn modelId="{6FF3725A-C87A-46EC-A899-9DC792A482EC}" type="presParOf" srcId="{3367735C-427C-423B-A01F-7490FF73D806}" destId="{3C58FFA2-6AFC-495F-8A40-6435739D1EBD}" srcOrd="0" destOrd="0" presId="urn:microsoft.com/office/officeart/2005/8/layout/process4"/>
    <dgm:cxn modelId="{31055A57-B9B4-4047-B611-7BB49CB21BD0}" type="presParOf" srcId="{756811B5-5A96-460B-A758-888BB66D8A00}" destId="{EEB1758D-A95E-42AB-9AEC-1BD2891C15FE}" srcOrd="7" destOrd="0" presId="urn:microsoft.com/office/officeart/2005/8/layout/process4"/>
    <dgm:cxn modelId="{6913196C-242E-4632-9DB0-BEF777CAABB5}" type="presParOf" srcId="{756811B5-5A96-460B-A758-888BB66D8A00}" destId="{549CDCA1-7B10-406D-8EDB-50ABA59DE63E}" srcOrd="8" destOrd="0" presId="urn:microsoft.com/office/officeart/2005/8/layout/process4"/>
    <dgm:cxn modelId="{110C93FA-FF2F-4A14-B1E8-2894A2DB2E75}" type="presParOf" srcId="{549CDCA1-7B10-406D-8EDB-50ABA59DE63E}" destId="{3BC70DC0-07DF-413C-AA77-6FFEA2A474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E4BC6-AEC0-4BCC-842A-3B33DBBB10C2}">
      <dsp:nvSpPr>
        <dsp:cNvPr id="0" name=""/>
        <dsp:cNvSpPr/>
      </dsp:nvSpPr>
      <dsp:spPr>
        <a:xfrm rot="5400000">
          <a:off x="-289718" y="289718"/>
          <a:ext cx="1931458" cy="1352020"/>
        </a:xfrm>
        <a:prstGeom prst="chevron">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fr-FR" sz="3800" kern="1200" dirty="0"/>
            <a:t>BAP</a:t>
          </a:r>
        </a:p>
      </dsp:txBody>
      <dsp:txXfrm rot="-5400000">
        <a:off x="1" y="676009"/>
        <a:ext cx="1352020" cy="579438"/>
      </dsp:txXfrm>
    </dsp:sp>
    <dsp:sp modelId="{83F796C6-5A7D-41E2-A81F-E7E00E9F0BD9}">
      <dsp:nvSpPr>
        <dsp:cNvPr id="0" name=""/>
        <dsp:cNvSpPr/>
      </dsp:nvSpPr>
      <dsp:spPr>
        <a:xfrm rot="5400000">
          <a:off x="4112286" y="-2760265"/>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0" i="0" kern="1200" dirty="0">
              <a:solidFill>
                <a:srgbClr val="867567"/>
              </a:solidFill>
            </a:rPr>
            <a:t>Branche d’Activité Professionnelle (BAP) : ensemble de métiers sous une thématique commune </a:t>
          </a:r>
        </a:p>
      </dsp:txBody>
      <dsp:txXfrm rot="-5400000">
        <a:off x="1352020" y="61287"/>
        <a:ext cx="6714693" cy="1132875"/>
      </dsp:txXfrm>
    </dsp:sp>
    <dsp:sp modelId="{533562FC-5D33-4E0A-9449-AF5A9F871E7D}">
      <dsp:nvSpPr>
        <dsp:cNvPr id="0" name=""/>
        <dsp:cNvSpPr/>
      </dsp:nvSpPr>
      <dsp:spPr>
        <a:xfrm rot="5400000">
          <a:off x="-289718" y="2033323"/>
          <a:ext cx="1931458" cy="1352020"/>
        </a:xfrm>
        <a:prstGeom prst="chevron">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rgbClr val="2831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fr-FR" sz="3800" kern="1200" dirty="0"/>
            <a:t>FAP</a:t>
          </a:r>
        </a:p>
      </dsp:txBody>
      <dsp:txXfrm rot="-5400000">
        <a:off x="1" y="2419614"/>
        <a:ext cx="1352020" cy="579438"/>
      </dsp:txXfrm>
    </dsp:sp>
    <dsp:sp modelId="{8572BE0E-8BCB-45B3-B9C4-B54C5FF35FDC}">
      <dsp:nvSpPr>
        <dsp:cNvPr id="0" name=""/>
        <dsp:cNvSpPr/>
      </dsp:nvSpPr>
      <dsp:spPr>
        <a:xfrm rot="5400000">
          <a:off x="4112286" y="-1053044"/>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0" i="0" kern="1200" dirty="0">
              <a:solidFill>
                <a:srgbClr val="867567"/>
              </a:solidFill>
            </a:rPr>
            <a:t>Famille d’Activité Professionnelle (FAP) : professions qui font appel à des compétences communes </a:t>
          </a:r>
          <a:endParaRPr lang="fr-FR" sz="2600" b="0" i="0" kern="1200" dirty="0"/>
        </a:p>
      </dsp:txBody>
      <dsp:txXfrm rot="-5400000">
        <a:off x="1352020" y="1768508"/>
        <a:ext cx="6714693" cy="1132875"/>
      </dsp:txXfrm>
    </dsp:sp>
    <dsp:sp modelId="{64905962-0669-43A7-92F9-9177830D6A20}">
      <dsp:nvSpPr>
        <dsp:cNvPr id="0" name=""/>
        <dsp:cNvSpPr/>
      </dsp:nvSpPr>
      <dsp:spPr>
        <a:xfrm rot="5400000">
          <a:off x="-289718" y="3773840"/>
          <a:ext cx="1931458" cy="1352020"/>
        </a:xfrm>
        <a:prstGeom prst="chevron">
          <a:avLst/>
        </a:prstGeom>
        <a:solidFill>
          <a:srgbClr val="28315B"/>
        </a:solidFill>
        <a:ln w="12700" cap="flat" cmpd="sng" algn="ctr">
          <a:solidFill>
            <a:srgbClr val="2831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fr-FR" sz="3800" kern="1200" dirty="0"/>
            <a:t>ET</a:t>
          </a:r>
        </a:p>
      </dsp:txBody>
      <dsp:txXfrm rot="-5400000">
        <a:off x="1" y="4160131"/>
        <a:ext cx="1352020" cy="579438"/>
      </dsp:txXfrm>
    </dsp:sp>
    <dsp:sp modelId="{89353C36-9CDD-4EEB-93CF-3C1F67989CD2}">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0" i="0" kern="1200" dirty="0">
              <a:solidFill>
                <a:srgbClr val="867567"/>
              </a:solidFill>
            </a:rPr>
            <a:t>Emploi-type (ET) : postes de travail aux activités suffisamment proches pour exiger des compétences identiques ou voisines</a:t>
          </a:r>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15F19-CFB3-482F-9A06-756645B3A423}">
      <dsp:nvSpPr>
        <dsp:cNvPr id="0" name=""/>
        <dsp:cNvSpPr/>
      </dsp:nvSpPr>
      <dsp:spPr>
        <a:xfrm>
          <a:off x="0" y="3782109"/>
          <a:ext cx="10501829" cy="682371"/>
        </a:xfrm>
        <a:prstGeom prst="rec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5. Envoi à l’agent notification de retrait des documents </a:t>
          </a:r>
          <a:r>
            <a:rPr lang="fr-FR" sz="1800" b="1" kern="1200" dirty="0">
              <a:solidFill>
                <a:srgbClr val="FF0000"/>
              </a:solidFill>
            </a:rPr>
            <a:t>auprès du pôle de la formation des personnels et des concours </a:t>
          </a:r>
          <a:endParaRPr lang="fr-FR" sz="1800" kern="1200" dirty="0"/>
        </a:p>
      </dsp:txBody>
      <dsp:txXfrm>
        <a:off x="0" y="3782109"/>
        <a:ext cx="10501829" cy="682371"/>
      </dsp:txXfrm>
    </dsp:sp>
    <dsp:sp modelId="{7A044CDB-7DBC-41D0-BA9A-9639316B7161}">
      <dsp:nvSpPr>
        <dsp:cNvPr id="0" name=""/>
        <dsp:cNvSpPr/>
      </dsp:nvSpPr>
      <dsp:spPr>
        <a:xfrm rot="10800000">
          <a:off x="0" y="2732886"/>
          <a:ext cx="10520556" cy="960186"/>
        </a:xfrm>
        <a:prstGeom prst="upArrowCallou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4. Envoi au pôle de la formation des personnels et des concours formations pour édition de </a:t>
          </a:r>
          <a:r>
            <a:rPr lang="fr-FR" sz="1800" b="1" kern="1200" dirty="0">
              <a:solidFill>
                <a:srgbClr val="FF0000"/>
              </a:solidFill>
            </a:rPr>
            <a:t>l’historique des formations</a:t>
          </a:r>
          <a:endParaRPr lang="fr-FR" sz="1800" kern="1200" dirty="0"/>
        </a:p>
      </dsp:txBody>
      <dsp:txXfrm rot="10800000">
        <a:off x="0" y="2732886"/>
        <a:ext cx="10520556" cy="623900"/>
      </dsp:txXfrm>
    </dsp:sp>
    <dsp:sp modelId="{2F9030D5-8713-4657-9848-15D2695B8B61}">
      <dsp:nvSpPr>
        <dsp:cNvPr id="0" name=""/>
        <dsp:cNvSpPr/>
      </dsp:nvSpPr>
      <dsp:spPr>
        <a:xfrm rot="10800000">
          <a:off x="0" y="1678842"/>
          <a:ext cx="10520556" cy="1066600"/>
        </a:xfrm>
        <a:prstGeom prst="upArrowCallou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3. Signature des états de services corrigés au sein de la DRH</a:t>
          </a:r>
        </a:p>
      </dsp:txBody>
      <dsp:txXfrm rot="10800000">
        <a:off x="0" y="1678842"/>
        <a:ext cx="10520556" cy="693045"/>
      </dsp:txXfrm>
    </dsp:sp>
    <dsp:sp modelId="{3C58FFA2-6AFC-495F-8A40-6435739D1EBD}">
      <dsp:nvSpPr>
        <dsp:cNvPr id="0" name=""/>
        <dsp:cNvSpPr/>
      </dsp:nvSpPr>
      <dsp:spPr>
        <a:xfrm rot="10800000">
          <a:off x="0" y="910868"/>
          <a:ext cx="10520556" cy="834617"/>
        </a:xfrm>
        <a:prstGeom prst="upArrowCallou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2. Le gestionnaire BIATSS vérifie les états de services et les corrige le cas échéant</a:t>
          </a:r>
        </a:p>
      </dsp:txBody>
      <dsp:txXfrm rot="10800000">
        <a:off x="0" y="910868"/>
        <a:ext cx="10520556" cy="542309"/>
      </dsp:txXfrm>
    </dsp:sp>
    <dsp:sp modelId="{3BC70DC0-07DF-413C-AA77-6FFEA2A47420}">
      <dsp:nvSpPr>
        <dsp:cNvPr id="0" name=""/>
        <dsp:cNvSpPr/>
      </dsp:nvSpPr>
      <dsp:spPr>
        <a:xfrm rot="10800000">
          <a:off x="0" y="0"/>
          <a:ext cx="10520556" cy="933072"/>
        </a:xfrm>
        <a:prstGeom prst="upArrowCallou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1. L’agent envoie ses états de services </a:t>
          </a:r>
          <a:r>
            <a:rPr lang="fr-FR" sz="1800" b="1" kern="1200" dirty="0">
              <a:solidFill>
                <a:srgbClr val="FF0000"/>
              </a:solidFill>
            </a:rPr>
            <a:t>pré remplis </a:t>
          </a:r>
          <a:r>
            <a:rPr lang="fr-FR" sz="1800" kern="1200" dirty="0"/>
            <a:t>à son gestionnaire BIATSS par courriel</a:t>
          </a:r>
        </a:p>
      </dsp:txBody>
      <dsp:txXfrm rot="10800000">
        <a:off x="0" y="0"/>
        <a:ext cx="10520556" cy="606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15F19-CFB3-482F-9A06-756645B3A423}">
      <dsp:nvSpPr>
        <dsp:cNvPr id="0" name=""/>
        <dsp:cNvSpPr/>
      </dsp:nvSpPr>
      <dsp:spPr>
        <a:xfrm>
          <a:off x="0" y="3782109"/>
          <a:ext cx="10501829" cy="682371"/>
        </a:xfrm>
        <a:prstGeom prst="rec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5. Envoi à l’agent notification de retrait des documents </a:t>
          </a:r>
          <a:r>
            <a:rPr lang="fr-FR" sz="1800" b="1" kern="1200" dirty="0">
              <a:solidFill>
                <a:srgbClr val="FF0000"/>
              </a:solidFill>
            </a:rPr>
            <a:t>auprès du pôle de la formation des personnels et des concours </a:t>
          </a:r>
          <a:endParaRPr lang="fr-FR" sz="1800" kern="1200" dirty="0"/>
        </a:p>
      </dsp:txBody>
      <dsp:txXfrm>
        <a:off x="0" y="3782109"/>
        <a:ext cx="10501829" cy="682371"/>
      </dsp:txXfrm>
    </dsp:sp>
    <dsp:sp modelId="{7A044CDB-7DBC-41D0-BA9A-9639316B7161}">
      <dsp:nvSpPr>
        <dsp:cNvPr id="0" name=""/>
        <dsp:cNvSpPr/>
      </dsp:nvSpPr>
      <dsp:spPr>
        <a:xfrm rot="10800000">
          <a:off x="0" y="2732886"/>
          <a:ext cx="10520556" cy="960186"/>
        </a:xfrm>
        <a:prstGeom prst="upArrowCallou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4. Envoi au pôle de la formation des personnels et des concours formations pour édition de </a:t>
          </a:r>
          <a:r>
            <a:rPr lang="fr-FR" sz="1800" b="1" kern="1200" dirty="0">
              <a:solidFill>
                <a:srgbClr val="FF0000"/>
              </a:solidFill>
            </a:rPr>
            <a:t>l’historique des formations</a:t>
          </a:r>
          <a:endParaRPr lang="fr-FR" sz="1800" kern="1200" dirty="0"/>
        </a:p>
      </dsp:txBody>
      <dsp:txXfrm rot="10800000">
        <a:off x="0" y="2732886"/>
        <a:ext cx="10520556" cy="623900"/>
      </dsp:txXfrm>
    </dsp:sp>
    <dsp:sp modelId="{2F9030D5-8713-4657-9848-15D2695B8B61}">
      <dsp:nvSpPr>
        <dsp:cNvPr id="0" name=""/>
        <dsp:cNvSpPr/>
      </dsp:nvSpPr>
      <dsp:spPr>
        <a:xfrm rot="10800000">
          <a:off x="0" y="1678842"/>
          <a:ext cx="10520556" cy="1066600"/>
        </a:xfrm>
        <a:prstGeom prst="upArrowCallou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3. Signature des états de services corrigés </a:t>
          </a:r>
          <a:r>
            <a:rPr lang="fr-FR" sz="1800" b="1" u="sng" kern="1200" dirty="0">
              <a:solidFill>
                <a:srgbClr val="FF0000"/>
              </a:solidFill>
            </a:rPr>
            <a:t>et de l’attestation sur l’honneur</a:t>
          </a:r>
          <a:r>
            <a:rPr lang="fr-FR" sz="1800" b="1" u="sng" kern="1200" dirty="0">
              <a:solidFill>
                <a:srgbClr val="3333CC"/>
              </a:solidFill>
            </a:rPr>
            <a:t> </a:t>
          </a:r>
          <a:r>
            <a:rPr lang="fr-FR" sz="1800" kern="1200" dirty="0"/>
            <a:t>au sein de la DRH</a:t>
          </a:r>
        </a:p>
      </dsp:txBody>
      <dsp:txXfrm rot="10800000">
        <a:off x="0" y="1678842"/>
        <a:ext cx="10520556" cy="693045"/>
      </dsp:txXfrm>
    </dsp:sp>
    <dsp:sp modelId="{3C58FFA2-6AFC-495F-8A40-6435739D1EBD}">
      <dsp:nvSpPr>
        <dsp:cNvPr id="0" name=""/>
        <dsp:cNvSpPr/>
      </dsp:nvSpPr>
      <dsp:spPr>
        <a:xfrm rot="10800000">
          <a:off x="0" y="957631"/>
          <a:ext cx="10520556" cy="834617"/>
        </a:xfrm>
        <a:prstGeom prst="upArrowCallou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2. Le gestionnaire BIATSS vérifie les états de services et les corrige le cas échéant</a:t>
          </a:r>
        </a:p>
      </dsp:txBody>
      <dsp:txXfrm rot="10800000">
        <a:off x="0" y="957631"/>
        <a:ext cx="10520556" cy="542309"/>
      </dsp:txXfrm>
    </dsp:sp>
    <dsp:sp modelId="{3BC70DC0-07DF-413C-AA77-6FFEA2A47420}">
      <dsp:nvSpPr>
        <dsp:cNvPr id="0" name=""/>
        <dsp:cNvSpPr/>
      </dsp:nvSpPr>
      <dsp:spPr>
        <a:xfrm rot="10800000">
          <a:off x="0" y="0"/>
          <a:ext cx="10520556" cy="933072"/>
        </a:xfrm>
        <a:prstGeom prst="upArrowCallout">
          <a:avLst/>
        </a:prstGeom>
        <a:solidFill>
          <a:srgbClr val="CEC6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kern="1200" dirty="0"/>
            <a:t>1. L’agent envoie ses états de services </a:t>
          </a:r>
          <a:r>
            <a:rPr lang="fr-FR" sz="1800" b="1" kern="1200" dirty="0">
              <a:solidFill>
                <a:srgbClr val="FF0000"/>
              </a:solidFill>
            </a:rPr>
            <a:t>pré remplis </a:t>
          </a:r>
          <a:r>
            <a:rPr lang="fr-FR" sz="1800" kern="1200" dirty="0"/>
            <a:t>à son gestionnaire BIATSS par courriel</a:t>
          </a:r>
        </a:p>
      </dsp:txBody>
      <dsp:txXfrm rot="10800000">
        <a:off x="0" y="0"/>
        <a:ext cx="10520556" cy="6062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9761986" cy="341144"/>
          </a:xfrm>
          <a:prstGeom prst="rect">
            <a:avLst/>
          </a:prstGeom>
        </p:spPr>
        <p:txBody>
          <a:bodyPr vert="horz" lIns="91417" tIns="45708" rIns="91417" bIns="45708" rtlCol="0"/>
          <a:lstStyle>
            <a:lvl1pPr algn="l">
              <a:defRPr sz="1200"/>
            </a:lvl1pPr>
          </a:lstStyle>
          <a:p>
            <a:endParaRPr lang="fr-FR" dirty="0"/>
          </a:p>
        </p:txBody>
      </p:sp>
      <p:sp>
        <p:nvSpPr>
          <p:cNvPr id="6" name="Espace réservé du pied de page 5"/>
          <p:cNvSpPr>
            <a:spLocks noGrp="1"/>
          </p:cNvSpPr>
          <p:nvPr>
            <p:ph type="ftr" sz="quarter" idx="2"/>
          </p:nvPr>
        </p:nvSpPr>
        <p:spPr>
          <a:xfrm>
            <a:off x="3" y="6458123"/>
            <a:ext cx="4302919" cy="341143"/>
          </a:xfrm>
          <a:prstGeom prst="rect">
            <a:avLst/>
          </a:prstGeom>
        </p:spPr>
        <p:txBody>
          <a:bodyPr vert="horz" lIns="91417" tIns="45708" rIns="91417" bIns="45708" rtlCol="0" anchor="b"/>
          <a:lstStyle>
            <a:lvl1pPr algn="l">
              <a:defRPr sz="1200"/>
            </a:lvl1pPr>
          </a:lstStyle>
          <a:p>
            <a:endParaRPr lang="fr-FR"/>
          </a:p>
        </p:txBody>
      </p:sp>
      <p:sp>
        <p:nvSpPr>
          <p:cNvPr id="7" name="Espace réservé du numéro de diapositive 6"/>
          <p:cNvSpPr>
            <a:spLocks noGrp="1"/>
          </p:cNvSpPr>
          <p:nvPr>
            <p:ph type="sldNum" sz="quarter" idx="3"/>
          </p:nvPr>
        </p:nvSpPr>
        <p:spPr>
          <a:xfrm>
            <a:off x="5625174" y="6457730"/>
            <a:ext cx="4302919" cy="341537"/>
          </a:xfrm>
          <a:prstGeom prst="rect">
            <a:avLst/>
          </a:prstGeom>
        </p:spPr>
        <p:txBody>
          <a:bodyPr vert="horz" lIns="91417" tIns="45708" rIns="91417" bIns="45708" rtlCol="0" anchor="b"/>
          <a:lstStyle>
            <a:lvl1pPr algn="r">
              <a:defRPr sz="1200"/>
            </a:lvl1pPr>
          </a:lstStyle>
          <a:p>
            <a:fld id="{510C2A83-C129-41F8-BDAC-531C4A6E254B}" type="slidenum">
              <a:rPr lang="fr-FR" smtClean="0"/>
              <a:t>‹N°›</a:t>
            </a:fld>
            <a:endParaRPr lang="fr-FR"/>
          </a:p>
        </p:txBody>
      </p:sp>
    </p:spTree>
    <p:extLst>
      <p:ext uri="{BB962C8B-B14F-4D97-AF65-F5344CB8AC3E}">
        <p14:creationId xmlns:p14="http://schemas.microsoft.com/office/powerpoint/2010/main" val="1879259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4302919" cy="341144"/>
          </a:xfrm>
          <a:prstGeom prst="rect">
            <a:avLst/>
          </a:prstGeom>
        </p:spPr>
        <p:txBody>
          <a:bodyPr vert="horz" lIns="91417" tIns="45708" rIns="91417" bIns="45708" rtlCol="0"/>
          <a:lstStyle>
            <a:lvl1pPr algn="l">
              <a:defRPr sz="1200"/>
            </a:lvl1pPr>
          </a:lstStyle>
          <a:p>
            <a:endParaRPr lang="fr-FR"/>
          </a:p>
        </p:txBody>
      </p:sp>
      <p:sp>
        <p:nvSpPr>
          <p:cNvPr id="3" name="Espace réservé de la date 2"/>
          <p:cNvSpPr>
            <a:spLocks noGrp="1"/>
          </p:cNvSpPr>
          <p:nvPr>
            <p:ph type="dt" idx="1"/>
          </p:nvPr>
        </p:nvSpPr>
        <p:spPr>
          <a:xfrm>
            <a:off x="5624599" y="1"/>
            <a:ext cx="4302919" cy="341144"/>
          </a:xfrm>
          <a:prstGeom prst="rect">
            <a:avLst/>
          </a:prstGeom>
        </p:spPr>
        <p:txBody>
          <a:bodyPr vert="horz" lIns="91417" tIns="45708" rIns="91417" bIns="45708" rtlCol="0"/>
          <a:lstStyle>
            <a:lvl1pPr algn="r">
              <a:defRPr sz="1200"/>
            </a:lvl1pPr>
          </a:lstStyle>
          <a:p>
            <a:fld id="{FC27D2F8-2173-4213-82D5-A1DB815B3BAA}" type="datetimeFigureOut">
              <a:rPr lang="fr-FR" smtClean="0"/>
              <a:t>16/03/2026</a:t>
            </a:fld>
            <a:endParaRPr lang="fr-FR"/>
          </a:p>
        </p:txBody>
      </p:sp>
      <p:sp>
        <p:nvSpPr>
          <p:cNvPr id="4" name="Espace réservé de l'image des diapositives 3"/>
          <p:cNvSpPr>
            <a:spLocks noGrp="1" noRot="1" noChangeAspect="1"/>
          </p:cNvSpPr>
          <p:nvPr>
            <p:ph type="sldImg" idx="2"/>
          </p:nvPr>
        </p:nvSpPr>
        <p:spPr>
          <a:xfrm>
            <a:off x="2924175" y="849313"/>
            <a:ext cx="4081463" cy="2295525"/>
          </a:xfrm>
          <a:prstGeom prst="rect">
            <a:avLst/>
          </a:prstGeom>
          <a:noFill/>
          <a:ln w="12700">
            <a:solidFill>
              <a:prstClr val="black"/>
            </a:solidFill>
          </a:ln>
        </p:spPr>
        <p:txBody>
          <a:bodyPr vert="horz" lIns="91417" tIns="45708" rIns="91417" bIns="45708" rtlCol="0" anchor="ctr"/>
          <a:lstStyle/>
          <a:p>
            <a:endParaRPr lang="fr-FR"/>
          </a:p>
        </p:txBody>
      </p:sp>
      <p:sp>
        <p:nvSpPr>
          <p:cNvPr id="5" name="Espace réservé des notes 4"/>
          <p:cNvSpPr>
            <a:spLocks noGrp="1"/>
          </p:cNvSpPr>
          <p:nvPr>
            <p:ph type="body" sz="quarter" idx="3"/>
          </p:nvPr>
        </p:nvSpPr>
        <p:spPr>
          <a:xfrm>
            <a:off x="992982" y="3272145"/>
            <a:ext cx="7943850" cy="2677210"/>
          </a:xfrm>
          <a:prstGeom prst="rect">
            <a:avLst/>
          </a:prstGeom>
        </p:spPr>
        <p:txBody>
          <a:bodyPr vert="horz" lIns="91417" tIns="45708" rIns="91417" bIns="4570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6458123"/>
            <a:ext cx="4302919" cy="341143"/>
          </a:xfrm>
          <a:prstGeom prst="rect">
            <a:avLst/>
          </a:prstGeom>
        </p:spPr>
        <p:txBody>
          <a:bodyPr vert="horz" lIns="91417" tIns="45708" rIns="91417" bIns="4570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4599" y="6458123"/>
            <a:ext cx="4302919" cy="341143"/>
          </a:xfrm>
          <a:prstGeom prst="rect">
            <a:avLst/>
          </a:prstGeom>
        </p:spPr>
        <p:txBody>
          <a:bodyPr vert="horz" lIns="91417" tIns="45708" rIns="91417" bIns="45708" rtlCol="0" anchor="b"/>
          <a:lstStyle>
            <a:lvl1pPr algn="r">
              <a:defRPr sz="1200"/>
            </a:lvl1pPr>
          </a:lstStyle>
          <a:p>
            <a:fld id="{9A80D64C-0836-4F79-A942-E5A82D7E7911}" type="slidenum">
              <a:rPr lang="fr-FR" smtClean="0"/>
              <a:t>‹N°›</a:t>
            </a:fld>
            <a:endParaRPr lang="fr-FR"/>
          </a:p>
        </p:txBody>
      </p:sp>
    </p:spTree>
    <p:extLst>
      <p:ext uri="{BB962C8B-B14F-4D97-AF65-F5344CB8AC3E}">
        <p14:creationId xmlns:p14="http://schemas.microsoft.com/office/powerpoint/2010/main" val="42867896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A79749E-D2ED-7336-7A59-C29A8977C835}"/>
              </a:ext>
            </a:extLst>
          </p:cNvPr>
          <p:cNvSpPr>
            <a:spLocks noGrp="1"/>
          </p:cNvSpPr>
          <p:nvPr>
            <p:ph type="sldNum" sz="quarter" idx="5"/>
          </p:nvPr>
        </p:nvSpPr>
        <p:spPr/>
        <p:txBody>
          <a:bodyPr/>
          <a:lstStyle/>
          <a:p>
            <a:fld id="{9A80D64C-0836-4F79-A942-E5A82D7E7911}" type="slidenum">
              <a:rPr lang="fr-FR" smtClean="0"/>
              <a:t>1</a:t>
            </a:fld>
            <a:endParaRPr lang="fr-FR"/>
          </a:p>
        </p:txBody>
      </p:sp>
    </p:spTree>
    <p:extLst>
      <p:ext uri="{BB962C8B-B14F-4D97-AF65-F5344CB8AC3E}">
        <p14:creationId xmlns:p14="http://schemas.microsoft.com/office/powerpoint/2010/main" val="2783937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Tombe pendant les vacances</a:t>
            </a:r>
          </a:p>
        </p:txBody>
      </p:sp>
      <p:sp>
        <p:nvSpPr>
          <p:cNvPr id="4" name="Espace réservé du numéro de diapositive 3">
            <a:extLst>
              <a:ext uri="{FF2B5EF4-FFF2-40B4-BE49-F238E27FC236}">
                <a16:creationId xmlns:a16="http://schemas.microsoft.com/office/drawing/2014/main" id="{19DAFEAA-A6AB-7B48-86DE-250D843D81A0}"/>
              </a:ext>
            </a:extLst>
          </p:cNvPr>
          <p:cNvSpPr>
            <a:spLocks noGrp="1"/>
          </p:cNvSpPr>
          <p:nvPr>
            <p:ph type="sldNum" sz="quarter" idx="5"/>
          </p:nvPr>
        </p:nvSpPr>
        <p:spPr/>
        <p:txBody>
          <a:bodyPr/>
          <a:lstStyle/>
          <a:p>
            <a:fld id="{9A80D64C-0836-4F79-A942-E5A82D7E7911}" type="slidenum">
              <a:rPr lang="fr-FR" smtClean="0"/>
              <a:t>55</a:t>
            </a:fld>
            <a:endParaRPr lang="fr-FR"/>
          </a:p>
        </p:txBody>
      </p:sp>
    </p:spTree>
    <p:extLst>
      <p:ext uri="{BB962C8B-B14F-4D97-AF65-F5344CB8AC3E}">
        <p14:creationId xmlns:p14="http://schemas.microsoft.com/office/powerpoint/2010/main" val="412157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80D64C-0836-4F79-A942-E5A82D7E7911}" type="slidenum">
              <a:rPr lang="fr-FR" smtClean="0"/>
              <a:t>2</a:t>
            </a:fld>
            <a:endParaRPr lang="fr-FR"/>
          </a:p>
        </p:txBody>
      </p:sp>
    </p:spTree>
    <p:extLst>
      <p:ext uri="{BB962C8B-B14F-4D97-AF65-F5344CB8AC3E}">
        <p14:creationId xmlns:p14="http://schemas.microsoft.com/office/powerpoint/2010/main" val="209440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25 postes sur la campagne 2020</a:t>
            </a:r>
          </a:p>
        </p:txBody>
      </p:sp>
      <p:sp>
        <p:nvSpPr>
          <p:cNvPr id="4" name="Espace réservé du numéro de diapositive 3">
            <a:extLst>
              <a:ext uri="{FF2B5EF4-FFF2-40B4-BE49-F238E27FC236}">
                <a16:creationId xmlns:a16="http://schemas.microsoft.com/office/drawing/2014/main" id="{DACC82CC-4276-F7A6-CC33-4481CB9DA0D3}"/>
              </a:ext>
            </a:extLst>
          </p:cNvPr>
          <p:cNvSpPr>
            <a:spLocks noGrp="1"/>
          </p:cNvSpPr>
          <p:nvPr>
            <p:ph type="sldNum" sz="quarter" idx="5"/>
          </p:nvPr>
        </p:nvSpPr>
        <p:spPr/>
        <p:txBody>
          <a:bodyPr/>
          <a:lstStyle/>
          <a:p>
            <a:fld id="{9A80D64C-0836-4F79-A942-E5A82D7E7911}" type="slidenum">
              <a:rPr lang="fr-FR" smtClean="0"/>
              <a:t>8</a:t>
            </a:fld>
            <a:endParaRPr lang="fr-FR"/>
          </a:p>
        </p:txBody>
      </p:sp>
    </p:spTree>
    <p:extLst>
      <p:ext uri="{BB962C8B-B14F-4D97-AF65-F5344CB8AC3E}">
        <p14:creationId xmlns:p14="http://schemas.microsoft.com/office/powerpoint/2010/main" val="263632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4ADF5A5-7C8A-AB2E-EDC5-F7AA73C41E25}"/>
              </a:ext>
            </a:extLst>
          </p:cNvPr>
          <p:cNvSpPr>
            <a:spLocks noGrp="1"/>
          </p:cNvSpPr>
          <p:nvPr>
            <p:ph type="sldNum" sz="quarter" idx="5"/>
          </p:nvPr>
        </p:nvSpPr>
        <p:spPr/>
        <p:txBody>
          <a:bodyPr/>
          <a:lstStyle/>
          <a:p>
            <a:fld id="{9A80D64C-0836-4F79-A942-E5A82D7E7911}" type="slidenum">
              <a:rPr lang="fr-FR" smtClean="0"/>
              <a:t>9</a:t>
            </a:fld>
            <a:endParaRPr lang="fr-FR"/>
          </a:p>
        </p:txBody>
      </p:sp>
    </p:spTree>
    <p:extLst>
      <p:ext uri="{BB962C8B-B14F-4D97-AF65-F5344CB8AC3E}">
        <p14:creationId xmlns:p14="http://schemas.microsoft.com/office/powerpoint/2010/main" val="111777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4ADF5A5-7C8A-AB2E-EDC5-F7AA73C41E25}"/>
              </a:ext>
            </a:extLst>
          </p:cNvPr>
          <p:cNvSpPr>
            <a:spLocks noGrp="1"/>
          </p:cNvSpPr>
          <p:nvPr>
            <p:ph type="sldNum" sz="quarter" idx="5"/>
          </p:nvPr>
        </p:nvSpPr>
        <p:spPr/>
        <p:txBody>
          <a:bodyPr/>
          <a:lstStyle/>
          <a:p>
            <a:fld id="{9A80D64C-0836-4F79-A942-E5A82D7E7911}" type="slidenum">
              <a:rPr lang="fr-FR" smtClean="0"/>
              <a:t>10</a:t>
            </a:fld>
            <a:endParaRPr lang="fr-FR"/>
          </a:p>
        </p:txBody>
      </p:sp>
    </p:spTree>
    <p:extLst>
      <p:ext uri="{BB962C8B-B14F-4D97-AF65-F5344CB8AC3E}">
        <p14:creationId xmlns:p14="http://schemas.microsoft.com/office/powerpoint/2010/main" val="361633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1577106D-EF84-2569-AC72-E3603A936F5A}"/>
              </a:ext>
            </a:extLst>
          </p:cNvPr>
          <p:cNvSpPr>
            <a:spLocks noGrp="1"/>
          </p:cNvSpPr>
          <p:nvPr>
            <p:ph type="sldNum" sz="quarter" idx="5"/>
          </p:nvPr>
        </p:nvSpPr>
        <p:spPr/>
        <p:txBody>
          <a:bodyPr/>
          <a:lstStyle/>
          <a:p>
            <a:fld id="{9A80D64C-0836-4F79-A942-E5A82D7E7911}" type="slidenum">
              <a:rPr lang="fr-FR" smtClean="0"/>
              <a:t>16</a:t>
            </a:fld>
            <a:endParaRPr lang="fr-FR"/>
          </a:p>
        </p:txBody>
      </p:sp>
    </p:spTree>
    <p:extLst>
      <p:ext uri="{BB962C8B-B14F-4D97-AF65-F5344CB8AC3E}">
        <p14:creationId xmlns:p14="http://schemas.microsoft.com/office/powerpoint/2010/main" val="158162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76B3F8F-B832-10CD-4656-3FD8B5CAF435}"/>
              </a:ext>
            </a:extLst>
          </p:cNvPr>
          <p:cNvSpPr>
            <a:spLocks noGrp="1"/>
          </p:cNvSpPr>
          <p:nvPr>
            <p:ph type="sldNum" sz="quarter" idx="5"/>
          </p:nvPr>
        </p:nvSpPr>
        <p:spPr/>
        <p:txBody>
          <a:bodyPr/>
          <a:lstStyle/>
          <a:p>
            <a:fld id="{9A80D64C-0836-4F79-A942-E5A82D7E7911}" type="slidenum">
              <a:rPr lang="fr-FR" smtClean="0"/>
              <a:t>17</a:t>
            </a:fld>
            <a:endParaRPr lang="fr-FR"/>
          </a:p>
        </p:txBody>
      </p:sp>
    </p:spTree>
    <p:extLst>
      <p:ext uri="{BB962C8B-B14F-4D97-AF65-F5344CB8AC3E}">
        <p14:creationId xmlns:p14="http://schemas.microsoft.com/office/powerpoint/2010/main" val="1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2828D9A-727F-D7C3-7E7F-B31C40EA20D8}"/>
              </a:ext>
            </a:extLst>
          </p:cNvPr>
          <p:cNvSpPr>
            <a:spLocks noGrp="1"/>
          </p:cNvSpPr>
          <p:nvPr>
            <p:ph type="sldNum" sz="quarter" idx="5"/>
          </p:nvPr>
        </p:nvSpPr>
        <p:spPr/>
        <p:txBody>
          <a:bodyPr/>
          <a:lstStyle/>
          <a:p>
            <a:fld id="{9A80D64C-0836-4F79-A942-E5A82D7E7911}" type="slidenum">
              <a:rPr lang="fr-FR" smtClean="0"/>
              <a:t>37</a:t>
            </a:fld>
            <a:endParaRPr lang="fr-FR"/>
          </a:p>
        </p:txBody>
      </p:sp>
    </p:spTree>
    <p:extLst>
      <p:ext uri="{BB962C8B-B14F-4D97-AF65-F5344CB8AC3E}">
        <p14:creationId xmlns:p14="http://schemas.microsoft.com/office/powerpoint/2010/main" val="291001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Penser à ajouter des travaux</a:t>
            </a:r>
          </a:p>
        </p:txBody>
      </p:sp>
      <p:sp>
        <p:nvSpPr>
          <p:cNvPr id="4" name="Espace réservé du numéro de diapositive 3">
            <a:extLst>
              <a:ext uri="{FF2B5EF4-FFF2-40B4-BE49-F238E27FC236}">
                <a16:creationId xmlns:a16="http://schemas.microsoft.com/office/drawing/2014/main" id="{3F935750-3609-CC2F-86C5-35C0B15EB9C2}"/>
              </a:ext>
            </a:extLst>
          </p:cNvPr>
          <p:cNvSpPr>
            <a:spLocks noGrp="1"/>
          </p:cNvSpPr>
          <p:nvPr>
            <p:ph type="sldNum" sz="quarter" idx="5"/>
          </p:nvPr>
        </p:nvSpPr>
        <p:spPr/>
        <p:txBody>
          <a:bodyPr/>
          <a:lstStyle/>
          <a:p>
            <a:fld id="{9A80D64C-0836-4F79-A942-E5A82D7E7911}" type="slidenum">
              <a:rPr lang="fr-FR" smtClean="0"/>
              <a:t>48</a:t>
            </a:fld>
            <a:endParaRPr lang="fr-FR"/>
          </a:p>
        </p:txBody>
      </p:sp>
    </p:spTree>
    <p:extLst>
      <p:ext uri="{BB962C8B-B14F-4D97-AF65-F5344CB8AC3E}">
        <p14:creationId xmlns:p14="http://schemas.microsoft.com/office/powerpoint/2010/main" val="2657209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34353" y="110443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6" name="Image 5">
            <a:extLst>
              <a:ext uri="{FF2B5EF4-FFF2-40B4-BE49-F238E27FC236}">
                <a16:creationId xmlns:a16="http://schemas.microsoft.com/office/drawing/2014/main" id="{5049A6FC-C0A1-AA4C-8271-636FB6FE7D99}"/>
              </a:ext>
            </a:extLst>
          </p:cNvPr>
          <p:cNvPicPr>
            <a:picLocks noChangeAspect="1"/>
          </p:cNvPicPr>
          <p:nvPr userDrawn="1"/>
        </p:nvPicPr>
        <p:blipFill>
          <a:blip r:embed="rId2"/>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277460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353608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479572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53174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4036389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567624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277499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4026016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1064153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2645431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77438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594593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596115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48802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3607385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B04097-8519-4534-8F41-5FB774AA6FB4}" type="slidenum">
              <a:rPr lang="fr-FR" smtClean="0"/>
              <a:t>‹N°›</a:t>
            </a:fld>
            <a:endParaRPr lang="fr-FR"/>
          </a:p>
        </p:txBody>
      </p:sp>
    </p:spTree>
    <p:extLst>
      <p:ext uri="{BB962C8B-B14F-4D97-AF65-F5344CB8AC3E}">
        <p14:creationId xmlns:p14="http://schemas.microsoft.com/office/powerpoint/2010/main" val="785962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2261112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2103244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2117725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323072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839789" y="2505075"/>
            <a:ext cx="5157787"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172201" y="2505075"/>
            <a:ext cx="5183188"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4190354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316252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4103077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2054435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2208468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4066292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1008464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F5FB12-1E94-D642-B093-C29989EAD37E}" type="slidenum">
              <a:rPr lang="fr-FR" smtClean="0"/>
              <a:t>‹N°›</a:t>
            </a:fld>
            <a:endParaRPr lang="fr-FR"/>
          </a:p>
        </p:txBody>
      </p:sp>
    </p:spTree>
    <p:extLst>
      <p:ext uri="{BB962C8B-B14F-4D97-AF65-F5344CB8AC3E}">
        <p14:creationId xmlns:p14="http://schemas.microsoft.com/office/powerpoint/2010/main" val="198096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8755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170375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21681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257644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130870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1AFA2B-E73A-4C1F-9FFE-58E09585425D}" type="slidenum">
              <a:rPr lang="fr-FR" smtClean="0"/>
              <a:t>‹N°›</a:t>
            </a:fld>
            <a:endParaRPr lang="fr-FR"/>
          </a:p>
        </p:txBody>
      </p:sp>
    </p:spTree>
    <p:extLst>
      <p:ext uri="{BB962C8B-B14F-4D97-AF65-F5344CB8AC3E}">
        <p14:creationId xmlns:p14="http://schemas.microsoft.com/office/powerpoint/2010/main" val="387276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AFA2B-E73A-4C1F-9FFE-58E09585425D}" type="slidenum">
              <a:rPr lang="fr-FR" smtClean="0"/>
              <a:t>‹N°›</a:t>
            </a:fld>
            <a:endParaRPr lang="fr-FR" dirty="0"/>
          </a:p>
        </p:txBody>
      </p:sp>
      <p:pic>
        <p:nvPicPr>
          <p:cNvPr id="9" name="Image 8">
            <a:extLst>
              <a:ext uri="{FF2B5EF4-FFF2-40B4-BE49-F238E27FC236}">
                <a16:creationId xmlns:a16="http://schemas.microsoft.com/office/drawing/2014/main" id="{5049A6FC-C0A1-AA4C-8271-636FB6FE7D99}"/>
              </a:ext>
            </a:extLst>
          </p:cNvPr>
          <p:cNvPicPr>
            <a:picLocks noChangeAspect="1"/>
          </p:cNvPicPr>
          <p:nvPr userDrawn="1"/>
        </p:nvPicPr>
        <p:blipFill>
          <a:blip r:embed="rId14"/>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626805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04097-8519-4534-8F41-5FB774AA6FB4}" type="slidenum">
              <a:rPr lang="fr-FR" smtClean="0"/>
              <a:t>‹N°›</a:t>
            </a:fld>
            <a:endParaRPr lang="fr-FR"/>
          </a:p>
        </p:txBody>
      </p:sp>
    </p:spTree>
    <p:extLst>
      <p:ext uri="{BB962C8B-B14F-4D97-AF65-F5344CB8AC3E}">
        <p14:creationId xmlns:p14="http://schemas.microsoft.com/office/powerpoint/2010/main" val="14272785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FB12-1E94-D642-B093-C29989EAD37E}" type="slidenum">
              <a:rPr lang="fr-FR" smtClean="0"/>
              <a:t>‹N°›</a:t>
            </a:fld>
            <a:endParaRPr lang="fr-FR"/>
          </a:p>
        </p:txBody>
      </p:sp>
    </p:spTree>
    <p:extLst>
      <p:ext uri="{BB962C8B-B14F-4D97-AF65-F5344CB8AC3E}">
        <p14:creationId xmlns:p14="http://schemas.microsoft.com/office/powerpoint/2010/main" val="22272569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data.enseignementsup-recherche.gouv.fr/pages/fiche_emploi_type_referens_iii_itrf/?refine.referens_id=J4C42" TargetMode="External"/><Relationship Id="rId4" Type="http://schemas.openxmlformats.org/officeDocument/2006/relationships/hyperlink" Target="https://data.enseignementsup-recherche.gouv.fr/pages/fiche_emploi_type_referens_iii_itrf/?refine.referens_id=G4B4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enseignementsup-recherche.gouv.fr/pages/fiche_emploi_type_referens_iii_itrf/?refine.referens_id=J3C44"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ata.enseignementsup-recherche.gouv.fr/pages/fiche_emploi_type_referens_iii_itrf/?refine.referens_id=J2B43"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data.enseignementsup-recherche.gouv.fr/pages/fiche_emploi_type_referens_iii_itrf/?refine.referens_id=B2B4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hyperlink" Target="https://www.conseil-etat.fr/recrutement-et-carrieres/au-conseil-d-etat/recrutement/devenir-agent-au-conseil-d-etat-et-a-la-cour-nationale-du-droit-d-asile?_ga=2.82276822.1752526154.1626688991-573711204.1626688991" TargetMode="External"/><Relationship Id="rId3" Type="http://schemas.openxmlformats.org/officeDocument/2006/relationships/hyperlink" Target="https://www.economie.gouv.fr/recrutement/agent-administratif-des-finances-publiques-externe-0" TargetMode="External"/><Relationship Id="rId7" Type="http://schemas.openxmlformats.org/officeDocument/2006/relationships/hyperlink" Target="https://www.conseil-etat.fr/recrutement-et-carrieres/au-conseil-d-etat/recrutement/devenir-agent-au-conseil-d-etat-et-a-la-cour-nationale-du-droit-d-asile" TargetMode="External"/><Relationship Id="rId2" Type="http://schemas.openxmlformats.org/officeDocument/2006/relationships/hyperlink" Target="https://solidarites-sante.gouv.fr/metiers-et-concours/les-concours/liste-des-concours-et-examens-par-ordre-alphabetique/article/adjoint-administratif-concours-interministeriel" TargetMode="External"/><Relationship Id="rId1" Type="http://schemas.openxmlformats.org/officeDocument/2006/relationships/slideLayout" Target="../slideLayouts/slideLayout2.xml"/><Relationship Id="rId6" Type="http://schemas.openxmlformats.org/officeDocument/2006/relationships/hyperlink" Target="https://www.caissedesdepots.fr/concours-categorie-c" TargetMode="External"/><Relationship Id="rId5" Type="http://schemas.openxmlformats.org/officeDocument/2006/relationships/hyperlink" Target="https://www.google.com/url?sa=t&amp;rct=j&amp;q=&amp;esrc=s&amp;source=web&amp;cd=4&amp;cad=rja&amp;uact=8&amp;ved=2ahUKEwieh-jK197jAhWkzoUKHRUDA2cQFjADegQIBBAC&amp;url=https://info.agriculture.gouv.fr/gedei/site/bo-agri/instruction-2019-129/telechargement" TargetMode="External"/><Relationship Id="rId10" Type="http://schemas.openxmlformats.org/officeDocument/2006/relationships/image" Target="../media/image1.emf"/><Relationship Id="rId4" Type="http://schemas.openxmlformats.org/officeDocument/2006/relationships/hyperlink" Target="https://www.education.gouv.fr/cid1079/le-metier-d-adjoint-administratif-de-l-education-nationale-et-de-l-enseignement-superieur-adjaenes.html" TargetMode="External"/><Relationship Id="rId9" Type="http://schemas.openxmlformats.org/officeDocument/2006/relationships/hyperlink" Target="https://www.insee.fr/fr/information/212032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exacyc.orion.education.fr/cyccandidat/portal/accuei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dafor.ac-creteil.fr/atss/index.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exacyc.orion.education.fr/cyccandidat/portal/accuei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for.ac-creteil.fr/atss/index.php"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www.education.gouv.fr/sujets-et-rapports-de-jury-des-concours-administratifs-sociaux-et-de-sante-1241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afor.ac-creteil.fr/atss/index.php"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exacyc.orion.education.fr/cyccandidat/portal/accuei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afor.ac-creteil.fr/atss/index.php"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afor.ac-creteil.fr/atss/index.php"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afor.ac-creteil.fr/atss/index.php"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iep.fr/enic-naric-france"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Drh-dev.comp@univ-paris13.fr" TargetMode="Externa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ent.univ-paris13.fr/applications/joomlapers/images/Documents_Rubriques/RH/formations/2020/livret-accueil_sept2020_v1.pdf" TargetMode="External"/><Relationship Id="rId2" Type="http://schemas.openxmlformats.org/officeDocument/2006/relationships/hyperlink" Target="http://www.parfaire.fr/travaux-et-production/brochures" TargetMode="Externa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hyperlink" Target="https://www.youtube.com/watch?v=pLlUjN2SBDU"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ent.univ-paris13.fr/applications/joomlapers/images/Documents_Rubriques/RH/formations/2020/livret-accueil_sept2020_v1.pdf" TargetMode="External"/><Relationship Id="rId2" Type="http://schemas.openxmlformats.org/officeDocument/2006/relationships/hyperlink" Target="http://www.parfaire.fr/travaux-et-production/brochures" TargetMode="Externa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hyperlink" Target="https://www.youtube.com/watch?v=pLlUjN2SBDU"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oncours.univ-lyon1.fr/"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emf"/><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1.xml.rels><?xml version="1.0" encoding="UTF-8" standalone="yes"?>
<Relationships xmlns="http://schemas.openxmlformats.org/package/2006/relationships"><Relationship Id="rId3" Type="http://schemas.openxmlformats.org/officeDocument/2006/relationships/hyperlink" Target="https://ent.univ-paris13.fr/applications/joomlapers/images/Documents_Rubriques/RH/formations/2020/livret-accueil_sept2020_v1.pdf" TargetMode="External"/><Relationship Id="rId2" Type="http://schemas.openxmlformats.org/officeDocument/2006/relationships/hyperlink" Target="http://www.parfaire.fr/travaux-et-production/brochures"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trf.education.gouv.fr/itrf/menuaccueil.do"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hyperlink" Target="https://www.youtube.com/watch?v=pLlUjN2SBDU" TargetMode="External"/><Relationship Id="rId3" Type="http://schemas.openxmlformats.org/officeDocument/2006/relationships/hyperlink" Target="http://www2.ac-nice.fr/cid71314/annales-des-concours-academiques-et-reserves.html" TargetMode="External"/><Relationship Id="rId7" Type="http://schemas.openxmlformats.org/officeDocument/2006/relationships/hyperlink" Target="https://data.enseignementsup-recherche.gouv.fr/pages/referens/" TargetMode="External"/><Relationship Id="rId2" Type="http://schemas.openxmlformats.org/officeDocument/2006/relationships/hyperlink" Target="http://www.education.gouv.fr/cid271/sujets-et-rapports-de-jury-pour-les-concours-et-examens-depersonnels-" TargetMode="External"/><Relationship Id="rId1" Type="http://schemas.openxmlformats.org/officeDocument/2006/relationships/slideLayout" Target="../slideLayouts/slideLayout1.xml"/><Relationship Id="rId6" Type="http://schemas.openxmlformats.org/officeDocument/2006/relationships/hyperlink" Target="http://www.parfaire.fr/travaux-et-production/brochures" TargetMode="External"/><Relationship Id="rId5" Type="http://schemas.openxmlformats.org/officeDocument/2006/relationships/hyperlink" Target="https://concours.univ-lyon1.fr/annales-des-concours/" TargetMode="External"/><Relationship Id="rId4" Type="http://schemas.openxmlformats.org/officeDocument/2006/relationships/hyperlink" Target="http://www.enseignementsup-recherche.gouv.fr/cid23350/rapports-de-jury-des-examens-professionnelsi.t.r.f.html" TargetMode="External"/><Relationship Id="rId9" Type="http://schemas.openxmlformats.org/officeDocument/2006/relationships/hyperlink" Target="https://www.fonction-publique.gouv.fr/files/files/publications/coll_outils_de_la_GRH/dictionnaire_interministeriel_competences_2017.pdf"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univ-paris13.fr/bu/"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315B"/>
        </a:solid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9DF7062-F627-CA41-9EC8-248EFA443DBC}"/>
              </a:ext>
            </a:extLst>
          </p:cNvPr>
          <p:cNvSpPr txBox="1">
            <a:spLocks/>
          </p:cNvSpPr>
          <p:nvPr/>
        </p:nvSpPr>
        <p:spPr>
          <a:xfrm>
            <a:off x="3584933" y="3016685"/>
            <a:ext cx="5022137" cy="14900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400" b="0" i="0" u="none" strike="noStrike" kern="1200" cap="none" spc="760" normalizeH="0" baseline="0" noProof="0" dirty="0">
              <a:ln>
                <a:noFill/>
              </a:ln>
              <a:solidFill>
                <a:srgbClr val="867567"/>
              </a:solidFill>
              <a:effectLst/>
              <a:uLnTx/>
              <a:uFillTx/>
              <a:latin typeface="Work Sans Light" pitchFamily="2" charset="77"/>
              <a:ea typeface="+mj-ea"/>
              <a:cs typeface="+mj-cs"/>
            </a:endParaRPr>
          </a:p>
        </p:txBody>
      </p:sp>
      <p:sp>
        <p:nvSpPr>
          <p:cNvPr id="7" name="Rectangle 6"/>
          <p:cNvSpPr/>
          <p:nvPr/>
        </p:nvSpPr>
        <p:spPr>
          <a:xfrm>
            <a:off x="2077917" y="1308392"/>
            <a:ext cx="803616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600" normalizeH="0" baseline="0" noProof="0" dirty="0">
                <a:ln>
                  <a:noFill/>
                </a:ln>
                <a:solidFill>
                  <a:prstClr val="white"/>
                </a:solidFill>
                <a:effectLst/>
                <a:uLnTx/>
                <a:uFillTx/>
                <a:latin typeface="Montserrat" pitchFamily="2" charset="77"/>
                <a:ea typeface="+mn-ea"/>
                <a:cs typeface="+mn-cs"/>
              </a:rPr>
              <a:t>P</a:t>
            </a:r>
            <a:r>
              <a:rPr lang="fr-FR" sz="2400" spc="600" dirty="0">
                <a:solidFill>
                  <a:prstClr val="white"/>
                </a:solidFill>
                <a:latin typeface="Montserrat" pitchFamily="2" charset="77"/>
              </a:rPr>
              <a:t>R</a:t>
            </a:r>
            <a:r>
              <a:rPr kumimoji="0" lang="fr-FR" sz="2400" b="0" i="0" u="none" strike="noStrike" kern="1200" cap="none" spc="600" normalizeH="0" baseline="0" noProof="0" dirty="0">
                <a:ln>
                  <a:noFill/>
                </a:ln>
                <a:solidFill>
                  <a:prstClr val="white"/>
                </a:solidFill>
                <a:effectLst/>
                <a:uLnTx/>
                <a:uFillTx/>
                <a:latin typeface="Montserrat" pitchFamily="2" charset="77"/>
                <a:ea typeface="+mn-ea"/>
                <a:cs typeface="+mn-cs"/>
              </a:rPr>
              <a:t>ÉSENTATION DES CONCOURS 2026</a:t>
            </a:r>
          </a:p>
        </p:txBody>
      </p:sp>
      <p:pic>
        <p:nvPicPr>
          <p:cNvPr id="8" name="Image 7">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1137156" y="5813778"/>
            <a:ext cx="2641600" cy="330200"/>
          </a:xfrm>
          <a:prstGeom prst="rect">
            <a:avLst/>
          </a:prstGeom>
        </p:spPr>
      </p:pic>
      <p:pic>
        <p:nvPicPr>
          <p:cNvPr id="9"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850" y="3485601"/>
            <a:ext cx="2487682" cy="15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9EEC0D80-C047-30A7-4F3D-76AFFED81F90}"/>
              </a:ext>
            </a:extLst>
          </p:cNvPr>
          <p:cNvSpPr>
            <a:spLocks noGrp="1"/>
          </p:cNvSpPr>
          <p:nvPr>
            <p:ph type="sldNum" sz="quarter" idx="12"/>
          </p:nvPr>
        </p:nvSpPr>
        <p:spPr/>
        <p:txBody>
          <a:bodyPr/>
          <a:lstStyle/>
          <a:p>
            <a:fld id="{E8F5FB12-1E94-D642-B093-C29989EAD37E}" type="slidenum">
              <a:rPr lang="fr-FR" smtClean="0"/>
              <a:t>1</a:t>
            </a:fld>
            <a:endParaRPr lang="fr-FR"/>
          </a:p>
        </p:txBody>
      </p:sp>
    </p:spTree>
    <p:extLst>
      <p:ext uri="{BB962C8B-B14F-4D97-AF65-F5344CB8AC3E}">
        <p14:creationId xmlns:p14="http://schemas.microsoft.com/office/powerpoint/2010/main" val="206563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275129" y="1489167"/>
            <a:ext cx="11603662" cy="5124252"/>
          </a:xfrm>
        </p:spPr>
        <p:txBody>
          <a:bodyPr>
            <a:normAutofit/>
          </a:bodyPr>
          <a:lstStyle/>
          <a:p>
            <a:pPr algn="l"/>
            <a:endParaRPr lang="fr-FR" sz="3200" dirty="0"/>
          </a:p>
          <a:p>
            <a:pPr algn="l">
              <a:defRPr/>
            </a:pPr>
            <a:endParaRPr lang="fr-FR" altLang="fr-FR" sz="3200" dirty="0"/>
          </a:p>
          <a:p>
            <a:pPr algn="l">
              <a:defRPr/>
            </a:pPr>
            <a:endParaRPr lang="fr-FR" altLang="fr-FR" sz="3200" dirty="0"/>
          </a:p>
          <a:p>
            <a:pPr algn="l">
              <a:defRPr/>
            </a:pPr>
            <a:endParaRPr lang="fr-FR" altLang="fr-FR" sz="3200" dirty="0">
              <a:latin typeface="Montserrat" pitchFamily="2" charset="0"/>
            </a:endParaRPr>
          </a:p>
          <a:p>
            <a:pPr>
              <a:defRPr/>
            </a:pPr>
            <a:endParaRPr lang="fr-FR" altLang="fr-FR" sz="2800" dirty="0">
              <a:latin typeface="Montserrat" pitchFamily="2" charset="0"/>
            </a:endParaRPr>
          </a:p>
        </p:txBody>
      </p:sp>
      <p:sp>
        <p:nvSpPr>
          <p:cNvPr id="11" name="Sous-titre 5"/>
          <p:cNvSpPr txBox="1">
            <a:spLocks/>
          </p:cNvSpPr>
          <p:nvPr/>
        </p:nvSpPr>
        <p:spPr>
          <a:xfrm>
            <a:off x="275129" y="125790"/>
            <a:ext cx="11681696" cy="6413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defRPr/>
            </a:pPr>
            <a:endParaRPr lang="fr-FR" altLang="fr-FR" sz="800" dirty="0">
              <a:latin typeface="Montserrat" pitchFamily="2" charset="0"/>
            </a:endParaRPr>
          </a:p>
          <a:p>
            <a:pPr>
              <a:spcBef>
                <a:spcPts val="0"/>
              </a:spcBef>
              <a:defRPr/>
            </a:pPr>
            <a:endParaRPr lang="fr-FR" altLang="fr-FR" sz="800" dirty="0">
              <a:latin typeface="Montserrat" pitchFamily="2" charset="0"/>
            </a:endParaRPr>
          </a:p>
          <a:p>
            <a:pPr>
              <a:spcBef>
                <a:spcPts val="0"/>
              </a:spcBef>
              <a:defRPr/>
            </a:pPr>
            <a:r>
              <a:rPr lang="fr-FR" altLang="fr-FR" sz="2800" dirty="0">
                <a:latin typeface="Montserrat" pitchFamily="2" charset="0"/>
              </a:rPr>
              <a:t>Filière des ITRF</a:t>
            </a:r>
          </a:p>
          <a:p>
            <a:pPr>
              <a:spcBef>
                <a:spcPts val="0"/>
              </a:spcBef>
              <a:defRPr/>
            </a:pPr>
            <a:r>
              <a:rPr lang="fr-FR" altLang="fr-FR" sz="2800" dirty="0">
                <a:latin typeface="Montserrat" pitchFamily="2" charset="0"/>
              </a:rPr>
              <a:t>10 TECHNICIENS (Catégorie B)</a:t>
            </a: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123226760"/>
              </p:ext>
            </p:extLst>
          </p:nvPr>
        </p:nvGraphicFramePr>
        <p:xfrm>
          <a:off x="774441" y="1363378"/>
          <a:ext cx="10784955" cy="4795362"/>
        </p:xfrm>
        <a:graphic>
          <a:graphicData uri="http://schemas.openxmlformats.org/drawingml/2006/table">
            <a:tbl>
              <a:tblPr>
                <a:tableStyleId>{5C22544A-7EE6-4342-B048-85BDC9FD1C3A}</a:tableStyleId>
              </a:tblPr>
              <a:tblGrid>
                <a:gridCol w="681664">
                  <a:extLst>
                    <a:ext uri="{9D8B030D-6E8A-4147-A177-3AD203B41FA5}">
                      <a16:colId xmlns:a16="http://schemas.microsoft.com/office/drawing/2014/main" val="20001"/>
                    </a:ext>
                  </a:extLst>
                </a:gridCol>
                <a:gridCol w="392621">
                  <a:extLst>
                    <a:ext uri="{9D8B030D-6E8A-4147-A177-3AD203B41FA5}">
                      <a16:colId xmlns:a16="http://schemas.microsoft.com/office/drawing/2014/main" val="20002"/>
                    </a:ext>
                  </a:extLst>
                </a:gridCol>
                <a:gridCol w="6993369">
                  <a:extLst>
                    <a:ext uri="{9D8B030D-6E8A-4147-A177-3AD203B41FA5}">
                      <a16:colId xmlns:a16="http://schemas.microsoft.com/office/drawing/2014/main" val="20003"/>
                    </a:ext>
                  </a:extLst>
                </a:gridCol>
                <a:gridCol w="1874727">
                  <a:extLst>
                    <a:ext uri="{9D8B030D-6E8A-4147-A177-3AD203B41FA5}">
                      <a16:colId xmlns:a16="http://schemas.microsoft.com/office/drawing/2014/main" val="20004"/>
                    </a:ext>
                  </a:extLst>
                </a:gridCol>
                <a:gridCol w="842574">
                  <a:extLst>
                    <a:ext uri="{9D8B030D-6E8A-4147-A177-3AD203B41FA5}">
                      <a16:colId xmlns:a16="http://schemas.microsoft.com/office/drawing/2014/main" val="20005"/>
                    </a:ext>
                  </a:extLst>
                </a:gridCol>
              </a:tblGrid>
              <a:tr h="594818">
                <a:tc>
                  <a:txBody>
                    <a:bodyPr/>
                    <a:lstStyle/>
                    <a:p>
                      <a:pPr algn="ctr" fontAlgn="ctr"/>
                      <a:r>
                        <a:rPr lang="fr-FR" sz="1400" b="1" u="none" strike="noStrike" dirty="0">
                          <a:solidFill>
                            <a:schemeClr val="bg1"/>
                          </a:solidFill>
                          <a:effectLst/>
                        </a:rPr>
                        <a:t>Corps</a:t>
                      </a: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r>
                        <a:rPr lang="fr-FR" sz="1400" b="1" u="none" strike="noStrike" dirty="0">
                          <a:solidFill>
                            <a:schemeClr val="bg1"/>
                          </a:solidFill>
                          <a:effectLst/>
                        </a:rPr>
                        <a:t>BAP</a:t>
                      </a: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r>
                        <a:rPr lang="fr-FR" sz="1400" b="1" u="none" strike="noStrike" dirty="0">
                          <a:solidFill>
                            <a:schemeClr val="bg1"/>
                          </a:solidFill>
                          <a:effectLst/>
                        </a:rPr>
                        <a:t>Emploi-type</a:t>
                      </a: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r>
                        <a:rPr lang="fr-FR" sz="1400" b="1" u="none" strike="noStrike" dirty="0">
                          <a:solidFill>
                            <a:schemeClr val="bg1"/>
                          </a:solidFill>
                          <a:effectLst/>
                        </a:rPr>
                        <a:t>Nature</a:t>
                      </a: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r>
                        <a:rPr lang="fr-FR" sz="1400" b="1" u="none" strike="noStrike" dirty="0" err="1">
                          <a:solidFill>
                            <a:schemeClr val="bg1"/>
                          </a:solidFill>
                          <a:effectLst/>
                        </a:rPr>
                        <a:t>Nbre</a:t>
                      </a:r>
                      <a:r>
                        <a:rPr lang="fr-FR" sz="1400" b="1" u="none" strike="noStrike" dirty="0">
                          <a:solidFill>
                            <a:schemeClr val="bg1"/>
                          </a:solidFill>
                          <a:effectLst/>
                        </a:rPr>
                        <a:t> de postes</a:t>
                      </a:r>
                      <a:endParaRPr lang="fr-FR" sz="1400" b="1" i="0" u="none" strike="noStrike" dirty="0">
                        <a:solidFill>
                          <a:schemeClr val="bg1"/>
                        </a:solidFill>
                        <a:effectLst/>
                        <a:latin typeface="Calibri"/>
                      </a:endParaRPr>
                    </a:p>
                  </a:txBody>
                  <a:tcPr marL="4928" marR="4928" marT="4928" marB="0" anchor="ctr">
                    <a:solidFill>
                      <a:srgbClr val="28315B"/>
                    </a:solidFill>
                  </a:tcPr>
                </a:tc>
                <a:extLst>
                  <a:ext uri="{0D108BD9-81ED-4DB2-BD59-A6C34878D82A}">
                    <a16:rowId xmlns:a16="http://schemas.microsoft.com/office/drawing/2014/main" val="10000"/>
                  </a:ext>
                </a:extLst>
              </a:tr>
              <a:tr h="519488">
                <a:tc>
                  <a:txBody>
                    <a:bodyPr/>
                    <a:lstStyle/>
                    <a:p>
                      <a:pPr algn="ctr" fontAlgn="ctr"/>
                      <a:r>
                        <a:rPr lang="fr-FR" sz="1400" u="none" strike="noStrike" dirty="0">
                          <a:effectLst/>
                        </a:rPr>
                        <a:t>TECH</a:t>
                      </a:r>
                      <a:endParaRPr lang="fr-FR" sz="1400" b="0" i="0" u="none" strike="noStrike" dirty="0">
                        <a:solidFill>
                          <a:srgbClr val="000000"/>
                        </a:solidFill>
                        <a:effectLst/>
                        <a:latin typeface="Calibri"/>
                      </a:endParaRPr>
                    </a:p>
                  </a:txBody>
                  <a:tcPr marL="4928" marR="4928" marT="4928" marB="0" anchor="ctr"/>
                </a:tc>
                <a:tc>
                  <a:txBody>
                    <a:bodyPr/>
                    <a:lstStyle/>
                    <a:p>
                      <a:pPr algn="ctr" fontAlgn="ctr"/>
                      <a:r>
                        <a:rPr lang="fr-FR" sz="1400" u="none" strike="noStrike" dirty="0">
                          <a:effectLst/>
                        </a:rPr>
                        <a:t>G</a:t>
                      </a:r>
                      <a:endParaRPr lang="fr-FR" sz="1400" b="0" i="0" u="none" strike="noStrike" dirty="0">
                        <a:solidFill>
                          <a:srgbClr val="000000"/>
                        </a:solidFill>
                        <a:effectLst/>
                        <a:latin typeface="Calibri"/>
                      </a:endParaRPr>
                    </a:p>
                  </a:txBody>
                  <a:tcPr marL="4928" marR="4928" marT="4928" marB="0" anchor="ctr"/>
                </a:tc>
                <a:tc>
                  <a:txBody>
                    <a:bodyPr/>
                    <a:lstStyle/>
                    <a:p>
                      <a:pPr algn="l" fontAlgn="ctr"/>
                      <a:r>
                        <a:rPr lang="fr-FR" sz="1400" b="0" u="sng" strike="noStrike" dirty="0">
                          <a:solidFill>
                            <a:srgbClr val="0070C0"/>
                          </a:solidFill>
                          <a:effectLst/>
                          <a:hlinkClick r:id="rId4">
                            <a:extLst>
                              <a:ext uri="{A12FA001-AC4F-418D-AE19-62706E023703}">
                                <ahyp:hlinkClr xmlns:ahyp="http://schemas.microsoft.com/office/drawing/2018/hyperlinkcolor" val="tx"/>
                              </a:ext>
                            </a:extLst>
                          </a:hlinkClick>
                        </a:rPr>
                        <a:t>G4B48 – </a:t>
                      </a:r>
                      <a:r>
                        <a:rPr lang="fr-FR" sz="1400" b="0" u="sng" strike="noStrike" dirty="0" err="1">
                          <a:solidFill>
                            <a:srgbClr val="0070C0"/>
                          </a:solidFill>
                          <a:effectLst/>
                          <a:hlinkClick r:id="rId4">
                            <a:extLst>
                              <a:ext uri="{A12FA001-AC4F-418D-AE19-62706E023703}">
                                <ahyp:hlinkClr xmlns:ahyp="http://schemas.microsoft.com/office/drawing/2018/hyperlinkcolor" val="tx"/>
                              </a:ext>
                            </a:extLst>
                          </a:hlinkClick>
                        </a:rPr>
                        <a:t>Technicien-ne</a:t>
                      </a:r>
                      <a:r>
                        <a:rPr lang="fr-FR" sz="1400" b="0" u="sng" strike="noStrike" dirty="0">
                          <a:solidFill>
                            <a:srgbClr val="0070C0"/>
                          </a:solidFill>
                          <a:effectLst/>
                          <a:hlinkClick r:id="rId4">
                            <a:extLst>
                              <a:ext uri="{A12FA001-AC4F-418D-AE19-62706E023703}">
                                <ahyp:hlinkClr xmlns:ahyp="http://schemas.microsoft.com/office/drawing/2018/hyperlinkcolor" val="tx"/>
                              </a:ext>
                            </a:extLst>
                          </a:hlinkClick>
                        </a:rPr>
                        <a:t> logistique</a:t>
                      </a:r>
                      <a:endParaRPr lang="fr-FR" sz="1400" b="0" i="0" u="sng" strike="noStrike" dirty="0">
                        <a:solidFill>
                          <a:srgbClr val="0070C0"/>
                        </a:solidFill>
                        <a:effectLst/>
                        <a:latin typeface="Calibri"/>
                      </a:endParaRPr>
                    </a:p>
                  </a:txBody>
                  <a:tcPr marL="4928" marR="4928" marT="4928" marB="0" anchor="ctr"/>
                </a:tc>
                <a:tc>
                  <a:txBody>
                    <a:bodyPr/>
                    <a:lstStyle/>
                    <a:p>
                      <a:pPr algn="ctr" fontAlgn="ctr"/>
                      <a:r>
                        <a:rPr lang="fr-FR" sz="1400" b="1" u="none" strike="noStrike" dirty="0">
                          <a:effectLst/>
                        </a:rPr>
                        <a:t>INTERNE</a:t>
                      </a:r>
                      <a:endParaRPr lang="fr-FR" sz="1400" b="1" i="0" u="none" strike="noStrike" dirty="0">
                        <a:solidFill>
                          <a:srgbClr val="000000"/>
                        </a:solidFill>
                        <a:effectLst/>
                        <a:latin typeface="Calibri"/>
                      </a:endParaRPr>
                    </a:p>
                  </a:txBody>
                  <a:tcPr marL="4928" marR="4928" marT="4928" marB="0" anchor="ctr"/>
                </a:tc>
                <a:tc>
                  <a:txBody>
                    <a:bodyPr/>
                    <a:lstStyle/>
                    <a:p>
                      <a:pPr algn="ctr" fontAlgn="ctr"/>
                      <a:r>
                        <a:rPr lang="fr-FR" sz="1400" u="none" strike="noStrike" dirty="0">
                          <a:effectLst/>
                        </a:rPr>
                        <a:t>1</a:t>
                      </a:r>
                      <a:endParaRPr lang="fr-FR" sz="1400" b="0" i="0" u="none" strike="noStrike" dirty="0">
                        <a:solidFill>
                          <a:srgbClr val="000000"/>
                        </a:solidFill>
                        <a:effectLst/>
                        <a:latin typeface="Calibri"/>
                      </a:endParaRPr>
                    </a:p>
                  </a:txBody>
                  <a:tcPr marL="4928" marR="4928" marT="4928" marB="0" anchor="ctr"/>
                </a:tc>
                <a:extLst>
                  <a:ext uri="{0D108BD9-81ED-4DB2-BD59-A6C34878D82A}">
                    <a16:rowId xmlns:a16="http://schemas.microsoft.com/office/drawing/2014/main" val="10002"/>
                  </a:ext>
                </a:extLst>
              </a:tr>
              <a:tr h="519488">
                <a:tc>
                  <a:txBody>
                    <a:bodyPr/>
                    <a:lstStyle/>
                    <a:p>
                      <a:pPr algn="ctr" fontAlgn="ctr"/>
                      <a:r>
                        <a:rPr lang="fr-FR" sz="1400" b="0" i="0" u="none" strike="noStrike" dirty="0">
                          <a:solidFill>
                            <a:srgbClr val="000000"/>
                          </a:solidFill>
                          <a:effectLst/>
                          <a:latin typeface="Calibri"/>
                        </a:rPr>
                        <a:t>TECH</a:t>
                      </a:r>
                    </a:p>
                  </a:txBody>
                  <a:tcPr marL="4928" marR="4928" marT="4928" marB="0" anchor="ctr"/>
                </a:tc>
                <a:tc>
                  <a:txBody>
                    <a:bodyPr/>
                    <a:lstStyle/>
                    <a:p>
                      <a:pPr algn="ctr" fontAlgn="ctr"/>
                      <a:r>
                        <a:rPr lang="fr-FR" sz="1400" b="0" i="0" u="none" strike="noStrike" dirty="0">
                          <a:solidFill>
                            <a:srgbClr val="000000"/>
                          </a:solidFill>
                          <a:effectLst/>
                          <a:latin typeface="Calibri"/>
                        </a:rPr>
                        <a:t>G</a:t>
                      </a:r>
                    </a:p>
                  </a:txBody>
                  <a:tcPr marL="4928" marR="4928" marT="4928" marB="0" anchor="ctr"/>
                </a:tc>
                <a:tc>
                  <a:txBody>
                    <a:bodyPr/>
                    <a:lstStyle/>
                    <a:p>
                      <a:pPr algn="l" fontAlgn="ctr"/>
                      <a:r>
                        <a:rPr lang="fr-FR" sz="1400" b="0" i="0" u="sng" strike="noStrike" dirty="0">
                          <a:solidFill>
                            <a:srgbClr val="0070C0"/>
                          </a:solidFill>
                          <a:effectLst/>
                          <a:latin typeface="Calibri"/>
                        </a:rPr>
                        <a:t>G4A44 -Technicien-ne en Chauffage Ventilation Climatisation</a:t>
                      </a:r>
                    </a:p>
                  </a:txBody>
                  <a:tcPr marL="4928" marR="4928" marT="4928" marB="0" anchor="ctr"/>
                </a:tc>
                <a:tc>
                  <a:txBody>
                    <a:bodyPr/>
                    <a:lstStyle/>
                    <a:p>
                      <a:pPr algn="ctr" fontAlgn="ctr"/>
                      <a:r>
                        <a:rPr lang="fr-FR" sz="1400" b="1" i="0" u="none" strike="noStrike" dirty="0">
                          <a:solidFill>
                            <a:srgbClr val="000000"/>
                          </a:solidFill>
                          <a:effectLst/>
                          <a:latin typeface="Calibri"/>
                        </a:rPr>
                        <a:t>EXTERNE</a:t>
                      </a:r>
                    </a:p>
                  </a:txBody>
                  <a:tcPr marL="4928" marR="4928" marT="4928" marB="0" anchor="ctr"/>
                </a:tc>
                <a:tc>
                  <a:txBody>
                    <a:bodyPr/>
                    <a:lstStyle/>
                    <a:p>
                      <a:pPr algn="ctr" fontAlgn="ctr"/>
                      <a:r>
                        <a:rPr lang="fr-FR" sz="1400" b="0" i="0" u="none" strike="noStrike" dirty="0">
                          <a:solidFill>
                            <a:srgbClr val="000000"/>
                          </a:solidFill>
                          <a:effectLst/>
                          <a:latin typeface="Calibri"/>
                        </a:rPr>
                        <a:t>1</a:t>
                      </a:r>
                    </a:p>
                  </a:txBody>
                  <a:tcPr marL="4928" marR="4928" marT="4928" marB="0" anchor="ctr"/>
                </a:tc>
                <a:extLst>
                  <a:ext uri="{0D108BD9-81ED-4DB2-BD59-A6C34878D82A}">
                    <a16:rowId xmlns:a16="http://schemas.microsoft.com/office/drawing/2014/main" val="941685847"/>
                  </a:ext>
                </a:extLst>
              </a:tr>
              <a:tr h="599039">
                <a:tc>
                  <a:txBody>
                    <a:bodyPr/>
                    <a:lstStyle/>
                    <a:p>
                      <a:pPr algn="ctr" fontAlgn="ctr"/>
                      <a:r>
                        <a:rPr lang="fr-FR" sz="1400" b="0" i="0" u="none" strike="noStrike" dirty="0">
                          <a:solidFill>
                            <a:srgbClr val="000000"/>
                          </a:solidFill>
                          <a:effectLst/>
                          <a:latin typeface="Calibri"/>
                        </a:rPr>
                        <a:t>TECH</a:t>
                      </a:r>
                    </a:p>
                  </a:txBody>
                  <a:tcPr marL="4928" marR="4928" marT="4928" marB="0" anchor="ctr"/>
                </a:tc>
                <a:tc>
                  <a:txBody>
                    <a:bodyPr/>
                    <a:lstStyle/>
                    <a:p>
                      <a:pPr algn="ctr" fontAlgn="ctr"/>
                      <a:r>
                        <a:rPr lang="fr-FR" sz="1400" b="0" i="0" u="none" strike="noStrike" dirty="0">
                          <a:solidFill>
                            <a:srgbClr val="000000"/>
                          </a:solidFill>
                          <a:effectLst/>
                          <a:latin typeface="Calibri"/>
                        </a:rPr>
                        <a:t>G</a:t>
                      </a:r>
                    </a:p>
                  </a:txBody>
                  <a:tcPr marL="4928" marR="4928" marT="4928" marB="0" anchor="ctr"/>
                </a:tc>
                <a:tc>
                  <a:txBody>
                    <a:bodyPr/>
                    <a:lstStyle/>
                    <a:p>
                      <a:pPr algn="l" fontAlgn="ctr"/>
                      <a:r>
                        <a:rPr lang="fr-FR" sz="1400" b="0" i="0" u="sng" strike="noStrike" dirty="0">
                          <a:solidFill>
                            <a:srgbClr val="0070C0"/>
                          </a:solidFill>
                          <a:effectLst/>
                          <a:latin typeface="Calibri"/>
                        </a:rPr>
                        <a:t>G4A45- </a:t>
                      </a:r>
                      <a:r>
                        <a:rPr lang="fr-FR" sz="1400" b="0" i="0" u="sng" strike="noStrike" dirty="0" err="1">
                          <a:solidFill>
                            <a:srgbClr val="0070C0"/>
                          </a:solidFill>
                          <a:effectLst/>
                          <a:latin typeface="Calibri"/>
                        </a:rPr>
                        <a:t>Technicien-ne</a:t>
                      </a:r>
                      <a:r>
                        <a:rPr lang="fr-FR" sz="1400" b="0" i="0" u="sng" strike="noStrike" dirty="0">
                          <a:solidFill>
                            <a:srgbClr val="0070C0"/>
                          </a:solidFill>
                          <a:effectLst/>
                          <a:latin typeface="Calibri"/>
                        </a:rPr>
                        <a:t> en </a:t>
                      </a:r>
                      <a:r>
                        <a:rPr lang="fr-FR" sz="1400" b="0" i="0" u="sng" strike="noStrike" dirty="0" err="1">
                          <a:solidFill>
                            <a:srgbClr val="0070C0"/>
                          </a:solidFill>
                          <a:effectLst/>
                          <a:latin typeface="Calibri"/>
                        </a:rPr>
                        <a:t>életricité</a:t>
                      </a:r>
                      <a:r>
                        <a:rPr lang="fr-FR" sz="1400" b="0" i="0" u="sng" strike="noStrike" dirty="0">
                          <a:solidFill>
                            <a:srgbClr val="0070C0"/>
                          </a:solidFill>
                          <a:effectLst/>
                          <a:latin typeface="Calibri"/>
                        </a:rPr>
                        <a:t> courants fort ou faible</a:t>
                      </a:r>
                    </a:p>
                  </a:txBody>
                  <a:tcPr marL="4928" marR="4928" marT="4928" marB="0" anchor="ctr"/>
                </a:tc>
                <a:tc>
                  <a:txBody>
                    <a:bodyPr/>
                    <a:lstStyle/>
                    <a:p>
                      <a:pPr algn="ctr" fontAlgn="ctr"/>
                      <a:r>
                        <a:rPr lang="fr-FR" sz="1400" b="1" i="0" u="none" strike="noStrike" dirty="0">
                          <a:solidFill>
                            <a:srgbClr val="000000"/>
                          </a:solidFill>
                          <a:effectLst/>
                          <a:latin typeface="Calibri"/>
                        </a:rPr>
                        <a:t>EXTERNE</a:t>
                      </a:r>
                    </a:p>
                  </a:txBody>
                  <a:tcPr marL="4928" marR="4928" marT="4928" marB="0" anchor="ctr"/>
                </a:tc>
                <a:tc>
                  <a:txBody>
                    <a:bodyPr/>
                    <a:lstStyle/>
                    <a:p>
                      <a:pPr algn="ctr" fontAlgn="ctr"/>
                      <a:r>
                        <a:rPr lang="fr-FR" sz="1400" b="0" i="0" u="none" strike="noStrike" dirty="0">
                          <a:solidFill>
                            <a:srgbClr val="000000"/>
                          </a:solidFill>
                          <a:effectLst/>
                          <a:latin typeface="Calibri"/>
                        </a:rPr>
                        <a:t>1</a:t>
                      </a:r>
                    </a:p>
                  </a:txBody>
                  <a:tcPr marL="4928" marR="4928" marT="4928" marB="0" anchor="ctr"/>
                </a:tc>
                <a:extLst>
                  <a:ext uri="{0D108BD9-81ED-4DB2-BD59-A6C34878D82A}">
                    <a16:rowId xmlns:a16="http://schemas.microsoft.com/office/drawing/2014/main" val="821593961"/>
                  </a:ext>
                </a:extLst>
              </a:tr>
              <a:tr h="676666">
                <a:tc>
                  <a:txBody>
                    <a:bodyPr/>
                    <a:lstStyle/>
                    <a:p>
                      <a:pPr algn="ctr" fontAlgn="ctr"/>
                      <a:r>
                        <a:rPr lang="fr-FR" sz="1400" u="none" strike="noStrike" dirty="0">
                          <a:effectLst/>
                        </a:rPr>
                        <a:t>TECH</a:t>
                      </a:r>
                      <a:endParaRPr lang="fr-FR" sz="1400" b="0" i="0" u="none" strike="noStrike" dirty="0">
                        <a:solidFill>
                          <a:srgbClr val="000000"/>
                        </a:solidFill>
                        <a:effectLst/>
                        <a:latin typeface="Calibri"/>
                      </a:endParaRPr>
                    </a:p>
                  </a:txBody>
                  <a:tcPr marL="4928" marR="4928" marT="4928" marB="0" anchor="ctr"/>
                </a:tc>
                <a:tc>
                  <a:txBody>
                    <a:bodyPr/>
                    <a:lstStyle/>
                    <a:p>
                      <a:pPr algn="ctr" fontAlgn="ctr"/>
                      <a:r>
                        <a:rPr lang="fr-FR" sz="1400" b="0" i="0" u="none" strike="noStrike" dirty="0">
                          <a:solidFill>
                            <a:srgbClr val="000000"/>
                          </a:solidFill>
                          <a:effectLst/>
                          <a:latin typeface="Calibri"/>
                        </a:rPr>
                        <a:t>J</a:t>
                      </a:r>
                    </a:p>
                  </a:txBody>
                  <a:tcPr marL="4928" marR="4928" marT="492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fr-FR" sz="1400" b="0" u="sng" strike="noStrike" dirty="0">
                        <a:solidFill>
                          <a:srgbClr val="0563C1"/>
                        </a:solidFill>
                        <a:effectLst/>
                        <a:hlinkClick r:id="rId5">
                          <a:extLst>
                            <a:ext uri="{A12FA001-AC4F-418D-AE19-62706E023703}">
                              <ahyp:hlinkClr xmlns:ahyp="http://schemas.microsoft.com/office/drawing/2018/hyperlinkcolor" val="tx"/>
                            </a:ext>
                          </a:extLst>
                        </a:hlinkClick>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fr-FR" sz="1400" b="0" u="sng" strike="noStrike" dirty="0">
                          <a:solidFill>
                            <a:srgbClr val="0563C1"/>
                          </a:solidFill>
                          <a:effectLst/>
                          <a:hlinkClick r:id="rId5">
                            <a:extLst>
                              <a:ext uri="{A12FA001-AC4F-418D-AE19-62706E023703}">
                                <ahyp:hlinkClr xmlns:ahyp="http://schemas.microsoft.com/office/drawing/2018/hyperlinkcolor" val="tx"/>
                              </a:ext>
                            </a:extLst>
                          </a:hlinkClick>
                        </a:rPr>
                        <a:t>J4C42 - </a:t>
                      </a:r>
                      <a:r>
                        <a:rPr lang="fr-FR" sz="1400" b="0" u="sng" strike="noStrike" dirty="0" err="1">
                          <a:solidFill>
                            <a:srgbClr val="0563C1"/>
                          </a:solidFill>
                          <a:effectLst/>
                          <a:hlinkClick r:id="rId5">
                            <a:extLst>
                              <a:ext uri="{A12FA001-AC4F-418D-AE19-62706E023703}">
                                <ahyp:hlinkClr xmlns:ahyp="http://schemas.microsoft.com/office/drawing/2018/hyperlinkcolor" val="tx"/>
                              </a:ext>
                            </a:extLst>
                          </a:hlinkClick>
                        </a:rPr>
                        <a:t>Technicien-ne</a:t>
                      </a:r>
                      <a:r>
                        <a:rPr lang="fr-FR" sz="1400" b="0" u="sng" strike="noStrike" dirty="0">
                          <a:solidFill>
                            <a:srgbClr val="0070C0"/>
                          </a:solidFill>
                          <a:effectLst/>
                          <a:hlinkClick r:id="rId5">
                            <a:extLst>
                              <a:ext uri="{A12FA001-AC4F-418D-AE19-62706E023703}">
                                <ahyp:hlinkClr xmlns:ahyp="http://schemas.microsoft.com/office/drawing/2018/hyperlinkcolor" val="tx"/>
                              </a:ext>
                            </a:extLst>
                          </a:hlinkClick>
                        </a:rPr>
                        <a:t> en gestion administrative</a:t>
                      </a:r>
                      <a:endParaRPr lang="fr-FR" sz="1400" b="0" u="sng" strike="noStrike" dirty="0">
                        <a:solidFill>
                          <a:srgbClr val="0070C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fr-FR" sz="1400" b="0" i="0" u="sng" strike="noStrike" dirty="0">
                        <a:solidFill>
                          <a:srgbClr val="0070C0"/>
                        </a:solidFill>
                        <a:effectLst/>
                        <a:latin typeface="+mn-lt"/>
                      </a:endParaRPr>
                    </a:p>
                  </a:txBody>
                  <a:tcPr marL="4928" marR="4928" marT="4928" marB="0" anchor="ctr"/>
                </a:tc>
                <a:tc>
                  <a:txBody>
                    <a:bodyPr/>
                    <a:lstStyle/>
                    <a:p>
                      <a:pPr algn="ctr" fontAlgn="ctr"/>
                      <a:r>
                        <a:rPr lang="fr-FR" sz="1400" b="1" u="none" strike="noStrike" dirty="0">
                          <a:effectLst/>
                        </a:rPr>
                        <a:t>INTERNE</a:t>
                      </a:r>
                      <a:endParaRPr lang="fr-FR" sz="1400" b="1" i="0" u="none" strike="noStrike" dirty="0">
                        <a:solidFill>
                          <a:srgbClr val="FF0000"/>
                        </a:solidFill>
                        <a:effectLst/>
                        <a:latin typeface="Calibri"/>
                      </a:endParaRPr>
                    </a:p>
                  </a:txBody>
                  <a:tcPr marL="4928" marR="4928" marT="4928" marB="0" anchor="ctr"/>
                </a:tc>
                <a:tc>
                  <a:txBody>
                    <a:bodyPr/>
                    <a:lstStyle/>
                    <a:p>
                      <a:pPr algn="ctr" fontAlgn="ctr"/>
                      <a:r>
                        <a:rPr lang="fr-FR" sz="1400" b="0" i="0" u="none" strike="noStrike" dirty="0">
                          <a:solidFill>
                            <a:srgbClr val="000000"/>
                          </a:solidFill>
                          <a:effectLst/>
                          <a:latin typeface="Calibri"/>
                        </a:rPr>
                        <a:t>4</a:t>
                      </a:r>
                    </a:p>
                  </a:txBody>
                  <a:tcPr marL="4928" marR="4928" marT="4928" marB="0" anchor="ctr"/>
                </a:tc>
                <a:extLst>
                  <a:ext uri="{0D108BD9-81ED-4DB2-BD59-A6C34878D82A}">
                    <a16:rowId xmlns:a16="http://schemas.microsoft.com/office/drawing/2014/main" val="10003"/>
                  </a:ext>
                </a:extLst>
              </a:tr>
              <a:tr h="519488">
                <a:tc>
                  <a:txBody>
                    <a:bodyPr/>
                    <a:lstStyle/>
                    <a:p>
                      <a:pPr algn="ctr" fontAlgn="ctr"/>
                      <a:r>
                        <a:rPr lang="fr-FR" sz="1400" u="none" strike="noStrike" dirty="0">
                          <a:effectLst/>
                        </a:rPr>
                        <a:t>TECH</a:t>
                      </a:r>
                      <a:endParaRPr lang="fr-FR" sz="1400" b="0" i="0" u="none" strike="noStrike" dirty="0">
                        <a:solidFill>
                          <a:srgbClr val="000000"/>
                        </a:solidFill>
                        <a:effectLst/>
                        <a:latin typeface="Calibri"/>
                      </a:endParaRPr>
                    </a:p>
                  </a:txBody>
                  <a:tcPr marL="4928" marR="4928" marT="4928" marB="0" anchor="ctr"/>
                </a:tc>
                <a:tc>
                  <a:txBody>
                    <a:bodyPr/>
                    <a:lstStyle/>
                    <a:p>
                      <a:pPr algn="ctr" fontAlgn="ctr"/>
                      <a:r>
                        <a:rPr lang="fr-FR" sz="1400" u="none" strike="noStrike" dirty="0">
                          <a:effectLst/>
                        </a:rPr>
                        <a:t>J</a:t>
                      </a:r>
                      <a:endParaRPr lang="fr-FR" sz="1400" b="0" i="0" u="none" strike="noStrike" dirty="0">
                        <a:solidFill>
                          <a:srgbClr val="000000"/>
                        </a:solidFill>
                        <a:effectLst/>
                        <a:latin typeface="Calibri"/>
                      </a:endParaRPr>
                    </a:p>
                  </a:txBody>
                  <a:tcPr marL="4928" marR="4928" marT="492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400" b="0" u="sng" strike="noStrike" dirty="0">
                          <a:solidFill>
                            <a:srgbClr val="0563C1"/>
                          </a:solidFill>
                          <a:effectLst/>
                          <a:hlinkClick r:id="rId5">
                            <a:extLst>
                              <a:ext uri="{A12FA001-AC4F-418D-AE19-62706E023703}">
                                <ahyp:hlinkClr xmlns:ahyp="http://schemas.microsoft.com/office/drawing/2018/hyperlinkcolor" val="tx"/>
                              </a:ext>
                            </a:extLst>
                          </a:hlinkClick>
                        </a:rPr>
                        <a:t>J4C42 - </a:t>
                      </a:r>
                      <a:r>
                        <a:rPr lang="fr-FR" sz="1400" b="0" u="sng" strike="noStrike" dirty="0" err="1">
                          <a:solidFill>
                            <a:srgbClr val="0563C1"/>
                          </a:solidFill>
                          <a:effectLst/>
                          <a:hlinkClick r:id="rId5">
                            <a:extLst>
                              <a:ext uri="{A12FA001-AC4F-418D-AE19-62706E023703}">
                                <ahyp:hlinkClr xmlns:ahyp="http://schemas.microsoft.com/office/drawing/2018/hyperlinkcolor" val="tx"/>
                              </a:ext>
                            </a:extLst>
                          </a:hlinkClick>
                        </a:rPr>
                        <a:t>Technicien-ne</a:t>
                      </a:r>
                      <a:r>
                        <a:rPr lang="fr-FR" sz="1400" b="0" u="sng" strike="noStrike" dirty="0">
                          <a:solidFill>
                            <a:srgbClr val="0070C0"/>
                          </a:solidFill>
                          <a:effectLst/>
                          <a:hlinkClick r:id="rId5">
                            <a:extLst>
                              <a:ext uri="{A12FA001-AC4F-418D-AE19-62706E023703}">
                                <ahyp:hlinkClr xmlns:ahyp="http://schemas.microsoft.com/office/drawing/2018/hyperlinkcolor" val="tx"/>
                              </a:ext>
                            </a:extLst>
                          </a:hlinkClick>
                        </a:rPr>
                        <a:t> en gestion administrative</a:t>
                      </a:r>
                      <a:endParaRPr lang="fr-FR" sz="1400" b="0" i="0" u="sng" strike="noStrike" dirty="0">
                        <a:solidFill>
                          <a:srgbClr val="0070C0"/>
                        </a:solidFill>
                        <a:effectLst/>
                        <a:latin typeface="+mn-lt"/>
                      </a:endParaRPr>
                    </a:p>
                  </a:txBody>
                  <a:tcPr marL="4928" marR="4928" marT="4928" marB="0" anchor="ctr"/>
                </a:tc>
                <a:tc>
                  <a:txBody>
                    <a:bodyPr/>
                    <a:lstStyle/>
                    <a:p>
                      <a:pPr algn="ctr" fontAlgn="ctr"/>
                      <a:r>
                        <a:rPr lang="fr-FR" sz="1400" b="1" u="none" strike="noStrike" dirty="0">
                          <a:solidFill>
                            <a:srgbClr val="FF0000"/>
                          </a:solidFill>
                          <a:effectLst/>
                        </a:rPr>
                        <a:t>BOE</a:t>
                      </a:r>
                      <a:endParaRPr lang="fr-FR" sz="1400" b="1" i="0" u="none" strike="noStrike" dirty="0">
                        <a:solidFill>
                          <a:srgbClr val="FF0000"/>
                        </a:solidFill>
                        <a:effectLst/>
                        <a:latin typeface="Calibri"/>
                      </a:endParaRPr>
                    </a:p>
                  </a:txBody>
                  <a:tcPr marL="4928" marR="4928" marT="4928" marB="0" anchor="ctr"/>
                </a:tc>
                <a:tc>
                  <a:txBody>
                    <a:bodyPr/>
                    <a:lstStyle/>
                    <a:p>
                      <a:pPr algn="ctr" fontAlgn="ctr"/>
                      <a:r>
                        <a:rPr lang="fr-FR" sz="1400" u="none" strike="noStrike">
                          <a:effectLst/>
                        </a:rPr>
                        <a:t>1</a:t>
                      </a:r>
                      <a:endParaRPr lang="fr-FR" sz="1400" b="0" i="0" u="none" strike="noStrike">
                        <a:solidFill>
                          <a:srgbClr val="000000"/>
                        </a:solidFill>
                        <a:effectLst/>
                        <a:latin typeface="Calibri"/>
                      </a:endParaRPr>
                    </a:p>
                  </a:txBody>
                  <a:tcPr marL="4928" marR="4928" marT="4928" marB="0" anchor="ctr"/>
                </a:tc>
                <a:extLst>
                  <a:ext uri="{0D108BD9-81ED-4DB2-BD59-A6C34878D82A}">
                    <a16:rowId xmlns:a16="http://schemas.microsoft.com/office/drawing/2014/main" val="10004"/>
                  </a:ext>
                </a:extLst>
              </a:tr>
              <a:tr h="758452">
                <a:tc>
                  <a:txBody>
                    <a:bodyPr/>
                    <a:lstStyle/>
                    <a:p>
                      <a:pPr algn="ctr" fontAlgn="ctr"/>
                      <a:r>
                        <a:rPr lang="fr-FR" sz="1400" u="none" strike="noStrike" dirty="0">
                          <a:effectLst/>
                        </a:rPr>
                        <a:t>TECH</a:t>
                      </a:r>
                      <a:endParaRPr lang="fr-FR" sz="1400" b="0" i="0" u="none" strike="noStrike" dirty="0">
                        <a:solidFill>
                          <a:srgbClr val="000000"/>
                        </a:solidFill>
                        <a:effectLst/>
                        <a:latin typeface="Calibri"/>
                      </a:endParaRPr>
                    </a:p>
                  </a:txBody>
                  <a:tcPr marL="4928" marR="4928" marT="4928" marB="0" anchor="ctr"/>
                </a:tc>
                <a:tc>
                  <a:txBody>
                    <a:bodyPr/>
                    <a:lstStyle/>
                    <a:p>
                      <a:pPr algn="ctr" fontAlgn="ctr"/>
                      <a:r>
                        <a:rPr lang="fr-FR" sz="1400" u="none" strike="noStrike">
                          <a:effectLst/>
                        </a:rPr>
                        <a:t>J</a:t>
                      </a:r>
                      <a:endParaRPr lang="fr-FR" sz="1400" b="0" i="0" u="none" strike="noStrike">
                        <a:solidFill>
                          <a:srgbClr val="000000"/>
                        </a:solidFill>
                        <a:effectLst/>
                        <a:latin typeface="Calibri"/>
                      </a:endParaRPr>
                    </a:p>
                  </a:txBody>
                  <a:tcPr marL="4928" marR="4928" marT="4928" marB="0" anchor="ctr"/>
                </a:tc>
                <a:tc>
                  <a:txBody>
                    <a:bodyPr/>
                    <a:lstStyle/>
                    <a:p>
                      <a:pPr algn="l" fontAlgn="ctr"/>
                      <a:r>
                        <a:rPr lang="fr-FR" sz="1400" b="0" i="0" u="sng" strike="noStrike" dirty="0">
                          <a:solidFill>
                            <a:srgbClr val="0070C0"/>
                          </a:solidFill>
                          <a:effectLst/>
                          <a:latin typeface="Calibri"/>
                        </a:rPr>
                        <a:t>J4D43 – Gestionnaire des ressources humaines</a:t>
                      </a:r>
                    </a:p>
                  </a:txBody>
                  <a:tcPr marL="4928" marR="4928" marT="4928" marB="0" anchor="ctr"/>
                </a:tc>
                <a:tc>
                  <a:txBody>
                    <a:bodyPr/>
                    <a:lstStyle/>
                    <a:p>
                      <a:pPr algn="ctr" fontAlgn="ctr"/>
                      <a:r>
                        <a:rPr lang="fr-FR" sz="1400" b="1" i="0" u="none" strike="noStrike" dirty="0">
                          <a:solidFill>
                            <a:srgbClr val="000000"/>
                          </a:solidFill>
                          <a:effectLst/>
                          <a:latin typeface="Calibri"/>
                        </a:rPr>
                        <a:t>EXTERNE</a:t>
                      </a:r>
                    </a:p>
                  </a:txBody>
                  <a:tcPr marL="4928" marR="4928" marT="4928" marB="0" anchor="ctr"/>
                </a:tc>
                <a:tc>
                  <a:txBody>
                    <a:bodyPr/>
                    <a:lstStyle/>
                    <a:p>
                      <a:pPr algn="ctr" fontAlgn="ctr"/>
                      <a:r>
                        <a:rPr lang="fr-FR" sz="1400" b="0" i="0" u="none" strike="noStrike" dirty="0">
                          <a:solidFill>
                            <a:srgbClr val="000000"/>
                          </a:solidFill>
                          <a:effectLst/>
                          <a:latin typeface="Calibri"/>
                        </a:rPr>
                        <a:t>1</a:t>
                      </a:r>
                    </a:p>
                  </a:txBody>
                  <a:tcPr marL="4928" marR="4928" marT="4928" marB="0" anchor="ctr"/>
                </a:tc>
                <a:extLst>
                  <a:ext uri="{0D108BD9-81ED-4DB2-BD59-A6C34878D82A}">
                    <a16:rowId xmlns:a16="http://schemas.microsoft.com/office/drawing/2014/main" val="10005"/>
                  </a:ext>
                </a:extLst>
              </a:tr>
              <a:tr h="607923">
                <a:tc>
                  <a:txBody>
                    <a:bodyPr/>
                    <a:lstStyle/>
                    <a:p>
                      <a:pPr algn="ctr" fontAlgn="ctr"/>
                      <a:r>
                        <a:rPr lang="fr-FR" sz="1400" b="0" i="0" u="none" strike="noStrike" dirty="0">
                          <a:solidFill>
                            <a:srgbClr val="000000"/>
                          </a:solidFill>
                          <a:effectLst/>
                          <a:latin typeface="Calibri"/>
                        </a:rPr>
                        <a:t>TECH</a:t>
                      </a:r>
                    </a:p>
                  </a:txBody>
                  <a:tcPr marL="4928" marR="4928" marT="4928" marB="0" anchor="ctr"/>
                </a:tc>
                <a:tc>
                  <a:txBody>
                    <a:bodyPr/>
                    <a:lstStyle/>
                    <a:p>
                      <a:pPr algn="ctr" fontAlgn="ctr"/>
                      <a:r>
                        <a:rPr lang="fr-FR" sz="1400" b="0" i="0" u="none" strike="noStrike" dirty="0">
                          <a:solidFill>
                            <a:srgbClr val="000000"/>
                          </a:solidFill>
                          <a:effectLst/>
                          <a:latin typeface="Calibri"/>
                        </a:rPr>
                        <a:t>J</a:t>
                      </a:r>
                    </a:p>
                  </a:txBody>
                  <a:tcPr marL="4928" marR="4928" marT="492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400" b="0" i="0" u="sng" strike="noStrike" dirty="0">
                          <a:solidFill>
                            <a:srgbClr val="0070C0"/>
                          </a:solidFill>
                          <a:effectLst/>
                          <a:latin typeface="+mn-lt"/>
                        </a:rPr>
                        <a:t>J4E44 – Gestionnaire financier-</a:t>
                      </a:r>
                      <a:r>
                        <a:rPr lang="fr-FR" sz="1400" b="0" i="0" u="sng" strike="noStrike" dirty="0" err="1">
                          <a:solidFill>
                            <a:srgbClr val="0070C0"/>
                          </a:solidFill>
                          <a:effectLst/>
                          <a:latin typeface="+mn-lt"/>
                        </a:rPr>
                        <a:t>ière</a:t>
                      </a:r>
                      <a:r>
                        <a:rPr lang="fr-FR" sz="1400" b="0" i="0" u="sng" strike="noStrike" dirty="0">
                          <a:solidFill>
                            <a:srgbClr val="0070C0"/>
                          </a:solidFill>
                          <a:effectLst/>
                          <a:latin typeface="+mn-lt"/>
                        </a:rPr>
                        <a:t> et comptable</a:t>
                      </a:r>
                    </a:p>
                  </a:txBody>
                  <a:tcPr marL="4928" marR="4928" marT="492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mn-lt"/>
                        </a:rPr>
                        <a:t>EXTERNE</a:t>
                      </a:r>
                    </a:p>
                  </a:txBody>
                  <a:tcPr marL="4928" marR="4928" marT="4928" marB="0" anchor="ctr"/>
                </a:tc>
                <a:tc>
                  <a:txBody>
                    <a:bodyPr/>
                    <a:lstStyle/>
                    <a:p>
                      <a:pPr algn="ctr" fontAlgn="ctr"/>
                      <a:r>
                        <a:rPr lang="fr-FR" sz="1400" b="0" i="0" u="none" strike="noStrike" dirty="0">
                          <a:solidFill>
                            <a:srgbClr val="000000"/>
                          </a:solidFill>
                          <a:effectLst/>
                          <a:latin typeface="Calibri"/>
                        </a:rPr>
                        <a:t>1</a:t>
                      </a:r>
                    </a:p>
                  </a:txBody>
                  <a:tcPr marL="4928" marR="4928" marT="4928" marB="0" anchor="ctr"/>
                </a:tc>
                <a:extLst>
                  <a:ext uri="{0D108BD9-81ED-4DB2-BD59-A6C34878D82A}">
                    <a16:rowId xmlns:a16="http://schemas.microsoft.com/office/drawing/2014/main" val="1147854599"/>
                  </a:ext>
                </a:extLst>
              </a:tr>
            </a:tbl>
          </a:graphicData>
        </a:graphic>
      </p:graphicFrame>
    </p:spTree>
    <p:extLst>
      <p:ext uri="{BB962C8B-B14F-4D97-AF65-F5344CB8AC3E}">
        <p14:creationId xmlns:p14="http://schemas.microsoft.com/office/powerpoint/2010/main" val="211585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275129" y="1502979"/>
            <a:ext cx="11603662" cy="5110440"/>
          </a:xfrm>
        </p:spPr>
        <p:txBody>
          <a:bodyPr>
            <a:normAutofit/>
          </a:bodyPr>
          <a:lstStyle/>
          <a:p>
            <a:pPr algn="l"/>
            <a:endParaRPr lang="fr-FR" sz="3200" dirty="0"/>
          </a:p>
          <a:p>
            <a:pPr algn="l">
              <a:defRPr/>
            </a:pPr>
            <a:endParaRPr lang="fr-FR" altLang="fr-FR" sz="3200" dirty="0"/>
          </a:p>
          <a:p>
            <a:pPr algn="l">
              <a:defRPr/>
            </a:pPr>
            <a:endParaRPr lang="fr-FR" altLang="fr-FR" sz="3200" dirty="0"/>
          </a:p>
          <a:p>
            <a:pPr algn="l">
              <a:defRPr/>
            </a:pPr>
            <a:endParaRPr lang="fr-FR" altLang="fr-FR" sz="3200" dirty="0"/>
          </a:p>
        </p:txBody>
      </p:sp>
      <p:sp>
        <p:nvSpPr>
          <p:cNvPr id="11" name="Sous-titre 5"/>
          <p:cNvSpPr txBox="1">
            <a:spLocks/>
          </p:cNvSpPr>
          <p:nvPr/>
        </p:nvSpPr>
        <p:spPr>
          <a:xfrm>
            <a:off x="236111" y="252248"/>
            <a:ext cx="11603662" cy="6312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defRPr/>
            </a:pPr>
            <a:r>
              <a:rPr lang="fr-FR" altLang="fr-FR" sz="2800" dirty="0">
                <a:solidFill>
                  <a:srgbClr val="0000FF"/>
                </a:solidFill>
                <a:latin typeface="Montserrat" panose="00000500000000000000" pitchFamily="2" charset="0"/>
              </a:rPr>
              <a:t> </a:t>
            </a:r>
          </a:p>
          <a:p>
            <a:pPr>
              <a:spcBef>
                <a:spcPts val="0"/>
              </a:spcBef>
              <a:defRPr/>
            </a:pPr>
            <a:r>
              <a:rPr lang="fr-FR" altLang="fr-FR" sz="2800" dirty="0">
                <a:latin typeface="Montserrat" panose="00000500000000000000" pitchFamily="2" charset="0"/>
              </a:rPr>
              <a:t>Filière ITRF</a:t>
            </a:r>
          </a:p>
          <a:p>
            <a:pPr>
              <a:spcBef>
                <a:spcPts val="0"/>
              </a:spcBef>
              <a:defRPr/>
            </a:pPr>
            <a:r>
              <a:rPr lang="fr-FR" altLang="fr-FR" sz="2800" dirty="0">
                <a:latin typeface="Montserrat" panose="00000500000000000000" pitchFamily="2" charset="0"/>
              </a:rPr>
              <a:t>7 ASI dont 3 repyramidages (Catégorie A)</a:t>
            </a:r>
          </a:p>
        </p:txBody>
      </p:sp>
      <p:pic>
        <p:nvPicPr>
          <p:cNvPr id="9" name="Image 8">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787957" y="6448617"/>
            <a:ext cx="2004296" cy="250537"/>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2460733168"/>
              </p:ext>
            </p:extLst>
          </p:nvPr>
        </p:nvGraphicFramePr>
        <p:xfrm>
          <a:off x="550506" y="1502978"/>
          <a:ext cx="10213778" cy="4259466"/>
        </p:xfrm>
        <a:graphic>
          <a:graphicData uri="http://schemas.openxmlformats.org/drawingml/2006/table">
            <a:tbl>
              <a:tblPr>
                <a:tableStyleId>{5C22544A-7EE6-4342-B048-85BDC9FD1C3A}</a:tableStyleId>
              </a:tblPr>
              <a:tblGrid>
                <a:gridCol w="578513">
                  <a:extLst>
                    <a:ext uri="{9D8B030D-6E8A-4147-A177-3AD203B41FA5}">
                      <a16:colId xmlns:a16="http://schemas.microsoft.com/office/drawing/2014/main" val="20001"/>
                    </a:ext>
                  </a:extLst>
                </a:gridCol>
                <a:gridCol w="438876">
                  <a:extLst>
                    <a:ext uri="{9D8B030D-6E8A-4147-A177-3AD203B41FA5}">
                      <a16:colId xmlns:a16="http://schemas.microsoft.com/office/drawing/2014/main" val="20002"/>
                    </a:ext>
                  </a:extLst>
                </a:gridCol>
                <a:gridCol w="6622996">
                  <a:extLst>
                    <a:ext uri="{9D8B030D-6E8A-4147-A177-3AD203B41FA5}">
                      <a16:colId xmlns:a16="http://schemas.microsoft.com/office/drawing/2014/main" val="20003"/>
                    </a:ext>
                  </a:extLst>
                </a:gridCol>
                <a:gridCol w="1775441">
                  <a:extLst>
                    <a:ext uri="{9D8B030D-6E8A-4147-A177-3AD203B41FA5}">
                      <a16:colId xmlns:a16="http://schemas.microsoft.com/office/drawing/2014/main" val="20004"/>
                    </a:ext>
                  </a:extLst>
                </a:gridCol>
                <a:gridCol w="797952">
                  <a:extLst>
                    <a:ext uri="{9D8B030D-6E8A-4147-A177-3AD203B41FA5}">
                      <a16:colId xmlns:a16="http://schemas.microsoft.com/office/drawing/2014/main" val="20005"/>
                    </a:ext>
                  </a:extLst>
                </a:gridCol>
              </a:tblGrid>
              <a:tr h="1304074">
                <a:tc>
                  <a:txBody>
                    <a:bodyPr/>
                    <a:lstStyle/>
                    <a:p>
                      <a:pPr algn="ctr" fontAlgn="ctr"/>
                      <a:r>
                        <a:rPr lang="fr-FR" sz="1400" b="1" u="none" strike="noStrike" dirty="0">
                          <a:solidFill>
                            <a:schemeClr val="bg1"/>
                          </a:solidFill>
                          <a:effectLst/>
                        </a:rPr>
                        <a:t>Corps</a:t>
                      </a:r>
                      <a:endParaRPr lang="fr-FR" sz="1400" b="1" i="0" u="none" strike="noStrike" dirty="0">
                        <a:solidFill>
                          <a:schemeClr val="bg1"/>
                        </a:solidFill>
                        <a:effectLst/>
                        <a:latin typeface="Calibri"/>
                      </a:endParaRPr>
                    </a:p>
                  </a:txBody>
                  <a:tcPr marL="5292" marR="5292" marT="5292" marB="0" anchor="ctr">
                    <a:solidFill>
                      <a:srgbClr val="28315B"/>
                    </a:solidFill>
                  </a:tcPr>
                </a:tc>
                <a:tc>
                  <a:txBody>
                    <a:bodyPr/>
                    <a:lstStyle/>
                    <a:p>
                      <a:pPr algn="ctr" fontAlgn="ctr"/>
                      <a:r>
                        <a:rPr lang="fr-FR" sz="1400" b="1" u="none" strike="noStrike" dirty="0">
                          <a:solidFill>
                            <a:schemeClr val="bg1"/>
                          </a:solidFill>
                          <a:effectLst/>
                        </a:rPr>
                        <a:t>BAP</a:t>
                      </a:r>
                      <a:endParaRPr lang="fr-FR" sz="1400" b="1" i="0" u="none" strike="noStrike" dirty="0">
                        <a:solidFill>
                          <a:schemeClr val="bg1"/>
                        </a:solidFill>
                        <a:effectLst/>
                        <a:latin typeface="Calibri"/>
                      </a:endParaRPr>
                    </a:p>
                  </a:txBody>
                  <a:tcPr marL="5292" marR="5292" marT="5292" marB="0" anchor="ctr">
                    <a:solidFill>
                      <a:srgbClr val="28315B"/>
                    </a:solidFill>
                  </a:tcPr>
                </a:tc>
                <a:tc>
                  <a:txBody>
                    <a:bodyPr/>
                    <a:lstStyle/>
                    <a:p>
                      <a:pPr algn="ctr" fontAlgn="ctr"/>
                      <a:r>
                        <a:rPr lang="fr-FR" sz="1400" b="1" u="none" strike="noStrike" dirty="0">
                          <a:solidFill>
                            <a:schemeClr val="bg1"/>
                          </a:solidFill>
                          <a:effectLst/>
                        </a:rPr>
                        <a:t>Emploi-type</a:t>
                      </a:r>
                      <a:endParaRPr lang="fr-FR" sz="1400" b="1" i="0" u="none" strike="noStrike" dirty="0">
                        <a:solidFill>
                          <a:schemeClr val="bg1"/>
                        </a:solidFill>
                        <a:effectLst/>
                        <a:latin typeface="Calibri"/>
                      </a:endParaRPr>
                    </a:p>
                  </a:txBody>
                  <a:tcPr marL="5292" marR="5292" marT="5292" marB="0" anchor="ctr">
                    <a:solidFill>
                      <a:srgbClr val="28315B"/>
                    </a:solidFill>
                  </a:tcPr>
                </a:tc>
                <a:tc>
                  <a:txBody>
                    <a:bodyPr/>
                    <a:lstStyle/>
                    <a:p>
                      <a:pPr algn="ctr" fontAlgn="ctr"/>
                      <a:r>
                        <a:rPr lang="fr-FR" sz="1400" b="1" u="none" strike="noStrike" dirty="0">
                          <a:solidFill>
                            <a:schemeClr val="bg1"/>
                          </a:solidFill>
                          <a:effectLst/>
                        </a:rPr>
                        <a:t>Nature</a:t>
                      </a:r>
                      <a:endParaRPr lang="fr-FR" sz="1400" b="1" i="0" u="none" strike="noStrike" dirty="0">
                        <a:solidFill>
                          <a:schemeClr val="bg1"/>
                        </a:solidFill>
                        <a:effectLst/>
                        <a:latin typeface="Calibri"/>
                      </a:endParaRPr>
                    </a:p>
                  </a:txBody>
                  <a:tcPr marL="5292" marR="5292" marT="5292" marB="0" anchor="ctr">
                    <a:solidFill>
                      <a:srgbClr val="28315B"/>
                    </a:solidFill>
                  </a:tcPr>
                </a:tc>
                <a:tc>
                  <a:txBody>
                    <a:bodyPr/>
                    <a:lstStyle/>
                    <a:p>
                      <a:pPr algn="ctr" fontAlgn="ctr"/>
                      <a:r>
                        <a:rPr lang="fr-FR" sz="1400" b="1" u="none" strike="noStrike" dirty="0" err="1">
                          <a:solidFill>
                            <a:schemeClr val="bg1"/>
                          </a:solidFill>
                          <a:effectLst/>
                        </a:rPr>
                        <a:t>Nbre</a:t>
                      </a:r>
                      <a:r>
                        <a:rPr lang="fr-FR" sz="1400" b="1" u="none" strike="noStrike" dirty="0">
                          <a:solidFill>
                            <a:schemeClr val="bg1"/>
                          </a:solidFill>
                          <a:effectLst/>
                        </a:rPr>
                        <a:t> de postes</a:t>
                      </a:r>
                      <a:endParaRPr lang="fr-FR" sz="1400" b="1" i="0" u="none" strike="noStrike" dirty="0">
                        <a:solidFill>
                          <a:schemeClr val="bg1"/>
                        </a:solidFill>
                        <a:effectLst/>
                        <a:latin typeface="Calibri"/>
                      </a:endParaRPr>
                    </a:p>
                  </a:txBody>
                  <a:tcPr marL="5292" marR="5292" marT="5292" marB="0" anchor="ctr">
                    <a:solidFill>
                      <a:srgbClr val="28315B"/>
                    </a:solidFill>
                  </a:tcPr>
                </a:tc>
                <a:extLst>
                  <a:ext uri="{0D108BD9-81ED-4DB2-BD59-A6C34878D82A}">
                    <a16:rowId xmlns:a16="http://schemas.microsoft.com/office/drawing/2014/main" val="10000"/>
                  </a:ext>
                </a:extLst>
              </a:tr>
              <a:tr h="482513">
                <a:tc>
                  <a:txBody>
                    <a:bodyPr/>
                    <a:lstStyle/>
                    <a:p>
                      <a:pPr algn="ctr" fontAlgn="ctr"/>
                      <a:r>
                        <a:rPr lang="fr-FR" sz="1400" u="none" strike="noStrike" dirty="0">
                          <a:effectLst/>
                          <a:latin typeface="+mn-lt"/>
                        </a:rPr>
                        <a:t>ASI</a:t>
                      </a:r>
                      <a:endParaRPr lang="fr-FR" sz="1400" b="0" i="0" u="none" strike="noStrike" dirty="0">
                        <a:solidFill>
                          <a:srgbClr val="000000"/>
                        </a:solidFill>
                        <a:effectLst/>
                        <a:latin typeface="+mn-lt"/>
                      </a:endParaRPr>
                    </a:p>
                  </a:txBody>
                  <a:tcPr marL="5292" marR="5292" marT="5292" marB="0" anchor="ctr">
                    <a:solidFill>
                      <a:srgbClr val="F0EEEC"/>
                    </a:solidFill>
                  </a:tcPr>
                </a:tc>
                <a:tc>
                  <a:txBody>
                    <a:bodyPr/>
                    <a:lstStyle/>
                    <a:p>
                      <a:pPr algn="ctr" fontAlgn="ctr"/>
                      <a:r>
                        <a:rPr lang="fr-FR" sz="1400" b="0" i="0" u="none" strike="noStrike" dirty="0">
                          <a:solidFill>
                            <a:srgbClr val="000000"/>
                          </a:solidFill>
                          <a:effectLst/>
                          <a:latin typeface="+mn-lt"/>
                        </a:rPr>
                        <a:t>J</a:t>
                      </a:r>
                    </a:p>
                  </a:txBody>
                  <a:tcPr marL="5292" marR="5292" marT="5292" marB="0" anchor="ctr">
                    <a:solidFill>
                      <a:srgbClr val="F0EEEC"/>
                    </a:solidFill>
                  </a:tcPr>
                </a:tc>
                <a:tc>
                  <a:txBody>
                    <a:bodyPr/>
                    <a:lstStyle/>
                    <a:p>
                      <a:pPr algn="l" fontAlgn="ctr"/>
                      <a:r>
                        <a:rPr lang="fr-FR" sz="1400" u="sng" strike="noStrike" dirty="0">
                          <a:effectLst/>
                          <a:latin typeface="+mn-lt"/>
                          <a:hlinkClick r:id="rId3"/>
                        </a:rPr>
                        <a:t>J3C44 - </a:t>
                      </a:r>
                      <a:r>
                        <a:rPr lang="fr-FR" sz="1400" u="sng" strike="noStrike" dirty="0" err="1">
                          <a:effectLst/>
                          <a:latin typeface="+mn-lt"/>
                          <a:hlinkClick r:id="rId3"/>
                        </a:rPr>
                        <a:t>Assistant-e</a:t>
                      </a:r>
                      <a:r>
                        <a:rPr lang="fr-FR" sz="1400" u="sng" strike="noStrike" dirty="0">
                          <a:effectLst/>
                          <a:latin typeface="+mn-lt"/>
                          <a:hlinkClick r:id="rId3"/>
                        </a:rPr>
                        <a:t> en gestion administrative</a:t>
                      </a:r>
                      <a:endParaRPr lang="fr-FR" sz="1400" b="0" i="0" u="sng" strike="noStrike" dirty="0">
                        <a:solidFill>
                          <a:srgbClr val="0563C1"/>
                        </a:solidFill>
                        <a:effectLst/>
                        <a:latin typeface="+mn-lt"/>
                      </a:endParaRPr>
                    </a:p>
                  </a:txBody>
                  <a:tcPr marL="5292" marR="5292" marT="5292" marB="0" anchor="ctr">
                    <a:solidFill>
                      <a:srgbClr val="F0EEEC"/>
                    </a:solidFill>
                  </a:tcPr>
                </a:tc>
                <a:tc>
                  <a:txBody>
                    <a:bodyPr/>
                    <a:lstStyle/>
                    <a:p>
                      <a:pPr algn="ctr" fontAlgn="ctr"/>
                      <a:r>
                        <a:rPr lang="fr-FR" sz="1400" b="1" u="none" strike="noStrike" dirty="0">
                          <a:effectLst/>
                          <a:latin typeface="+mn-lt"/>
                        </a:rPr>
                        <a:t>INTERNE</a:t>
                      </a:r>
                      <a:endParaRPr lang="fr-FR" sz="1400" b="1" i="0" u="none" strike="noStrike" dirty="0">
                        <a:solidFill>
                          <a:srgbClr val="000000"/>
                        </a:solidFill>
                        <a:effectLst/>
                        <a:latin typeface="+mn-lt"/>
                      </a:endParaRPr>
                    </a:p>
                  </a:txBody>
                  <a:tcPr marL="5292" marR="5292" marT="5292" marB="0" anchor="ctr">
                    <a:solidFill>
                      <a:srgbClr val="F0EEEC"/>
                    </a:solidFill>
                  </a:tcPr>
                </a:tc>
                <a:tc>
                  <a:txBody>
                    <a:bodyPr/>
                    <a:lstStyle/>
                    <a:p>
                      <a:pPr algn="ctr" fontAlgn="ctr"/>
                      <a:r>
                        <a:rPr lang="fr-FR" sz="1400" u="none" strike="noStrike" dirty="0">
                          <a:effectLst/>
                          <a:latin typeface="+mn-lt"/>
                        </a:rPr>
                        <a:t>1</a:t>
                      </a:r>
                      <a:endParaRPr lang="fr-FR" sz="1400" b="0" i="0" u="none" strike="noStrike" dirty="0">
                        <a:solidFill>
                          <a:srgbClr val="000000"/>
                        </a:solidFill>
                        <a:effectLst/>
                        <a:latin typeface="+mn-lt"/>
                      </a:endParaRPr>
                    </a:p>
                  </a:txBody>
                  <a:tcPr marL="5292" marR="5292" marT="5292" marB="0" anchor="ctr">
                    <a:solidFill>
                      <a:srgbClr val="F0EEEC"/>
                    </a:solidFill>
                  </a:tcPr>
                </a:tc>
                <a:extLst>
                  <a:ext uri="{0D108BD9-81ED-4DB2-BD59-A6C34878D82A}">
                    <a16:rowId xmlns:a16="http://schemas.microsoft.com/office/drawing/2014/main" val="10001"/>
                  </a:ext>
                </a:extLst>
              </a:tr>
              <a:tr h="482513">
                <a:tc>
                  <a:txBody>
                    <a:bodyPr/>
                    <a:lstStyle/>
                    <a:p>
                      <a:pPr algn="ctr" fontAlgn="ctr"/>
                      <a:r>
                        <a:rPr lang="fr-FR" sz="1400" u="none" strike="noStrike">
                          <a:effectLst/>
                          <a:latin typeface="+mn-lt"/>
                        </a:rPr>
                        <a:t>ASI</a:t>
                      </a:r>
                      <a:endParaRPr lang="fr-FR" sz="1400" b="0" i="0" u="none" strike="noStrike">
                        <a:solidFill>
                          <a:srgbClr val="000000"/>
                        </a:solidFill>
                        <a:effectLst/>
                        <a:latin typeface="+mn-lt"/>
                      </a:endParaRPr>
                    </a:p>
                  </a:txBody>
                  <a:tcPr marL="5292" marR="5292" marT="5292" marB="0" anchor="ctr">
                    <a:solidFill>
                      <a:srgbClr val="F0EEEC"/>
                    </a:solidFill>
                  </a:tcPr>
                </a:tc>
                <a:tc>
                  <a:txBody>
                    <a:bodyPr/>
                    <a:lstStyle/>
                    <a:p>
                      <a:pPr algn="ctr" fontAlgn="ctr"/>
                      <a:r>
                        <a:rPr lang="fr-FR" sz="1400" u="none" strike="noStrike">
                          <a:effectLst/>
                          <a:latin typeface="+mn-lt"/>
                        </a:rPr>
                        <a:t>J</a:t>
                      </a:r>
                      <a:endParaRPr lang="fr-FR" sz="1400" b="0" i="0" u="none" strike="noStrike">
                        <a:solidFill>
                          <a:srgbClr val="000000"/>
                        </a:solidFill>
                        <a:effectLst/>
                        <a:latin typeface="+mn-lt"/>
                      </a:endParaRPr>
                    </a:p>
                  </a:txBody>
                  <a:tcPr marL="5292" marR="5292" marT="5292" marB="0" anchor="ctr">
                    <a:solidFill>
                      <a:srgbClr val="F0EEEC"/>
                    </a:solidFill>
                  </a:tcPr>
                </a:tc>
                <a:tc>
                  <a:txBody>
                    <a:bodyPr/>
                    <a:lstStyle/>
                    <a:p>
                      <a:pPr algn="l" fontAlgn="ctr"/>
                      <a:r>
                        <a:rPr lang="fr-FR" sz="1400" u="sng" strike="noStrike" dirty="0">
                          <a:effectLst/>
                          <a:latin typeface="+mn-lt"/>
                          <a:hlinkClick r:id="rId3"/>
                        </a:rPr>
                        <a:t>J3C44 - </a:t>
                      </a:r>
                      <a:r>
                        <a:rPr lang="fr-FR" sz="1400" u="sng" strike="noStrike" dirty="0" err="1">
                          <a:effectLst/>
                          <a:latin typeface="+mn-lt"/>
                          <a:hlinkClick r:id="rId3"/>
                        </a:rPr>
                        <a:t>Assistant-e</a:t>
                      </a:r>
                      <a:r>
                        <a:rPr lang="fr-FR" sz="1400" u="sng" strike="noStrike" dirty="0">
                          <a:effectLst/>
                          <a:latin typeface="+mn-lt"/>
                          <a:hlinkClick r:id="rId3"/>
                        </a:rPr>
                        <a:t> en gestion administrative</a:t>
                      </a:r>
                      <a:endParaRPr lang="fr-FR" sz="1400" b="0" i="0" u="sng" strike="noStrike" dirty="0">
                        <a:solidFill>
                          <a:srgbClr val="0563C1"/>
                        </a:solidFill>
                        <a:effectLst/>
                        <a:latin typeface="+mn-lt"/>
                      </a:endParaRPr>
                    </a:p>
                  </a:txBody>
                  <a:tcPr marL="5292" marR="5292" marT="5292" marB="0" anchor="ctr">
                    <a:solidFill>
                      <a:srgbClr val="F0EEEC"/>
                    </a:solidFill>
                  </a:tcPr>
                </a:tc>
                <a:tc>
                  <a:txBody>
                    <a:bodyPr/>
                    <a:lstStyle/>
                    <a:p>
                      <a:pPr algn="ctr" fontAlgn="ctr"/>
                      <a:r>
                        <a:rPr lang="fr-FR" sz="1400" b="1" u="none" strike="noStrike" dirty="0">
                          <a:solidFill>
                            <a:srgbClr val="FF0000"/>
                          </a:solidFill>
                          <a:effectLst/>
                          <a:latin typeface="+mn-lt"/>
                        </a:rPr>
                        <a:t>BOE</a:t>
                      </a:r>
                      <a:endParaRPr lang="fr-FR" sz="1400" b="1" i="0" u="none" strike="noStrike" dirty="0">
                        <a:solidFill>
                          <a:srgbClr val="FF0000"/>
                        </a:solidFill>
                        <a:effectLst/>
                        <a:latin typeface="+mn-lt"/>
                      </a:endParaRPr>
                    </a:p>
                  </a:txBody>
                  <a:tcPr marL="5292" marR="5292" marT="5292" marB="0" anchor="ctr">
                    <a:solidFill>
                      <a:srgbClr val="F0EEEC"/>
                    </a:solidFill>
                  </a:tcPr>
                </a:tc>
                <a:tc>
                  <a:txBody>
                    <a:bodyPr/>
                    <a:lstStyle/>
                    <a:p>
                      <a:pPr algn="ctr" fontAlgn="ctr"/>
                      <a:r>
                        <a:rPr lang="fr-FR" sz="1400" u="none" strike="noStrike" dirty="0">
                          <a:effectLst/>
                          <a:latin typeface="+mn-lt"/>
                        </a:rPr>
                        <a:t>1</a:t>
                      </a:r>
                      <a:endParaRPr lang="fr-FR" sz="1400" b="0" i="0" u="none" strike="noStrike" dirty="0">
                        <a:solidFill>
                          <a:srgbClr val="000000"/>
                        </a:solidFill>
                        <a:effectLst/>
                        <a:latin typeface="+mn-lt"/>
                      </a:endParaRPr>
                    </a:p>
                  </a:txBody>
                  <a:tcPr marL="5292" marR="5292" marT="5292" marB="0" anchor="ctr">
                    <a:solidFill>
                      <a:srgbClr val="F0EEEC"/>
                    </a:solidFill>
                  </a:tcPr>
                </a:tc>
                <a:extLst>
                  <a:ext uri="{0D108BD9-81ED-4DB2-BD59-A6C34878D82A}">
                    <a16:rowId xmlns:a16="http://schemas.microsoft.com/office/drawing/2014/main" val="10004"/>
                  </a:ext>
                </a:extLst>
              </a:tr>
              <a:tr h="482513">
                <a:tc>
                  <a:txBody>
                    <a:bodyPr/>
                    <a:lstStyle/>
                    <a:p>
                      <a:pPr algn="ctr" fontAlgn="ctr"/>
                      <a:r>
                        <a:rPr lang="fr-FR" sz="1400" u="none" strike="noStrike" dirty="0">
                          <a:effectLst/>
                          <a:latin typeface="+mn-lt"/>
                        </a:rPr>
                        <a:t>ASI</a:t>
                      </a:r>
                      <a:endParaRPr lang="fr-FR" sz="1400" b="0" i="0" u="none" strike="noStrike" dirty="0">
                        <a:solidFill>
                          <a:srgbClr val="000000"/>
                        </a:solidFill>
                        <a:effectLst/>
                        <a:latin typeface="+mn-lt"/>
                      </a:endParaRPr>
                    </a:p>
                  </a:txBody>
                  <a:tcPr marL="5292" marR="5292" marT="5292" marB="0" anchor="ctr">
                    <a:solidFill>
                      <a:srgbClr val="F0EEEC"/>
                    </a:solidFill>
                  </a:tcPr>
                </a:tc>
                <a:tc>
                  <a:txBody>
                    <a:bodyPr/>
                    <a:lstStyle/>
                    <a:p>
                      <a:pPr algn="ctr" fontAlgn="ctr"/>
                      <a:r>
                        <a:rPr lang="fr-FR" sz="1400" b="0" i="0" u="none" strike="noStrike" dirty="0">
                          <a:solidFill>
                            <a:srgbClr val="000000"/>
                          </a:solidFill>
                          <a:effectLst/>
                          <a:latin typeface="+mn-lt"/>
                        </a:rPr>
                        <a:t>G</a:t>
                      </a:r>
                    </a:p>
                  </a:txBody>
                  <a:tcPr marL="5292" marR="5292" marT="5292" marB="0" anchor="ctr">
                    <a:solidFill>
                      <a:srgbClr val="F0EEEC"/>
                    </a:solidFill>
                  </a:tcPr>
                </a:tc>
                <a:tc>
                  <a:txBody>
                    <a:bodyPr/>
                    <a:lstStyle/>
                    <a:p>
                      <a:pPr algn="l" fontAlgn="ctr"/>
                      <a:r>
                        <a:rPr lang="fr-FR" sz="1400" b="0" i="0" u="sng" strike="noStrike" dirty="0">
                          <a:solidFill>
                            <a:srgbClr val="0563C1"/>
                          </a:solidFill>
                          <a:effectLst/>
                          <a:latin typeface="+mn-lt"/>
                        </a:rPr>
                        <a:t>G3C49 – Animateur-</a:t>
                      </a:r>
                      <a:r>
                        <a:rPr lang="fr-FR" sz="1400" b="0" i="0" u="sng" strike="noStrike" dirty="0" err="1">
                          <a:solidFill>
                            <a:srgbClr val="0563C1"/>
                          </a:solidFill>
                          <a:effectLst/>
                          <a:latin typeface="+mn-lt"/>
                        </a:rPr>
                        <a:t>trice</a:t>
                      </a:r>
                      <a:r>
                        <a:rPr lang="fr-FR" sz="1400" b="0" i="0" u="sng" strike="noStrike" dirty="0">
                          <a:solidFill>
                            <a:srgbClr val="0563C1"/>
                          </a:solidFill>
                          <a:effectLst/>
                          <a:latin typeface="+mn-lt"/>
                        </a:rPr>
                        <a:t> en prévention des risques</a:t>
                      </a:r>
                    </a:p>
                  </a:txBody>
                  <a:tcPr marL="5292" marR="5292" marT="5292" marB="0" anchor="ctr">
                    <a:solidFill>
                      <a:srgbClr val="F0EEEC"/>
                    </a:solidFill>
                  </a:tcPr>
                </a:tc>
                <a:tc>
                  <a:txBody>
                    <a:bodyPr/>
                    <a:lstStyle/>
                    <a:p>
                      <a:pPr algn="ctr" fontAlgn="ctr"/>
                      <a:r>
                        <a:rPr lang="fr-FR" sz="1400" b="1" u="none" strike="noStrike" dirty="0">
                          <a:effectLst/>
                          <a:latin typeface="+mn-lt"/>
                        </a:rPr>
                        <a:t>EXTERNE</a:t>
                      </a:r>
                      <a:endParaRPr lang="fr-FR" sz="1400" b="1" i="0" u="none" strike="noStrike" dirty="0">
                        <a:solidFill>
                          <a:srgbClr val="FF0000"/>
                        </a:solidFill>
                        <a:effectLst/>
                        <a:latin typeface="+mn-lt"/>
                      </a:endParaRPr>
                    </a:p>
                  </a:txBody>
                  <a:tcPr marL="5292" marR="5292" marT="5292" marB="0" anchor="ctr">
                    <a:solidFill>
                      <a:srgbClr val="F0EEEC"/>
                    </a:solidFill>
                  </a:tcPr>
                </a:tc>
                <a:tc>
                  <a:txBody>
                    <a:bodyPr/>
                    <a:lstStyle/>
                    <a:p>
                      <a:pPr algn="ctr" fontAlgn="ctr"/>
                      <a:r>
                        <a:rPr lang="fr-FR" sz="1400" u="none" strike="noStrike" dirty="0">
                          <a:effectLst/>
                          <a:latin typeface="+mn-lt"/>
                        </a:rPr>
                        <a:t>1</a:t>
                      </a:r>
                      <a:endParaRPr lang="fr-FR" sz="1400" b="0" i="0" u="none" strike="noStrike" dirty="0">
                        <a:solidFill>
                          <a:srgbClr val="000000"/>
                        </a:solidFill>
                        <a:effectLst/>
                        <a:latin typeface="+mn-lt"/>
                      </a:endParaRPr>
                    </a:p>
                  </a:txBody>
                  <a:tcPr marL="5292" marR="5292" marT="5292" marB="0" anchor="ctr">
                    <a:solidFill>
                      <a:srgbClr val="F0EEEC"/>
                    </a:solidFill>
                  </a:tcPr>
                </a:tc>
                <a:extLst>
                  <a:ext uri="{0D108BD9-81ED-4DB2-BD59-A6C34878D82A}">
                    <a16:rowId xmlns:a16="http://schemas.microsoft.com/office/drawing/2014/main" val="10005"/>
                  </a:ext>
                </a:extLst>
              </a:tr>
              <a:tr h="482513">
                <a:tc>
                  <a:txBody>
                    <a:bodyPr/>
                    <a:lstStyle/>
                    <a:p>
                      <a:pPr algn="ctr" fontAlgn="ctr"/>
                      <a:r>
                        <a:rPr lang="fr-FR" sz="1400" u="none" strike="noStrike" dirty="0">
                          <a:effectLst/>
                          <a:latin typeface="+mn-lt"/>
                        </a:rPr>
                        <a:t>ASI</a:t>
                      </a:r>
                      <a:endParaRPr lang="fr-FR" sz="1400" b="0" i="0" u="none" strike="noStrike" dirty="0">
                        <a:solidFill>
                          <a:srgbClr val="000000"/>
                        </a:solidFill>
                        <a:effectLst/>
                        <a:latin typeface="+mn-lt"/>
                      </a:endParaRPr>
                    </a:p>
                  </a:txBody>
                  <a:tcPr marL="5292" marR="5292" marT="5292" marB="0" anchor="ctr">
                    <a:solidFill>
                      <a:srgbClr val="F0EEEC"/>
                    </a:solidFill>
                  </a:tcPr>
                </a:tc>
                <a:tc>
                  <a:txBody>
                    <a:bodyPr/>
                    <a:lstStyle/>
                    <a:p>
                      <a:pPr algn="ctr" fontAlgn="ctr"/>
                      <a:r>
                        <a:rPr lang="fr-FR" sz="1400" b="0" i="0" u="none" strike="noStrike" dirty="0">
                          <a:solidFill>
                            <a:srgbClr val="000000"/>
                          </a:solidFill>
                          <a:effectLst/>
                          <a:latin typeface="+mn-lt"/>
                        </a:rPr>
                        <a:t>G</a:t>
                      </a:r>
                    </a:p>
                  </a:txBody>
                  <a:tcPr marL="5292" marR="5292" marT="5292" marB="0" anchor="ctr">
                    <a:solidFill>
                      <a:srgbClr val="F0EEEC"/>
                    </a:solidFill>
                  </a:tcPr>
                </a:tc>
                <a:tc>
                  <a:txBody>
                    <a:bodyPr/>
                    <a:lstStyle/>
                    <a:p>
                      <a:pPr algn="l" fontAlgn="ctr"/>
                      <a:r>
                        <a:rPr lang="fr-FR" sz="1400" b="0" i="0" u="sng" strike="noStrike" dirty="0">
                          <a:solidFill>
                            <a:srgbClr val="0563C1"/>
                          </a:solidFill>
                          <a:effectLst/>
                          <a:latin typeface="+mn-lt"/>
                        </a:rPr>
                        <a:t>G3A45 – </a:t>
                      </a:r>
                      <a:r>
                        <a:rPr lang="fr-FR" sz="1400" b="0" i="0" u="sng" strike="noStrike" dirty="0" err="1">
                          <a:solidFill>
                            <a:srgbClr val="0563C1"/>
                          </a:solidFill>
                          <a:effectLst/>
                          <a:latin typeface="+mn-lt"/>
                        </a:rPr>
                        <a:t>Chef-fe</a:t>
                      </a:r>
                      <a:r>
                        <a:rPr lang="fr-FR" sz="1400" b="0" i="0" u="sng" strike="noStrike" dirty="0">
                          <a:solidFill>
                            <a:srgbClr val="0563C1"/>
                          </a:solidFill>
                          <a:effectLst/>
                          <a:latin typeface="+mn-lt"/>
                        </a:rPr>
                        <a:t> d’exploitation de maintenance des bâtiments</a:t>
                      </a:r>
                    </a:p>
                  </a:txBody>
                  <a:tcPr marL="5292" marR="5292" marT="5292" marB="0" anchor="ctr">
                    <a:solidFill>
                      <a:srgbClr val="F0EEEC"/>
                    </a:solidFill>
                  </a:tcPr>
                </a:tc>
                <a:tc>
                  <a:txBody>
                    <a:bodyPr/>
                    <a:lstStyle/>
                    <a:p>
                      <a:pPr algn="ctr" fontAlgn="ctr"/>
                      <a:r>
                        <a:rPr lang="fr-FR" sz="1400" b="1" i="0" u="none" strike="noStrike" dirty="0">
                          <a:solidFill>
                            <a:schemeClr val="tx1"/>
                          </a:solidFill>
                          <a:effectLst/>
                          <a:latin typeface="+mn-lt"/>
                        </a:rPr>
                        <a:t>EXTERNE</a:t>
                      </a:r>
                    </a:p>
                  </a:txBody>
                  <a:tcPr marL="5292" marR="5292" marT="5292" marB="0" anchor="ctr">
                    <a:solidFill>
                      <a:srgbClr val="F0EEEC"/>
                    </a:solidFill>
                  </a:tcPr>
                </a:tc>
                <a:tc>
                  <a:txBody>
                    <a:bodyPr/>
                    <a:lstStyle/>
                    <a:p>
                      <a:pPr algn="ctr" fontAlgn="ctr"/>
                      <a:r>
                        <a:rPr lang="fr-FR" sz="1400" b="0" i="0" u="none" strike="noStrike" dirty="0">
                          <a:solidFill>
                            <a:srgbClr val="000000"/>
                          </a:solidFill>
                          <a:effectLst/>
                          <a:latin typeface="+mn-lt"/>
                        </a:rPr>
                        <a:t>1</a:t>
                      </a:r>
                    </a:p>
                  </a:txBody>
                  <a:tcPr marL="5292" marR="5292" marT="5292" marB="0" anchor="ctr">
                    <a:solidFill>
                      <a:srgbClr val="F0EEEC"/>
                    </a:solidFill>
                  </a:tcPr>
                </a:tc>
                <a:extLst>
                  <a:ext uri="{0D108BD9-81ED-4DB2-BD59-A6C34878D82A}">
                    <a16:rowId xmlns:a16="http://schemas.microsoft.com/office/drawing/2014/main" val="3463416886"/>
                  </a:ext>
                </a:extLst>
              </a:tr>
              <a:tr h="482513">
                <a:tc>
                  <a:txBody>
                    <a:bodyPr/>
                    <a:lstStyle/>
                    <a:p>
                      <a:pPr algn="ctr" fontAlgn="ctr"/>
                      <a:r>
                        <a:rPr lang="fr-FR" sz="1400" u="none" strike="noStrike">
                          <a:effectLst/>
                          <a:latin typeface="+mn-lt"/>
                        </a:rPr>
                        <a:t>ASI</a:t>
                      </a:r>
                      <a:endParaRPr lang="fr-FR" sz="1400" b="0" i="0" u="none" strike="noStrike">
                        <a:solidFill>
                          <a:srgbClr val="000000"/>
                        </a:solidFill>
                        <a:effectLst/>
                        <a:latin typeface="+mn-lt"/>
                      </a:endParaRPr>
                    </a:p>
                  </a:txBody>
                  <a:tcPr marL="5292" marR="5292" marT="5292" marB="0" anchor="ctr">
                    <a:solidFill>
                      <a:srgbClr val="F0EEEC"/>
                    </a:solidFill>
                  </a:tcPr>
                </a:tc>
                <a:tc>
                  <a:txBody>
                    <a:bodyPr/>
                    <a:lstStyle/>
                    <a:p>
                      <a:pPr algn="ctr" fontAlgn="ctr"/>
                      <a:r>
                        <a:rPr lang="fr-FR" sz="1400" b="0" i="0" u="none" strike="noStrike" dirty="0">
                          <a:solidFill>
                            <a:srgbClr val="000000"/>
                          </a:solidFill>
                          <a:effectLst/>
                          <a:latin typeface="+mn-lt"/>
                        </a:rPr>
                        <a:t>J</a:t>
                      </a:r>
                    </a:p>
                  </a:txBody>
                  <a:tcPr marL="5292" marR="5292" marT="5292" marB="0" anchor="ctr">
                    <a:solidFill>
                      <a:srgbClr val="F0EEEC"/>
                    </a:solidFill>
                  </a:tcPr>
                </a:tc>
                <a:tc>
                  <a:txBody>
                    <a:bodyPr/>
                    <a:lstStyle/>
                    <a:p>
                      <a:pPr algn="l" fontAlgn="ctr"/>
                      <a:r>
                        <a:rPr lang="fr-FR" sz="1400" u="sng" strike="noStrike" dirty="0">
                          <a:effectLst/>
                          <a:latin typeface="+mn-lt"/>
                          <a:hlinkClick r:id="rId3"/>
                        </a:rPr>
                        <a:t>J3C44 - </a:t>
                      </a:r>
                      <a:r>
                        <a:rPr lang="fr-FR" sz="1400" u="sng" strike="noStrike" dirty="0" err="1">
                          <a:effectLst/>
                          <a:latin typeface="+mn-lt"/>
                          <a:hlinkClick r:id="rId3"/>
                        </a:rPr>
                        <a:t>Assistant-e</a:t>
                      </a:r>
                      <a:r>
                        <a:rPr lang="fr-FR" sz="1400" u="sng" strike="noStrike" dirty="0">
                          <a:effectLst/>
                          <a:latin typeface="+mn-lt"/>
                          <a:hlinkClick r:id="rId3"/>
                        </a:rPr>
                        <a:t> en gestion administrative</a:t>
                      </a:r>
                      <a:endParaRPr lang="fr-FR" sz="1400" b="0" i="0" u="sng" strike="noStrike" dirty="0">
                        <a:solidFill>
                          <a:srgbClr val="0563C1"/>
                        </a:solidFill>
                        <a:effectLst/>
                        <a:latin typeface="+mn-lt"/>
                      </a:endParaRPr>
                    </a:p>
                  </a:txBody>
                  <a:tcPr marL="5292" marR="5292" marT="5292" marB="0" anchor="ctr">
                    <a:solidFill>
                      <a:srgbClr val="F0EEEC"/>
                    </a:solidFill>
                  </a:tcPr>
                </a:tc>
                <a:tc>
                  <a:txBody>
                    <a:bodyPr/>
                    <a:lstStyle/>
                    <a:p>
                      <a:pPr algn="ctr" fontAlgn="ctr"/>
                      <a:r>
                        <a:rPr lang="fr-FR" sz="1400" b="1" u="none" strike="noStrike" dirty="0">
                          <a:effectLst/>
                          <a:latin typeface="+mn-lt"/>
                        </a:rPr>
                        <a:t>REPYRAMIDAGE</a:t>
                      </a:r>
                      <a:endParaRPr lang="fr-FR" sz="1400" b="1" i="0" u="none" strike="noStrike" dirty="0">
                        <a:solidFill>
                          <a:srgbClr val="000000"/>
                        </a:solidFill>
                        <a:effectLst/>
                        <a:latin typeface="+mn-lt"/>
                      </a:endParaRPr>
                    </a:p>
                  </a:txBody>
                  <a:tcPr marL="5292" marR="5292" marT="5292" marB="0" anchor="ctr">
                    <a:solidFill>
                      <a:srgbClr val="F0EEEC"/>
                    </a:solidFill>
                  </a:tcPr>
                </a:tc>
                <a:tc>
                  <a:txBody>
                    <a:bodyPr/>
                    <a:lstStyle/>
                    <a:p>
                      <a:pPr algn="ctr" fontAlgn="ctr"/>
                      <a:r>
                        <a:rPr lang="fr-FR" sz="1400" b="0" i="0" u="none" strike="noStrike" dirty="0">
                          <a:solidFill>
                            <a:srgbClr val="000000"/>
                          </a:solidFill>
                          <a:effectLst/>
                          <a:latin typeface="+mn-lt"/>
                        </a:rPr>
                        <a:t>2</a:t>
                      </a:r>
                    </a:p>
                  </a:txBody>
                  <a:tcPr marL="5292" marR="5292" marT="5292" marB="0" anchor="ctr">
                    <a:solidFill>
                      <a:srgbClr val="F0EEEC"/>
                    </a:solidFill>
                  </a:tcPr>
                </a:tc>
                <a:extLst>
                  <a:ext uri="{0D108BD9-81ED-4DB2-BD59-A6C34878D82A}">
                    <a16:rowId xmlns:a16="http://schemas.microsoft.com/office/drawing/2014/main" val="10006"/>
                  </a:ext>
                </a:extLst>
              </a:tr>
              <a:tr h="542827">
                <a:tc>
                  <a:txBody>
                    <a:bodyPr/>
                    <a:lstStyle/>
                    <a:p>
                      <a:pPr algn="ctr" fontAlgn="ctr"/>
                      <a:r>
                        <a:rPr lang="fr-FR" sz="1400" u="none" strike="noStrike" dirty="0">
                          <a:effectLst/>
                          <a:latin typeface="+mn-lt"/>
                        </a:rPr>
                        <a:t>ASI</a:t>
                      </a:r>
                      <a:endParaRPr lang="fr-FR" sz="1400" b="0" i="0" u="none" strike="noStrike" dirty="0">
                        <a:solidFill>
                          <a:srgbClr val="000000"/>
                        </a:solidFill>
                        <a:effectLst/>
                        <a:latin typeface="+mn-lt"/>
                      </a:endParaRPr>
                    </a:p>
                  </a:txBody>
                  <a:tcPr marL="5292" marR="5292" marT="5292" marB="0" anchor="ctr">
                    <a:solidFill>
                      <a:srgbClr val="F0EEEC"/>
                    </a:solidFill>
                  </a:tcPr>
                </a:tc>
                <a:tc>
                  <a:txBody>
                    <a:bodyPr/>
                    <a:lstStyle/>
                    <a:p>
                      <a:pPr algn="ctr" fontAlgn="ctr"/>
                      <a:r>
                        <a:rPr lang="fr-FR" sz="1400" b="0" i="0" u="none" strike="noStrike" dirty="0">
                          <a:solidFill>
                            <a:srgbClr val="000000"/>
                          </a:solidFill>
                          <a:effectLst/>
                          <a:latin typeface="+mn-lt"/>
                        </a:rPr>
                        <a:t>E</a:t>
                      </a:r>
                    </a:p>
                  </a:txBody>
                  <a:tcPr marL="5292" marR="5292" marT="5292" marB="0" anchor="ctr">
                    <a:solidFill>
                      <a:srgbClr val="F0EEEC"/>
                    </a:solidFill>
                  </a:tcPr>
                </a:tc>
                <a:tc>
                  <a:txBody>
                    <a:bodyPr/>
                    <a:lstStyle/>
                    <a:p>
                      <a:pPr algn="l" fontAlgn="ctr"/>
                      <a:r>
                        <a:rPr lang="fr-FR" sz="1400" b="0" i="0" u="sng" strike="noStrike" dirty="0">
                          <a:solidFill>
                            <a:srgbClr val="0563C1"/>
                          </a:solidFill>
                          <a:effectLst/>
                          <a:latin typeface="+mn-lt"/>
                        </a:rPr>
                        <a:t>E3A41 – Gestionnaire d’application / </a:t>
                      </a:r>
                      <a:r>
                        <a:rPr lang="fr-FR" sz="1400" b="0" i="0" u="sng" strike="noStrike" dirty="0" err="1">
                          <a:solidFill>
                            <a:srgbClr val="0563C1"/>
                          </a:solidFill>
                          <a:effectLst/>
                          <a:latin typeface="+mn-lt"/>
                        </a:rPr>
                        <a:t>assistant-e</a:t>
                      </a:r>
                      <a:r>
                        <a:rPr lang="fr-FR" sz="1400" b="0" i="0" u="sng" strike="noStrike" dirty="0">
                          <a:solidFill>
                            <a:srgbClr val="0563C1"/>
                          </a:solidFill>
                          <a:effectLst/>
                          <a:latin typeface="+mn-lt"/>
                        </a:rPr>
                        <a:t> support</a:t>
                      </a:r>
                    </a:p>
                  </a:txBody>
                  <a:tcPr marL="5292" marR="5292" marT="5292" marB="0" anchor="ctr">
                    <a:solidFill>
                      <a:srgbClr val="F0EEEC"/>
                    </a:solidFill>
                  </a:tcPr>
                </a:tc>
                <a:tc>
                  <a:txBody>
                    <a:bodyPr/>
                    <a:lstStyle/>
                    <a:p>
                      <a:pPr algn="ctr" fontAlgn="ctr"/>
                      <a:r>
                        <a:rPr lang="fr-FR" sz="1400" b="1" i="0" u="none" strike="noStrike" dirty="0">
                          <a:solidFill>
                            <a:srgbClr val="000000"/>
                          </a:solidFill>
                          <a:effectLst/>
                          <a:latin typeface="+mn-lt"/>
                        </a:rPr>
                        <a:t>REPYRAMIDAGE</a:t>
                      </a:r>
                    </a:p>
                  </a:txBody>
                  <a:tcPr marL="5292" marR="5292" marT="5292" marB="0" anchor="ctr">
                    <a:solidFill>
                      <a:srgbClr val="F0EEEC"/>
                    </a:solidFill>
                  </a:tcPr>
                </a:tc>
                <a:tc>
                  <a:txBody>
                    <a:bodyPr/>
                    <a:lstStyle/>
                    <a:p>
                      <a:pPr algn="ctr" fontAlgn="ctr"/>
                      <a:r>
                        <a:rPr lang="fr-FR" sz="1400" b="0" i="0" u="none" strike="noStrike" dirty="0">
                          <a:solidFill>
                            <a:srgbClr val="000000"/>
                          </a:solidFill>
                          <a:effectLst/>
                          <a:latin typeface="+mn-lt"/>
                        </a:rPr>
                        <a:t>1</a:t>
                      </a:r>
                    </a:p>
                  </a:txBody>
                  <a:tcPr marL="5292" marR="5292" marT="5292" marB="0" anchor="ctr">
                    <a:solidFill>
                      <a:srgbClr val="F0EEE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0163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0" dur="500"/>
                                        <p:tgtEl>
                                          <p:spTgt spid="11">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381107" cy="1095556"/>
          </a:xfrm>
        </p:spPr>
        <p:txBody>
          <a:bodyPr>
            <a:normAutofit fontScale="90000"/>
          </a:bodyPr>
          <a:lstStyle/>
          <a:p>
            <a:pPr algn="ctr"/>
            <a:br>
              <a:rPr lang="fr-FR" altLang="fr-FR" b="1" dirty="0">
                <a:solidFill>
                  <a:srgbClr val="0000FF"/>
                </a:solidFill>
              </a:rPr>
            </a:br>
            <a:br>
              <a:rPr lang="fr-FR" altLang="fr-FR" sz="1000" b="1" dirty="0">
                <a:solidFill>
                  <a:srgbClr val="0000FF"/>
                </a:solidFill>
              </a:rPr>
            </a:br>
            <a:br>
              <a:rPr lang="fr-FR" altLang="fr-FR" sz="1000" b="1" dirty="0">
                <a:solidFill>
                  <a:srgbClr val="0000FF"/>
                </a:solidFill>
              </a:rPr>
            </a:br>
            <a:r>
              <a:rPr lang="fr-FR" altLang="fr-FR" dirty="0"/>
              <a:t>Filière ITRF</a:t>
            </a:r>
            <a:br>
              <a:rPr lang="fr-FR" altLang="fr-FR" b="1" dirty="0">
                <a:solidFill>
                  <a:srgbClr val="0000FF"/>
                </a:solidFill>
              </a:rPr>
            </a:br>
            <a:r>
              <a:rPr lang="fr-FR" altLang="fr-FR" sz="3100" dirty="0">
                <a:latin typeface="Montserrat" pitchFamily="2" charset="0"/>
              </a:rPr>
              <a:t>2  Ingénieurs de Recherche </a:t>
            </a:r>
            <a:br>
              <a:rPr lang="fr-FR" altLang="fr-FR" sz="3100" dirty="0">
                <a:latin typeface="Montserrat" pitchFamily="2" charset="0"/>
              </a:rPr>
            </a:br>
            <a:r>
              <a:rPr lang="fr-FR" altLang="fr-FR" sz="3100" dirty="0">
                <a:latin typeface="Montserrat" pitchFamily="2" charset="0"/>
              </a:rPr>
              <a:t>7</a:t>
            </a:r>
            <a:r>
              <a:rPr lang="fr-FR" altLang="fr-FR" sz="3100" b="1" dirty="0">
                <a:solidFill>
                  <a:srgbClr val="0000FF"/>
                </a:solidFill>
                <a:latin typeface="Montserrat" pitchFamily="2" charset="0"/>
              </a:rPr>
              <a:t>  </a:t>
            </a:r>
            <a:r>
              <a:rPr lang="fr-FR" altLang="fr-FR" sz="3100" dirty="0">
                <a:latin typeface="Montserrat" pitchFamily="2" charset="0"/>
              </a:rPr>
              <a:t>Ingénieurs d’Etudes</a:t>
            </a:r>
            <a:br>
              <a:rPr lang="fr-FR" altLang="fr-FR" sz="3100" dirty="0">
                <a:latin typeface="Montserrat" pitchFamily="2" charset="0"/>
              </a:rPr>
            </a:br>
            <a:r>
              <a:rPr lang="fr-FR" altLang="fr-FR" sz="3100" dirty="0">
                <a:latin typeface="Montserrat" pitchFamily="2" charset="0"/>
              </a:rPr>
              <a:t>(Catégorie A)</a:t>
            </a:r>
            <a:endParaRPr lang="fr-FR" sz="3100" dirty="0">
              <a:latin typeface="Montserrat" pitchFamily="2" charset="0"/>
            </a:endParaRP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graphicFrame>
        <p:nvGraphicFramePr>
          <p:cNvPr id="6" name="Espace réservé du contenu 5"/>
          <p:cNvGraphicFramePr>
            <a:graphicFrameLocks noGrp="1"/>
          </p:cNvGraphicFramePr>
          <p:nvPr>
            <p:ph idx="1"/>
            <p:extLst>
              <p:ext uri="{D42A27DB-BD31-4B8C-83A1-F6EECF244321}">
                <p14:modId xmlns:p14="http://schemas.microsoft.com/office/powerpoint/2010/main" val="1204259460"/>
              </p:ext>
            </p:extLst>
          </p:nvPr>
        </p:nvGraphicFramePr>
        <p:xfrm>
          <a:off x="664235" y="1863306"/>
          <a:ext cx="10455214" cy="4201060"/>
        </p:xfrm>
        <a:graphic>
          <a:graphicData uri="http://schemas.openxmlformats.org/drawingml/2006/table">
            <a:tbl>
              <a:tblPr>
                <a:tableStyleId>{5C22544A-7EE6-4342-B048-85BDC9FD1C3A}</a:tableStyleId>
              </a:tblPr>
              <a:tblGrid>
                <a:gridCol w="592189">
                  <a:extLst>
                    <a:ext uri="{9D8B030D-6E8A-4147-A177-3AD203B41FA5}">
                      <a16:colId xmlns:a16="http://schemas.microsoft.com/office/drawing/2014/main" val="20001"/>
                    </a:ext>
                  </a:extLst>
                </a:gridCol>
                <a:gridCol w="449249">
                  <a:extLst>
                    <a:ext uri="{9D8B030D-6E8A-4147-A177-3AD203B41FA5}">
                      <a16:colId xmlns:a16="http://schemas.microsoft.com/office/drawing/2014/main" val="20002"/>
                    </a:ext>
                  </a:extLst>
                </a:gridCol>
                <a:gridCol w="6779551">
                  <a:extLst>
                    <a:ext uri="{9D8B030D-6E8A-4147-A177-3AD203B41FA5}">
                      <a16:colId xmlns:a16="http://schemas.microsoft.com/office/drawing/2014/main" val="20003"/>
                    </a:ext>
                  </a:extLst>
                </a:gridCol>
                <a:gridCol w="1817410">
                  <a:extLst>
                    <a:ext uri="{9D8B030D-6E8A-4147-A177-3AD203B41FA5}">
                      <a16:colId xmlns:a16="http://schemas.microsoft.com/office/drawing/2014/main" val="20004"/>
                    </a:ext>
                  </a:extLst>
                </a:gridCol>
                <a:gridCol w="816815">
                  <a:extLst>
                    <a:ext uri="{9D8B030D-6E8A-4147-A177-3AD203B41FA5}">
                      <a16:colId xmlns:a16="http://schemas.microsoft.com/office/drawing/2014/main" val="20005"/>
                    </a:ext>
                  </a:extLst>
                </a:gridCol>
              </a:tblGrid>
              <a:tr h="944428">
                <a:tc>
                  <a:txBody>
                    <a:bodyPr/>
                    <a:lstStyle/>
                    <a:p>
                      <a:pPr algn="ctr" fontAlgn="ctr"/>
                      <a:r>
                        <a:rPr lang="fr-FR" sz="1400" b="1" u="none" strike="noStrike" dirty="0">
                          <a:solidFill>
                            <a:schemeClr val="bg1"/>
                          </a:solidFill>
                          <a:effectLst/>
                        </a:rPr>
                        <a:t>Corps</a:t>
                      </a:r>
                      <a:endParaRPr lang="fr-FR" sz="1400" b="1" i="0" u="none" strike="noStrike" dirty="0">
                        <a:solidFill>
                          <a:schemeClr val="bg1"/>
                        </a:solidFill>
                        <a:effectLst/>
                        <a:latin typeface="Calibri"/>
                      </a:endParaRPr>
                    </a:p>
                  </a:txBody>
                  <a:tcPr marL="7064" marR="7064" marT="7064" marB="0" anchor="ctr">
                    <a:solidFill>
                      <a:srgbClr val="28315B"/>
                    </a:solidFill>
                  </a:tcPr>
                </a:tc>
                <a:tc>
                  <a:txBody>
                    <a:bodyPr/>
                    <a:lstStyle/>
                    <a:p>
                      <a:pPr algn="ctr" fontAlgn="ctr"/>
                      <a:r>
                        <a:rPr lang="fr-FR" sz="1400" b="1" u="none" strike="noStrike" dirty="0">
                          <a:solidFill>
                            <a:schemeClr val="bg1"/>
                          </a:solidFill>
                          <a:effectLst/>
                        </a:rPr>
                        <a:t>BAP</a:t>
                      </a:r>
                      <a:endParaRPr lang="fr-FR" sz="1400" b="1" i="0" u="none" strike="noStrike" dirty="0">
                        <a:solidFill>
                          <a:schemeClr val="bg1"/>
                        </a:solidFill>
                        <a:effectLst/>
                        <a:latin typeface="Calibri"/>
                      </a:endParaRPr>
                    </a:p>
                  </a:txBody>
                  <a:tcPr marL="7064" marR="7064" marT="7064" marB="0" anchor="ctr">
                    <a:solidFill>
                      <a:srgbClr val="28315B"/>
                    </a:solidFill>
                  </a:tcPr>
                </a:tc>
                <a:tc>
                  <a:txBody>
                    <a:bodyPr/>
                    <a:lstStyle/>
                    <a:p>
                      <a:pPr algn="ctr" fontAlgn="ctr"/>
                      <a:r>
                        <a:rPr lang="fr-FR" sz="1400" b="1" u="none" strike="noStrike" dirty="0">
                          <a:solidFill>
                            <a:schemeClr val="bg1"/>
                          </a:solidFill>
                          <a:effectLst/>
                        </a:rPr>
                        <a:t>Emploi type</a:t>
                      </a:r>
                      <a:endParaRPr lang="fr-FR" sz="1400" b="1" i="0" u="none" strike="noStrike" dirty="0">
                        <a:solidFill>
                          <a:schemeClr val="bg1"/>
                        </a:solidFill>
                        <a:effectLst/>
                        <a:latin typeface="Calibri"/>
                      </a:endParaRPr>
                    </a:p>
                  </a:txBody>
                  <a:tcPr marL="7064" marR="7064" marT="7064" marB="0" anchor="ctr">
                    <a:solidFill>
                      <a:srgbClr val="28315B"/>
                    </a:solidFill>
                  </a:tcPr>
                </a:tc>
                <a:tc>
                  <a:txBody>
                    <a:bodyPr/>
                    <a:lstStyle/>
                    <a:p>
                      <a:pPr algn="ctr" fontAlgn="ctr"/>
                      <a:r>
                        <a:rPr lang="fr-FR" sz="1400" b="1" u="none" strike="noStrike" dirty="0">
                          <a:solidFill>
                            <a:schemeClr val="bg1"/>
                          </a:solidFill>
                          <a:effectLst/>
                        </a:rPr>
                        <a:t>Nature</a:t>
                      </a:r>
                      <a:endParaRPr lang="fr-FR" sz="1400" b="1" i="0" u="none" strike="noStrike" dirty="0">
                        <a:solidFill>
                          <a:schemeClr val="bg1"/>
                        </a:solidFill>
                        <a:effectLst/>
                        <a:latin typeface="Calibri"/>
                      </a:endParaRPr>
                    </a:p>
                  </a:txBody>
                  <a:tcPr marL="7064" marR="7064" marT="7064" marB="0" anchor="ctr">
                    <a:solidFill>
                      <a:srgbClr val="28315B"/>
                    </a:solidFill>
                  </a:tcPr>
                </a:tc>
                <a:tc>
                  <a:txBody>
                    <a:bodyPr/>
                    <a:lstStyle/>
                    <a:p>
                      <a:pPr algn="ctr" fontAlgn="ctr"/>
                      <a:r>
                        <a:rPr lang="fr-FR" sz="1400" b="1" u="none" strike="noStrike" dirty="0" err="1">
                          <a:solidFill>
                            <a:schemeClr val="bg1"/>
                          </a:solidFill>
                          <a:effectLst/>
                        </a:rPr>
                        <a:t>Nbre</a:t>
                      </a:r>
                      <a:r>
                        <a:rPr lang="fr-FR" sz="1400" b="1" u="none" strike="noStrike" dirty="0">
                          <a:solidFill>
                            <a:schemeClr val="bg1"/>
                          </a:solidFill>
                          <a:effectLst/>
                        </a:rPr>
                        <a:t> de postes</a:t>
                      </a:r>
                      <a:endParaRPr lang="fr-FR" sz="1400" b="1" i="0" u="none" strike="noStrike" dirty="0">
                        <a:solidFill>
                          <a:schemeClr val="bg1"/>
                        </a:solidFill>
                        <a:effectLst/>
                        <a:latin typeface="Calibri"/>
                      </a:endParaRPr>
                    </a:p>
                  </a:txBody>
                  <a:tcPr marL="7064" marR="7064" marT="7064" marB="0" anchor="ctr">
                    <a:solidFill>
                      <a:srgbClr val="28315B"/>
                    </a:solidFill>
                  </a:tcPr>
                </a:tc>
                <a:extLst>
                  <a:ext uri="{0D108BD9-81ED-4DB2-BD59-A6C34878D82A}">
                    <a16:rowId xmlns:a16="http://schemas.microsoft.com/office/drawing/2014/main" val="10000"/>
                  </a:ext>
                </a:extLst>
              </a:tr>
              <a:tr h="407079">
                <a:tc>
                  <a:txBody>
                    <a:bodyPr/>
                    <a:lstStyle/>
                    <a:p>
                      <a:pPr algn="ctr" fontAlgn="ctr"/>
                      <a:r>
                        <a:rPr lang="fr-FR" sz="1400" u="none" strike="noStrike" dirty="0">
                          <a:effectLst/>
                        </a:rPr>
                        <a:t>IGR</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u="none" strike="noStrike" dirty="0">
                          <a:effectLst/>
                        </a:rPr>
                        <a:t>J</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l" fontAlgn="ctr"/>
                      <a:r>
                        <a:rPr lang="fr-FR" sz="1400" u="sng" strike="noStrike" dirty="0">
                          <a:solidFill>
                            <a:srgbClr val="0563C1"/>
                          </a:solidFill>
                          <a:effectLst/>
                          <a:hlinkClick r:id="rId3">
                            <a:extLst>
                              <a:ext uri="{A12FA001-AC4F-418D-AE19-62706E023703}">
                                <ahyp:hlinkClr xmlns:ahyp="http://schemas.microsoft.com/office/drawing/2018/hyperlinkcolor" val="tx"/>
                              </a:ext>
                            </a:extLst>
                          </a:hlinkClick>
                        </a:rPr>
                        <a:t>J</a:t>
                      </a:r>
                      <a:r>
                        <a:rPr lang="fr-FR" sz="1400" u="sng" strike="noStrike" dirty="0">
                          <a:solidFill>
                            <a:srgbClr val="0070C0"/>
                          </a:solidFill>
                          <a:effectLst/>
                          <a:hlinkClick r:id="rId3">
                            <a:extLst>
                              <a:ext uri="{A12FA001-AC4F-418D-AE19-62706E023703}">
                                <ahyp:hlinkClr xmlns:ahyp="http://schemas.microsoft.com/office/drawing/2018/hyperlinkcolor" val="tx"/>
                              </a:ext>
                            </a:extLst>
                          </a:hlinkClick>
                        </a:rPr>
                        <a:t>1A41 </a:t>
                      </a:r>
                      <a:r>
                        <a:rPr lang="fr-FR" sz="1400" u="sng" strike="noStrike" dirty="0">
                          <a:solidFill>
                            <a:srgbClr val="0070C0"/>
                          </a:solidFill>
                          <a:effectLst/>
                        </a:rPr>
                        <a:t>-</a:t>
                      </a:r>
                      <a:r>
                        <a:rPr lang="fr-FR" sz="1400" u="sng" strike="noStrike" dirty="0">
                          <a:effectLst/>
                        </a:rPr>
                        <a:t> </a:t>
                      </a:r>
                      <a:r>
                        <a:rPr lang="fr-FR" sz="1400" u="sng" strike="noStrike" dirty="0">
                          <a:solidFill>
                            <a:srgbClr val="0070C0"/>
                          </a:solidFill>
                          <a:effectLst/>
                        </a:rPr>
                        <a:t>Responsable de la formation continue</a:t>
                      </a:r>
                      <a:endParaRPr lang="fr-FR" sz="1400" b="0" i="0" u="sng" strike="noStrike" dirty="0">
                        <a:solidFill>
                          <a:srgbClr val="0070C0"/>
                        </a:solidFill>
                        <a:effectLst/>
                        <a:latin typeface="Calibri"/>
                      </a:endParaRPr>
                    </a:p>
                  </a:txBody>
                  <a:tcPr marL="7064" marR="7064" marT="7064" marB="0" anchor="ctr">
                    <a:solidFill>
                      <a:srgbClr val="F0EEEC"/>
                    </a:solidFill>
                  </a:tcPr>
                </a:tc>
                <a:tc>
                  <a:txBody>
                    <a:bodyPr/>
                    <a:lstStyle/>
                    <a:p>
                      <a:pPr algn="ctr" fontAlgn="ctr"/>
                      <a:r>
                        <a:rPr lang="fr-FR" sz="1400" b="1" u="none" strike="noStrike" dirty="0">
                          <a:effectLst/>
                        </a:rPr>
                        <a:t>EXTERNE</a:t>
                      </a:r>
                      <a:endParaRPr lang="fr-FR" sz="1400" b="1" i="0" u="none" strike="noStrike" dirty="0">
                        <a:solidFill>
                          <a:srgbClr val="FF0000"/>
                        </a:solidFill>
                        <a:effectLst/>
                        <a:latin typeface="Calibri"/>
                      </a:endParaRPr>
                    </a:p>
                  </a:txBody>
                  <a:tcPr marL="7064" marR="7064" marT="7064" marB="0" anchor="ctr">
                    <a:solidFill>
                      <a:srgbClr val="F0EEEC"/>
                    </a:solidFill>
                  </a:tcPr>
                </a:tc>
                <a:tc>
                  <a:txBody>
                    <a:bodyPr/>
                    <a:lstStyle/>
                    <a:p>
                      <a:pPr algn="ctr" fontAlgn="ctr"/>
                      <a:r>
                        <a:rPr lang="fr-FR" sz="1400" u="none" strike="noStrike" dirty="0">
                          <a:effectLst/>
                        </a:rPr>
                        <a:t>1</a:t>
                      </a:r>
                      <a:endParaRPr lang="fr-FR" sz="1400" b="0" i="0" u="none" strike="noStrike" dirty="0">
                        <a:solidFill>
                          <a:srgbClr val="000000"/>
                        </a:solidFill>
                        <a:effectLst/>
                        <a:latin typeface="Calibri"/>
                      </a:endParaRPr>
                    </a:p>
                  </a:txBody>
                  <a:tcPr marL="7064" marR="7064" marT="7064" marB="0" anchor="ctr">
                    <a:solidFill>
                      <a:srgbClr val="F0EEEC"/>
                    </a:solidFill>
                  </a:tcPr>
                </a:tc>
                <a:extLst>
                  <a:ext uri="{0D108BD9-81ED-4DB2-BD59-A6C34878D82A}">
                    <a16:rowId xmlns:a16="http://schemas.microsoft.com/office/drawing/2014/main" val="10001"/>
                  </a:ext>
                </a:extLst>
              </a:tr>
              <a:tr h="407079">
                <a:tc>
                  <a:txBody>
                    <a:bodyPr/>
                    <a:lstStyle/>
                    <a:p>
                      <a:pPr algn="ctr" fontAlgn="ctr"/>
                      <a:r>
                        <a:rPr lang="fr-FR" sz="1400" u="none" strike="noStrike" dirty="0">
                          <a:effectLst/>
                        </a:rPr>
                        <a:t>IGR</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b="0" i="0" u="none" strike="noStrike" dirty="0">
                          <a:solidFill>
                            <a:srgbClr val="000000"/>
                          </a:solidFill>
                          <a:effectLst/>
                          <a:latin typeface="Calibri"/>
                        </a:rPr>
                        <a:t>G</a:t>
                      </a:r>
                    </a:p>
                  </a:txBody>
                  <a:tcPr marL="7064" marR="7064" marT="7064" marB="0" anchor="ctr">
                    <a:solidFill>
                      <a:srgbClr val="F0EEEC"/>
                    </a:solidFill>
                  </a:tcPr>
                </a:tc>
                <a:tc>
                  <a:txBody>
                    <a:bodyPr/>
                    <a:lstStyle/>
                    <a:p>
                      <a:pPr algn="l" fontAlgn="ctr"/>
                      <a:r>
                        <a:rPr lang="fr-FR" sz="1400" u="sng" strike="noStrike" dirty="0">
                          <a:solidFill>
                            <a:srgbClr val="0070C0"/>
                          </a:solidFill>
                          <a:effectLst/>
                        </a:rPr>
                        <a:t>G1C42 - </a:t>
                      </a:r>
                      <a:r>
                        <a:rPr lang="fr-FR" sz="1400" u="sng" strike="noStrike" dirty="0" err="1">
                          <a:solidFill>
                            <a:srgbClr val="0070C0"/>
                          </a:solidFill>
                          <a:effectLst/>
                        </a:rPr>
                        <a:t>Ingénieur-e</a:t>
                      </a:r>
                      <a:r>
                        <a:rPr lang="fr-FR" sz="1400" u="sng" strike="noStrike" dirty="0">
                          <a:solidFill>
                            <a:srgbClr val="0070C0"/>
                          </a:solidFill>
                          <a:effectLst/>
                        </a:rPr>
                        <a:t> responsable de la prévention</a:t>
                      </a:r>
                      <a:endParaRPr lang="fr-FR" sz="1400" b="0" i="0" u="sng" strike="noStrike" dirty="0">
                        <a:solidFill>
                          <a:srgbClr val="0070C0"/>
                        </a:solidFill>
                        <a:effectLst/>
                        <a:latin typeface="Calibri"/>
                      </a:endParaRPr>
                    </a:p>
                  </a:txBody>
                  <a:tcPr marL="7064" marR="7064" marT="7064" marB="0" anchor="ctr">
                    <a:solidFill>
                      <a:srgbClr val="F0EEEC"/>
                    </a:solidFill>
                  </a:tcPr>
                </a:tc>
                <a:tc>
                  <a:txBody>
                    <a:bodyPr/>
                    <a:lstStyle/>
                    <a:p>
                      <a:pPr algn="ctr" fontAlgn="ctr"/>
                      <a:r>
                        <a:rPr lang="fr-FR" sz="1400" b="1" u="none" strike="noStrike" dirty="0">
                          <a:effectLst/>
                        </a:rPr>
                        <a:t>INTERNE</a:t>
                      </a:r>
                      <a:endParaRPr lang="fr-FR" sz="1400" b="1" i="0" u="none" strike="noStrike" dirty="0">
                        <a:solidFill>
                          <a:srgbClr val="FF0000"/>
                        </a:solidFill>
                        <a:effectLst/>
                        <a:latin typeface="Calibri"/>
                      </a:endParaRPr>
                    </a:p>
                  </a:txBody>
                  <a:tcPr marL="7064" marR="7064" marT="7064" marB="0" anchor="ctr">
                    <a:solidFill>
                      <a:srgbClr val="F0EEEC"/>
                    </a:solidFill>
                  </a:tcPr>
                </a:tc>
                <a:tc>
                  <a:txBody>
                    <a:bodyPr/>
                    <a:lstStyle/>
                    <a:p>
                      <a:pPr algn="ctr" fontAlgn="ctr"/>
                      <a:r>
                        <a:rPr lang="fr-FR" sz="1400" u="none" strike="noStrike" dirty="0">
                          <a:effectLst/>
                        </a:rPr>
                        <a:t>1</a:t>
                      </a:r>
                      <a:endParaRPr lang="fr-FR" sz="1400" b="0" i="0" u="none" strike="noStrike" dirty="0">
                        <a:solidFill>
                          <a:srgbClr val="000000"/>
                        </a:solidFill>
                        <a:effectLst/>
                        <a:latin typeface="Calibri"/>
                      </a:endParaRPr>
                    </a:p>
                  </a:txBody>
                  <a:tcPr marL="7064" marR="7064" marT="7064" marB="0" anchor="ctr">
                    <a:solidFill>
                      <a:srgbClr val="F0EEEC"/>
                    </a:solidFill>
                  </a:tcPr>
                </a:tc>
                <a:extLst>
                  <a:ext uri="{0D108BD9-81ED-4DB2-BD59-A6C34878D82A}">
                    <a16:rowId xmlns:a16="http://schemas.microsoft.com/office/drawing/2014/main" val="10002"/>
                  </a:ext>
                </a:extLst>
              </a:tr>
              <a:tr h="407079">
                <a:tc>
                  <a:txBody>
                    <a:bodyPr/>
                    <a:lstStyle/>
                    <a:p>
                      <a:pPr algn="ctr" fontAlgn="ctr"/>
                      <a:r>
                        <a:rPr lang="fr-FR" sz="1400" u="none" strike="noStrike" dirty="0">
                          <a:effectLst/>
                        </a:rPr>
                        <a:t>IGE</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b="0" i="0" u="none" strike="noStrike" dirty="0">
                          <a:solidFill>
                            <a:srgbClr val="000000"/>
                          </a:solidFill>
                          <a:effectLst/>
                          <a:latin typeface="Calibri"/>
                        </a:rPr>
                        <a:t>J</a:t>
                      </a:r>
                    </a:p>
                  </a:txBody>
                  <a:tcPr marL="7064" marR="7064" marT="7064" marB="0" anchor="ctr">
                    <a:solidFill>
                      <a:srgbClr val="F0EEEC"/>
                    </a:solidFill>
                  </a:tcPr>
                </a:tc>
                <a:tc>
                  <a:txBody>
                    <a:bodyPr/>
                    <a:lstStyle/>
                    <a:p>
                      <a:pPr algn="l" fontAlgn="ctr"/>
                      <a:r>
                        <a:rPr lang="fr-FR" sz="1400" u="sng" strike="noStrike" dirty="0">
                          <a:solidFill>
                            <a:srgbClr val="0070C0"/>
                          </a:solidFill>
                          <a:effectLst/>
                        </a:rPr>
                        <a:t>J2C46 - </a:t>
                      </a:r>
                      <a:r>
                        <a:rPr lang="fr-FR" sz="1400" u="sng" strike="noStrike" dirty="0" err="1">
                          <a:solidFill>
                            <a:srgbClr val="0070C0"/>
                          </a:solidFill>
                          <a:effectLst/>
                        </a:rPr>
                        <a:t>Chargé-e</a:t>
                      </a:r>
                      <a:r>
                        <a:rPr lang="fr-FR" sz="1400" u="sng" strike="noStrike" dirty="0">
                          <a:solidFill>
                            <a:srgbClr val="0070C0"/>
                          </a:solidFill>
                          <a:effectLst/>
                        </a:rPr>
                        <a:t> de gestion administrative et aide au pilotage opérationnel</a:t>
                      </a:r>
                      <a:endParaRPr lang="fr-FR" sz="1400" b="0" i="0" u="sng" strike="noStrike" dirty="0">
                        <a:solidFill>
                          <a:srgbClr val="0070C0"/>
                        </a:solidFill>
                        <a:effectLst/>
                        <a:latin typeface="Calibri"/>
                      </a:endParaRPr>
                    </a:p>
                  </a:txBody>
                  <a:tcPr marL="7064" marR="7064" marT="7064" marB="0" anchor="ctr">
                    <a:solidFill>
                      <a:srgbClr val="F0EEEC"/>
                    </a:solidFill>
                  </a:tcPr>
                </a:tc>
                <a:tc>
                  <a:txBody>
                    <a:bodyPr/>
                    <a:lstStyle/>
                    <a:p>
                      <a:pPr algn="ctr" fontAlgn="ctr"/>
                      <a:r>
                        <a:rPr lang="fr-FR" sz="1400" b="1" u="none" strike="noStrike" dirty="0">
                          <a:effectLst/>
                        </a:rPr>
                        <a:t>INTERNE</a:t>
                      </a:r>
                      <a:endParaRPr lang="fr-FR" sz="1400" b="1" i="0" u="none" strike="noStrike" dirty="0">
                        <a:solidFill>
                          <a:srgbClr val="FF0000"/>
                        </a:solidFill>
                        <a:effectLst/>
                        <a:latin typeface="Calibri"/>
                      </a:endParaRPr>
                    </a:p>
                  </a:txBody>
                  <a:tcPr marL="7064" marR="7064" marT="7064" marB="0" anchor="ctr">
                    <a:solidFill>
                      <a:srgbClr val="F0EEEC"/>
                    </a:solidFill>
                  </a:tcPr>
                </a:tc>
                <a:tc>
                  <a:txBody>
                    <a:bodyPr/>
                    <a:lstStyle/>
                    <a:p>
                      <a:pPr algn="ctr" fontAlgn="ctr"/>
                      <a:r>
                        <a:rPr lang="fr-FR" sz="1400" b="0" i="0" u="none" strike="noStrike" dirty="0">
                          <a:solidFill>
                            <a:srgbClr val="000000"/>
                          </a:solidFill>
                          <a:effectLst/>
                          <a:latin typeface="Calibri"/>
                        </a:rPr>
                        <a:t>2</a:t>
                      </a:r>
                    </a:p>
                  </a:txBody>
                  <a:tcPr marL="7064" marR="7064" marT="7064" marB="0" anchor="ctr">
                    <a:solidFill>
                      <a:srgbClr val="F0EEEC"/>
                    </a:solidFill>
                  </a:tcPr>
                </a:tc>
                <a:extLst>
                  <a:ext uri="{0D108BD9-81ED-4DB2-BD59-A6C34878D82A}">
                    <a16:rowId xmlns:a16="http://schemas.microsoft.com/office/drawing/2014/main" val="10003"/>
                  </a:ext>
                </a:extLst>
              </a:tr>
              <a:tr h="407079">
                <a:tc>
                  <a:txBody>
                    <a:bodyPr/>
                    <a:lstStyle/>
                    <a:p>
                      <a:pPr algn="ctr" fontAlgn="ctr"/>
                      <a:r>
                        <a:rPr lang="fr-FR" sz="1400" u="none" strike="noStrike" dirty="0">
                          <a:effectLst/>
                        </a:rPr>
                        <a:t>IGE</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b="0" i="0" u="none" strike="noStrike" dirty="0">
                          <a:solidFill>
                            <a:srgbClr val="000000"/>
                          </a:solidFill>
                          <a:effectLst/>
                          <a:latin typeface="Calibri"/>
                        </a:rPr>
                        <a:t>J</a:t>
                      </a:r>
                    </a:p>
                  </a:txBody>
                  <a:tcPr marL="7064" marR="7064" marT="7064" marB="0" anchor="ctr">
                    <a:solidFill>
                      <a:srgbClr val="F0EEEC"/>
                    </a:solidFill>
                  </a:tcPr>
                </a:tc>
                <a:tc>
                  <a:txBody>
                    <a:bodyPr/>
                    <a:lstStyle/>
                    <a:p>
                      <a:pPr algn="l" fontAlgn="ctr"/>
                      <a:r>
                        <a:rPr lang="fr-FR" sz="1400" u="sng" strike="noStrike" dirty="0">
                          <a:solidFill>
                            <a:srgbClr val="0070C0"/>
                          </a:solidFill>
                          <a:effectLst/>
                        </a:rPr>
                        <a:t>J2C46 -  </a:t>
                      </a:r>
                      <a:r>
                        <a:rPr lang="fr-FR" sz="1400" u="sng" strike="noStrike" dirty="0" err="1">
                          <a:solidFill>
                            <a:srgbClr val="0070C0"/>
                          </a:solidFill>
                          <a:effectLst/>
                        </a:rPr>
                        <a:t>Chargé-e</a:t>
                      </a:r>
                      <a:r>
                        <a:rPr lang="fr-FR" sz="1400" u="sng" strike="noStrike" dirty="0">
                          <a:solidFill>
                            <a:srgbClr val="0070C0"/>
                          </a:solidFill>
                          <a:effectLst/>
                        </a:rPr>
                        <a:t> de gestion administrative et aide au pilotage opérationnel</a:t>
                      </a:r>
                      <a:endParaRPr lang="fr-FR" sz="1400" b="0" i="0" u="sng" strike="noStrike" dirty="0">
                        <a:solidFill>
                          <a:srgbClr val="0070C0"/>
                        </a:solidFill>
                        <a:effectLst/>
                        <a:latin typeface="+mn-lt"/>
                      </a:endParaRPr>
                    </a:p>
                  </a:txBody>
                  <a:tcPr marL="7064" marR="7064" marT="7064" marB="0" anchor="ctr">
                    <a:solidFill>
                      <a:srgbClr val="F0EEEC"/>
                    </a:solidFill>
                  </a:tcPr>
                </a:tc>
                <a:tc>
                  <a:txBody>
                    <a:bodyPr/>
                    <a:lstStyle/>
                    <a:p>
                      <a:pPr algn="ctr" fontAlgn="ctr"/>
                      <a:r>
                        <a:rPr lang="fr-FR" sz="1400" b="1" u="none" strike="noStrike" dirty="0">
                          <a:effectLst/>
                        </a:rPr>
                        <a:t>EXTERNE</a:t>
                      </a:r>
                      <a:endParaRPr lang="fr-FR" sz="1400" b="1" i="0" u="none" strike="noStrike" dirty="0">
                        <a:solidFill>
                          <a:srgbClr val="FF0000"/>
                        </a:solidFill>
                        <a:effectLst/>
                        <a:latin typeface="Calibri"/>
                      </a:endParaRPr>
                    </a:p>
                  </a:txBody>
                  <a:tcPr marL="7064" marR="7064" marT="7064" marB="0" anchor="ctr">
                    <a:solidFill>
                      <a:srgbClr val="F0EEEC"/>
                    </a:solidFill>
                  </a:tcPr>
                </a:tc>
                <a:tc>
                  <a:txBody>
                    <a:bodyPr/>
                    <a:lstStyle/>
                    <a:p>
                      <a:pPr algn="ctr" fontAlgn="ctr"/>
                      <a:r>
                        <a:rPr lang="fr-FR" sz="1400" u="none" strike="noStrike" dirty="0">
                          <a:effectLst/>
                        </a:rPr>
                        <a:t>1</a:t>
                      </a:r>
                      <a:endParaRPr lang="fr-FR" sz="1400" b="0" i="0" u="none" strike="noStrike" dirty="0">
                        <a:solidFill>
                          <a:srgbClr val="000000"/>
                        </a:solidFill>
                        <a:effectLst/>
                        <a:latin typeface="Calibri"/>
                      </a:endParaRPr>
                    </a:p>
                  </a:txBody>
                  <a:tcPr marL="7064" marR="7064" marT="7064" marB="0" anchor="ctr">
                    <a:solidFill>
                      <a:srgbClr val="F0EEEC"/>
                    </a:solidFill>
                  </a:tcPr>
                </a:tc>
                <a:extLst>
                  <a:ext uri="{0D108BD9-81ED-4DB2-BD59-A6C34878D82A}">
                    <a16:rowId xmlns:a16="http://schemas.microsoft.com/office/drawing/2014/main" val="3736429543"/>
                  </a:ext>
                </a:extLst>
              </a:tr>
              <a:tr h="407079">
                <a:tc>
                  <a:txBody>
                    <a:bodyPr/>
                    <a:lstStyle/>
                    <a:p>
                      <a:pPr algn="ctr" fontAlgn="ctr"/>
                      <a:r>
                        <a:rPr lang="fr-FR" sz="1400" u="none" strike="noStrike" dirty="0">
                          <a:effectLst/>
                        </a:rPr>
                        <a:t>IGE</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b="0" i="0" u="none" strike="noStrike" dirty="0">
                          <a:solidFill>
                            <a:srgbClr val="000000"/>
                          </a:solidFill>
                          <a:effectLst/>
                          <a:latin typeface="Calibri"/>
                        </a:rPr>
                        <a:t>J</a:t>
                      </a:r>
                    </a:p>
                  </a:txBody>
                  <a:tcPr marL="7064" marR="7064" marT="7064" marB="0" anchor="ctr">
                    <a:solidFill>
                      <a:srgbClr val="F0EEEC"/>
                    </a:solidFill>
                  </a:tcPr>
                </a:tc>
                <a:tc>
                  <a:txBody>
                    <a:bodyPr/>
                    <a:lstStyle/>
                    <a:p>
                      <a:pPr algn="l" fontAlgn="ctr"/>
                      <a:r>
                        <a:rPr lang="fr-FR" sz="1400" u="sng" strike="noStrike" dirty="0">
                          <a:solidFill>
                            <a:srgbClr val="0070C0"/>
                          </a:solidFill>
                          <a:effectLst/>
                        </a:rPr>
                        <a:t>J2E52 - </a:t>
                      </a:r>
                      <a:r>
                        <a:rPr lang="fr-FR" sz="1400" u="sng" strike="noStrike" dirty="0" err="1">
                          <a:solidFill>
                            <a:srgbClr val="0070C0"/>
                          </a:solidFill>
                          <a:effectLst/>
                        </a:rPr>
                        <a:t>Chargé-e</a:t>
                      </a:r>
                      <a:r>
                        <a:rPr lang="fr-FR" sz="1400" u="sng" strike="noStrike" dirty="0">
                          <a:solidFill>
                            <a:srgbClr val="0070C0"/>
                          </a:solidFill>
                          <a:effectLst/>
                        </a:rPr>
                        <a:t> de la gestion financière et comptable</a:t>
                      </a:r>
                      <a:endParaRPr lang="fr-FR" sz="1400" b="0" i="0" u="sng" strike="noStrike" dirty="0">
                        <a:solidFill>
                          <a:srgbClr val="0070C0"/>
                        </a:solidFill>
                        <a:effectLst/>
                        <a:latin typeface="Calibri"/>
                      </a:endParaRPr>
                    </a:p>
                  </a:txBody>
                  <a:tcPr marL="7064" marR="7064" marT="7064" marB="0" anchor="ctr">
                    <a:solidFill>
                      <a:srgbClr val="F0EEEC"/>
                    </a:solidFill>
                  </a:tcPr>
                </a:tc>
                <a:tc>
                  <a:txBody>
                    <a:bodyPr/>
                    <a:lstStyle/>
                    <a:p>
                      <a:pPr algn="ctr" fontAlgn="ctr"/>
                      <a:r>
                        <a:rPr lang="fr-FR" sz="1400" b="1" u="none" strike="noStrike" dirty="0">
                          <a:effectLst/>
                        </a:rPr>
                        <a:t>INTERNE</a:t>
                      </a:r>
                      <a:endParaRPr lang="fr-FR" sz="1400" b="1" i="0" u="none" strike="noStrike" dirty="0">
                        <a:solidFill>
                          <a:srgbClr val="FF0000"/>
                        </a:solidFill>
                        <a:effectLst/>
                        <a:latin typeface="Calibri"/>
                      </a:endParaRPr>
                    </a:p>
                  </a:txBody>
                  <a:tcPr marL="7064" marR="7064" marT="7064" marB="0" anchor="ctr">
                    <a:solidFill>
                      <a:srgbClr val="F0EEEC"/>
                    </a:solidFill>
                  </a:tcPr>
                </a:tc>
                <a:tc>
                  <a:txBody>
                    <a:bodyPr/>
                    <a:lstStyle/>
                    <a:p>
                      <a:pPr algn="ctr" fontAlgn="ctr"/>
                      <a:r>
                        <a:rPr lang="fr-FR" sz="1400" u="none" strike="noStrike" dirty="0">
                          <a:effectLst/>
                        </a:rPr>
                        <a:t>1</a:t>
                      </a:r>
                      <a:endParaRPr lang="fr-FR" sz="1400" b="0" i="0" u="none" strike="noStrike" dirty="0">
                        <a:solidFill>
                          <a:srgbClr val="000000"/>
                        </a:solidFill>
                        <a:effectLst/>
                        <a:latin typeface="Calibri"/>
                      </a:endParaRPr>
                    </a:p>
                  </a:txBody>
                  <a:tcPr marL="7064" marR="7064" marT="7064" marB="0" anchor="ctr">
                    <a:solidFill>
                      <a:srgbClr val="F0EEEC"/>
                    </a:solidFill>
                  </a:tcPr>
                </a:tc>
                <a:extLst>
                  <a:ext uri="{0D108BD9-81ED-4DB2-BD59-A6C34878D82A}">
                    <a16:rowId xmlns:a16="http://schemas.microsoft.com/office/drawing/2014/main" val="10004"/>
                  </a:ext>
                </a:extLst>
              </a:tr>
              <a:tr h="407079">
                <a:tc>
                  <a:txBody>
                    <a:bodyPr/>
                    <a:lstStyle/>
                    <a:p>
                      <a:pPr algn="ctr" fontAlgn="ctr"/>
                      <a:r>
                        <a:rPr lang="fr-FR" sz="1400" u="none" strike="noStrike" dirty="0">
                          <a:effectLst/>
                        </a:rPr>
                        <a:t>IGE</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b="0" i="0" u="none" strike="noStrike" dirty="0">
                          <a:solidFill>
                            <a:srgbClr val="000000"/>
                          </a:solidFill>
                          <a:effectLst/>
                          <a:latin typeface="Calibri"/>
                        </a:rPr>
                        <a:t>J</a:t>
                      </a:r>
                    </a:p>
                  </a:txBody>
                  <a:tcPr marL="7064" marR="7064" marT="7064" marB="0" anchor="ctr">
                    <a:solidFill>
                      <a:srgbClr val="F0EEEC"/>
                    </a:solidFill>
                  </a:tcPr>
                </a:tc>
                <a:tc>
                  <a:txBody>
                    <a:bodyPr/>
                    <a:lstStyle/>
                    <a:p>
                      <a:pPr algn="l" fontAlgn="ctr"/>
                      <a:r>
                        <a:rPr lang="fr-FR" sz="1400" b="0" i="0" u="sng" strike="noStrike" dirty="0">
                          <a:solidFill>
                            <a:srgbClr val="0070C0"/>
                          </a:solidFill>
                          <a:effectLst/>
                          <a:latin typeface="Calibri"/>
                        </a:rPr>
                        <a:t>J2F53 - </a:t>
                      </a:r>
                      <a:r>
                        <a:rPr lang="fr-FR" sz="1400" b="0" i="0" u="sng" strike="noStrike" dirty="0" err="1">
                          <a:solidFill>
                            <a:srgbClr val="0070C0"/>
                          </a:solidFill>
                          <a:effectLst/>
                          <a:latin typeface="Calibri"/>
                        </a:rPr>
                        <a:t>Chargé-e</a:t>
                      </a:r>
                      <a:r>
                        <a:rPr lang="fr-FR" sz="1400" b="0" i="0" u="sng" strike="noStrike" dirty="0">
                          <a:solidFill>
                            <a:srgbClr val="0070C0"/>
                          </a:solidFill>
                          <a:effectLst/>
                          <a:latin typeface="Calibri"/>
                        </a:rPr>
                        <a:t> des affaires juridiques</a:t>
                      </a:r>
                    </a:p>
                  </a:txBody>
                  <a:tcPr marL="7064" marR="7064" marT="7064" marB="0" anchor="ctr">
                    <a:solidFill>
                      <a:srgbClr val="F0EEEC"/>
                    </a:solidFill>
                  </a:tcPr>
                </a:tc>
                <a:tc>
                  <a:txBody>
                    <a:bodyPr/>
                    <a:lstStyle/>
                    <a:p>
                      <a:pPr algn="ctr" fontAlgn="ctr"/>
                      <a:r>
                        <a:rPr lang="fr-FR" sz="1400" b="1" i="0" u="none" strike="noStrike" dirty="0">
                          <a:solidFill>
                            <a:srgbClr val="000000"/>
                          </a:solidFill>
                          <a:effectLst/>
                          <a:latin typeface="Calibri"/>
                        </a:rPr>
                        <a:t>EXTERNE</a:t>
                      </a:r>
                    </a:p>
                  </a:txBody>
                  <a:tcPr marL="7064" marR="7064" marT="7064" marB="0" anchor="ctr">
                    <a:solidFill>
                      <a:srgbClr val="F0EEEC"/>
                    </a:solidFill>
                  </a:tcPr>
                </a:tc>
                <a:tc>
                  <a:txBody>
                    <a:bodyPr/>
                    <a:lstStyle/>
                    <a:p>
                      <a:pPr algn="ctr" fontAlgn="ctr"/>
                      <a:r>
                        <a:rPr lang="fr-FR" sz="1400" b="0" i="0" u="none" strike="noStrike" dirty="0">
                          <a:solidFill>
                            <a:srgbClr val="000000"/>
                          </a:solidFill>
                          <a:effectLst/>
                          <a:latin typeface="Calibri"/>
                        </a:rPr>
                        <a:t>1</a:t>
                      </a:r>
                    </a:p>
                  </a:txBody>
                  <a:tcPr marL="7064" marR="7064" marT="7064" marB="0" anchor="ctr">
                    <a:solidFill>
                      <a:srgbClr val="F0EEEC"/>
                    </a:solidFill>
                  </a:tcPr>
                </a:tc>
                <a:extLst>
                  <a:ext uri="{0D108BD9-81ED-4DB2-BD59-A6C34878D82A}">
                    <a16:rowId xmlns:a16="http://schemas.microsoft.com/office/drawing/2014/main" val="10006"/>
                  </a:ext>
                </a:extLst>
              </a:tr>
              <a:tr h="407079">
                <a:tc>
                  <a:txBody>
                    <a:bodyPr/>
                    <a:lstStyle/>
                    <a:p>
                      <a:pPr algn="ctr" fontAlgn="ctr"/>
                      <a:r>
                        <a:rPr lang="fr-FR" sz="1400" u="none" strike="noStrike" dirty="0">
                          <a:effectLst/>
                        </a:rPr>
                        <a:t>IGE</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u="none" strike="noStrike" dirty="0">
                          <a:effectLst/>
                        </a:rPr>
                        <a:t>E</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l" fontAlgn="ctr"/>
                      <a:r>
                        <a:rPr lang="fr-FR" sz="1400" u="sng" strike="noStrike" dirty="0">
                          <a:solidFill>
                            <a:srgbClr val="0070C0"/>
                          </a:solidFill>
                          <a:effectLst/>
                        </a:rPr>
                        <a:t>E1A41 - Administrateur-</a:t>
                      </a:r>
                      <a:r>
                        <a:rPr lang="fr-FR" sz="1400" u="sng" strike="noStrike" dirty="0" err="1">
                          <a:solidFill>
                            <a:srgbClr val="0070C0"/>
                          </a:solidFill>
                          <a:effectLst/>
                        </a:rPr>
                        <a:t>trice</a:t>
                      </a:r>
                      <a:r>
                        <a:rPr lang="fr-FR" sz="1400" u="sng" strike="noStrike" dirty="0">
                          <a:solidFill>
                            <a:srgbClr val="0070C0"/>
                          </a:solidFill>
                          <a:effectLst/>
                        </a:rPr>
                        <a:t> des systèmes d’information</a:t>
                      </a:r>
                      <a:endParaRPr lang="fr-FR" sz="1400" b="0" i="0" u="sng" strike="noStrike" dirty="0">
                        <a:solidFill>
                          <a:srgbClr val="0070C0"/>
                        </a:solidFill>
                        <a:effectLst/>
                        <a:latin typeface="Calibri"/>
                      </a:endParaRPr>
                    </a:p>
                  </a:txBody>
                  <a:tcPr marL="7064" marR="7064" marT="7064" marB="0" anchor="ctr">
                    <a:solidFill>
                      <a:srgbClr val="F0EEEC"/>
                    </a:solidFill>
                  </a:tcPr>
                </a:tc>
                <a:tc>
                  <a:txBody>
                    <a:bodyPr/>
                    <a:lstStyle/>
                    <a:p>
                      <a:pPr algn="ctr" fontAlgn="ctr"/>
                      <a:r>
                        <a:rPr lang="fr-FR" sz="1400" b="1" u="none" strike="noStrike" dirty="0">
                          <a:effectLst/>
                        </a:rPr>
                        <a:t>INTERNE</a:t>
                      </a:r>
                      <a:endParaRPr lang="fr-FR" sz="1400" b="1"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u="none" strike="noStrike">
                          <a:effectLst/>
                        </a:rPr>
                        <a:t>1</a:t>
                      </a:r>
                      <a:endParaRPr lang="fr-FR" sz="1400" b="0" i="0" u="none" strike="noStrike">
                        <a:solidFill>
                          <a:srgbClr val="000000"/>
                        </a:solidFill>
                        <a:effectLst/>
                        <a:latin typeface="Calibri"/>
                      </a:endParaRPr>
                    </a:p>
                  </a:txBody>
                  <a:tcPr marL="7064" marR="7064" marT="7064" marB="0" anchor="ctr">
                    <a:solidFill>
                      <a:srgbClr val="F0EEEC"/>
                    </a:solidFill>
                  </a:tcPr>
                </a:tc>
                <a:extLst>
                  <a:ext uri="{0D108BD9-81ED-4DB2-BD59-A6C34878D82A}">
                    <a16:rowId xmlns:a16="http://schemas.microsoft.com/office/drawing/2014/main" val="10008"/>
                  </a:ext>
                </a:extLst>
              </a:tr>
              <a:tr h="407079">
                <a:tc>
                  <a:txBody>
                    <a:bodyPr/>
                    <a:lstStyle/>
                    <a:p>
                      <a:pPr algn="ctr" fontAlgn="ctr"/>
                      <a:r>
                        <a:rPr lang="fr-FR" sz="1400" u="none" strike="noStrike" dirty="0">
                          <a:effectLst/>
                        </a:rPr>
                        <a:t>IGE</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ctr" fontAlgn="ctr"/>
                      <a:r>
                        <a:rPr lang="fr-FR" sz="1400" u="none" strike="noStrike" dirty="0">
                          <a:effectLst/>
                        </a:rPr>
                        <a:t>B</a:t>
                      </a:r>
                      <a:endParaRPr lang="fr-FR" sz="1400" b="0" i="0" u="none" strike="noStrike" dirty="0">
                        <a:solidFill>
                          <a:srgbClr val="000000"/>
                        </a:solidFill>
                        <a:effectLst/>
                        <a:latin typeface="Calibri"/>
                      </a:endParaRPr>
                    </a:p>
                  </a:txBody>
                  <a:tcPr marL="7064" marR="7064" marT="7064" marB="0" anchor="ctr">
                    <a:solidFill>
                      <a:srgbClr val="F0EEEC"/>
                    </a:solidFill>
                  </a:tcPr>
                </a:tc>
                <a:tc>
                  <a:txBody>
                    <a:bodyPr/>
                    <a:lstStyle/>
                    <a:p>
                      <a:pPr algn="l" fontAlgn="ctr"/>
                      <a:r>
                        <a:rPr lang="fr-FR" sz="1400" u="sng" strike="noStrike" dirty="0">
                          <a:solidFill>
                            <a:srgbClr val="0563C1"/>
                          </a:solidFill>
                          <a:effectLst/>
                          <a:hlinkClick r:id="rId4">
                            <a:extLst>
                              <a:ext uri="{A12FA001-AC4F-418D-AE19-62706E023703}">
                                <ahyp:hlinkClr xmlns:ahyp="http://schemas.microsoft.com/office/drawing/2018/hyperlinkcolor" val="tx"/>
                              </a:ext>
                            </a:extLst>
                          </a:hlinkClick>
                        </a:rPr>
                        <a:t>B2B42 - </a:t>
                      </a:r>
                      <a:r>
                        <a:rPr lang="fr-FR" sz="1400" u="sng" strike="noStrike" dirty="0" err="1">
                          <a:solidFill>
                            <a:srgbClr val="0563C1"/>
                          </a:solidFill>
                          <a:effectLst/>
                          <a:hlinkClick r:id="rId4">
                            <a:extLst>
                              <a:ext uri="{A12FA001-AC4F-418D-AE19-62706E023703}">
                                <ahyp:hlinkClr xmlns:ahyp="http://schemas.microsoft.com/office/drawing/2018/hyperlinkcolor" val="tx"/>
                              </a:ext>
                            </a:extLst>
                          </a:hlinkClick>
                        </a:rPr>
                        <a:t>Ingénieur-e</a:t>
                      </a:r>
                      <a:r>
                        <a:rPr lang="fr-FR" sz="1400" u="sng" strike="noStrike" dirty="0">
                          <a:solidFill>
                            <a:srgbClr val="0070C0"/>
                          </a:solidFill>
                          <a:effectLst/>
                          <a:hlinkClick r:id="rId4">
                            <a:extLst>
                              <a:ext uri="{A12FA001-AC4F-418D-AE19-62706E023703}">
                                <ahyp:hlinkClr xmlns:ahyp="http://schemas.microsoft.com/office/drawing/2018/hyperlinkcolor" val="tx"/>
                              </a:ext>
                            </a:extLst>
                          </a:hlinkClick>
                        </a:rPr>
                        <a:t> d’études en synthèse chimique</a:t>
                      </a:r>
                      <a:endParaRPr lang="fr-FR" sz="1400" b="0" i="0" u="sng" strike="noStrike" dirty="0">
                        <a:solidFill>
                          <a:srgbClr val="0070C0"/>
                        </a:solidFill>
                        <a:effectLst/>
                        <a:latin typeface="Calibri"/>
                      </a:endParaRPr>
                    </a:p>
                  </a:txBody>
                  <a:tcPr marL="7064" marR="7064" marT="7064" marB="0" anchor="ctr">
                    <a:solidFill>
                      <a:srgbClr val="F0EEEC"/>
                    </a:solidFill>
                  </a:tcPr>
                </a:tc>
                <a:tc>
                  <a:txBody>
                    <a:bodyPr/>
                    <a:lstStyle/>
                    <a:p>
                      <a:pPr algn="ctr" fontAlgn="ctr"/>
                      <a:r>
                        <a:rPr lang="fr-FR" sz="1400" b="1" u="none" strike="noStrike" dirty="0">
                          <a:effectLst/>
                        </a:rPr>
                        <a:t>EXTERNE </a:t>
                      </a:r>
                      <a:endParaRPr lang="fr-FR" sz="1400" b="1" i="0" u="none" strike="noStrike" dirty="0">
                        <a:solidFill>
                          <a:srgbClr val="FF0000"/>
                        </a:solidFill>
                        <a:effectLst/>
                        <a:latin typeface="Calibri"/>
                      </a:endParaRPr>
                    </a:p>
                  </a:txBody>
                  <a:tcPr marL="7064" marR="7064" marT="7064" marB="0" anchor="ctr">
                    <a:solidFill>
                      <a:srgbClr val="F0EEEC"/>
                    </a:solidFill>
                  </a:tcPr>
                </a:tc>
                <a:tc>
                  <a:txBody>
                    <a:bodyPr/>
                    <a:lstStyle/>
                    <a:p>
                      <a:pPr algn="ctr" fontAlgn="ctr"/>
                      <a:r>
                        <a:rPr lang="fr-FR" sz="1400" u="none" strike="noStrike" dirty="0">
                          <a:effectLst/>
                        </a:rPr>
                        <a:t>1</a:t>
                      </a:r>
                      <a:endParaRPr lang="fr-FR" sz="1400" b="0" i="0" u="none" strike="noStrike" dirty="0">
                        <a:solidFill>
                          <a:srgbClr val="000000"/>
                        </a:solidFill>
                        <a:effectLst/>
                        <a:latin typeface="Calibri"/>
                      </a:endParaRPr>
                    </a:p>
                  </a:txBody>
                  <a:tcPr marL="7064" marR="7064" marT="7064" marB="0" anchor="ctr">
                    <a:solidFill>
                      <a:srgbClr val="F0EEEC"/>
                    </a:solidFill>
                  </a:tcPr>
                </a:tc>
                <a:extLst>
                  <a:ext uri="{0D108BD9-81ED-4DB2-BD59-A6C34878D82A}">
                    <a16:rowId xmlns:a16="http://schemas.microsoft.com/office/drawing/2014/main" val="10009"/>
                  </a:ext>
                </a:extLst>
              </a:tr>
            </a:tbl>
          </a:graphicData>
        </a:graphic>
      </p:graphicFrame>
      <p:sp>
        <p:nvSpPr>
          <p:cNvPr id="3" name="Espace réservé du numéro de diapositive 2">
            <a:extLst>
              <a:ext uri="{FF2B5EF4-FFF2-40B4-BE49-F238E27FC236}">
                <a16:creationId xmlns:a16="http://schemas.microsoft.com/office/drawing/2014/main" id="{769FB9B0-3036-EE03-4306-A22816D86187}"/>
              </a:ext>
            </a:extLst>
          </p:cNvPr>
          <p:cNvSpPr>
            <a:spLocks noGrp="1"/>
          </p:cNvSpPr>
          <p:nvPr>
            <p:ph type="sldNum" sz="quarter" idx="12"/>
          </p:nvPr>
        </p:nvSpPr>
        <p:spPr/>
        <p:txBody>
          <a:bodyPr/>
          <a:lstStyle/>
          <a:p>
            <a:fld id="{8A1AFA2B-E73A-4C1F-9FFE-58E09585425D}" type="slidenum">
              <a:rPr lang="fr-FR" smtClean="0"/>
              <a:t>12</a:t>
            </a:fld>
            <a:endParaRPr lang="fr-FR"/>
          </a:p>
        </p:txBody>
      </p:sp>
    </p:spTree>
    <p:extLst>
      <p:ext uri="{BB962C8B-B14F-4D97-AF65-F5344CB8AC3E}">
        <p14:creationId xmlns:p14="http://schemas.microsoft.com/office/powerpoint/2010/main" val="387660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7" name="Espace réservé du contenu 2"/>
          <p:cNvSpPr txBox="1">
            <a:spLocks/>
          </p:cNvSpPr>
          <p:nvPr/>
        </p:nvSpPr>
        <p:spPr>
          <a:xfrm>
            <a:off x="1992313" y="169920"/>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pPr>
            <a:endParaRPr lang="fr-FR" altLang="fr-FR" sz="3600" b="1" dirty="0">
              <a:solidFill>
                <a:srgbClr val="000000"/>
              </a:solidFill>
              <a:latin typeface="Calibri" panose="020F0502020204030204" pitchFamily="34" charset="0"/>
            </a:endParaRPr>
          </a:p>
          <a:p>
            <a:pPr marL="857250" indent="-857250">
              <a:spcBef>
                <a:spcPct val="0"/>
              </a:spcBef>
              <a:buFontTx/>
              <a:buAutoNum type="romanUcParenR"/>
            </a:pPr>
            <a:endParaRPr lang="fr-FR" altLang="fr-FR" sz="3600" b="1" dirty="0">
              <a:solidFill>
                <a:srgbClr val="867567"/>
              </a:solidFill>
              <a:latin typeface="Calibri" panose="020F0502020204030204" pitchFamily="34" charset="0"/>
            </a:endParaRPr>
          </a:p>
          <a:p>
            <a:pPr>
              <a:spcBef>
                <a:spcPct val="0"/>
              </a:spcBef>
            </a:pPr>
            <a:r>
              <a:rPr lang="fr-FR" altLang="fr-FR" sz="2800" dirty="0">
                <a:solidFill>
                  <a:srgbClr val="867567"/>
                </a:solidFill>
                <a:latin typeface="Montserrat" panose="00000500000000000000" pitchFamily="2" charset="0"/>
              </a:rPr>
              <a:t>III. Congés et autorisations d’absence</a:t>
            </a:r>
          </a:p>
          <a:p>
            <a:pPr marL="857250" indent="-857250">
              <a:spcBef>
                <a:spcPct val="0"/>
              </a:spcBef>
              <a:buFontTx/>
              <a:buNone/>
            </a:pPr>
            <a:br>
              <a:rPr lang="fr-FR" altLang="fr-FR" sz="2800" b="1" dirty="0">
                <a:latin typeface="Calibri" panose="020F0502020204030204" pitchFamily="34" charset="0"/>
              </a:rPr>
            </a:br>
            <a:endParaRPr lang="fr-FR" altLang="fr-FR" sz="3600" b="1" dirty="0">
              <a:latin typeface="Calibri" panose="020F0502020204030204" pitchFamily="34" charset="0"/>
            </a:endParaRPr>
          </a:p>
          <a:p>
            <a:pPr marL="857250" indent="-857250">
              <a:spcBef>
                <a:spcPct val="0"/>
              </a:spcBef>
              <a:buFontTx/>
              <a:buNone/>
            </a:pPr>
            <a:br>
              <a:rPr lang="fr-FR" altLang="fr-FR" sz="2800" b="1" dirty="0">
                <a:latin typeface="Calibri" panose="020F0502020204030204" pitchFamily="34" charset="0"/>
              </a:rPr>
            </a:br>
            <a:endParaRPr lang="fr-FR" altLang="fr-FR" sz="1400" dirty="0">
              <a:latin typeface="Calibri" panose="020F0502020204030204" pitchFamily="34" charset="0"/>
            </a:endParaRPr>
          </a:p>
        </p:txBody>
      </p:sp>
      <p:pic>
        <p:nvPicPr>
          <p:cNvPr id="6" name="Image 5">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671513" y="5942140"/>
            <a:ext cx="2641600" cy="330200"/>
          </a:xfrm>
          <a:prstGeom prst="rect">
            <a:avLst/>
          </a:prstGeom>
        </p:spPr>
      </p:pic>
      <p:pic>
        <p:nvPicPr>
          <p:cNvPr id="4" name="Image 3" descr="Une image contenant parapluie, meubles, parachute, chaise&#10;&#10;Le contenu généré par l’IA peut être incorrect.">
            <a:extLst>
              <a:ext uri="{FF2B5EF4-FFF2-40B4-BE49-F238E27FC236}">
                <a16:creationId xmlns:a16="http://schemas.microsoft.com/office/drawing/2014/main" id="{FE8719A6-9321-6E9A-3D1A-5595BD68B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0" y="1936750"/>
            <a:ext cx="2794000" cy="2984500"/>
          </a:xfrm>
          <a:prstGeom prst="rect">
            <a:avLst/>
          </a:prstGeom>
        </p:spPr>
      </p:pic>
    </p:spTree>
    <p:extLst>
      <p:ext uri="{BB962C8B-B14F-4D97-AF65-F5344CB8AC3E}">
        <p14:creationId xmlns:p14="http://schemas.microsoft.com/office/powerpoint/2010/main" val="38246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80">
                                          <p:stCondLst>
                                            <p:cond delay="0"/>
                                          </p:stCondLst>
                                        </p:cTn>
                                        <p:tgtEl>
                                          <p:spTgt spid="7">
                                            <p:txEl>
                                              <p:pRg st="2" end="2"/>
                                            </p:txEl>
                                          </p:spTgt>
                                        </p:tgtEl>
                                      </p:cBhvr>
                                    </p:animEffect>
                                    <p:anim calcmode="lin" valueType="num">
                                      <p:cBhvr>
                                        <p:cTn id="8"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2" end="2"/>
                                            </p:txEl>
                                          </p:spTgt>
                                        </p:tgtEl>
                                      </p:cBhvr>
                                      <p:to x="100000" y="60000"/>
                                    </p:animScale>
                                    <p:animScale>
                                      <p:cBhvr>
                                        <p:cTn id="14" dur="166" decel="50000">
                                          <p:stCondLst>
                                            <p:cond delay="676"/>
                                          </p:stCondLst>
                                        </p:cTn>
                                        <p:tgtEl>
                                          <p:spTgt spid="7">
                                            <p:txEl>
                                              <p:pRg st="2" end="2"/>
                                            </p:txEl>
                                          </p:spTgt>
                                        </p:tgtEl>
                                      </p:cBhvr>
                                      <p:to x="100000" y="100000"/>
                                    </p:animScale>
                                    <p:animScale>
                                      <p:cBhvr>
                                        <p:cTn id="15" dur="26">
                                          <p:stCondLst>
                                            <p:cond delay="1312"/>
                                          </p:stCondLst>
                                        </p:cTn>
                                        <p:tgtEl>
                                          <p:spTgt spid="7">
                                            <p:txEl>
                                              <p:pRg st="2" end="2"/>
                                            </p:txEl>
                                          </p:spTgt>
                                        </p:tgtEl>
                                      </p:cBhvr>
                                      <p:to x="100000" y="80000"/>
                                    </p:animScale>
                                    <p:animScale>
                                      <p:cBhvr>
                                        <p:cTn id="16" dur="166" decel="50000">
                                          <p:stCondLst>
                                            <p:cond delay="1338"/>
                                          </p:stCondLst>
                                        </p:cTn>
                                        <p:tgtEl>
                                          <p:spTgt spid="7">
                                            <p:txEl>
                                              <p:pRg st="2" end="2"/>
                                            </p:txEl>
                                          </p:spTgt>
                                        </p:tgtEl>
                                      </p:cBhvr>
                                      <p:to x="100000" y="100000"/>
                                    </p:animScale>
                                    <p:animScale>
                                      <p:cBhvr>
                                        <p:cTn id="17" dur="26">
                                          <p:stCondLst>
                                            <p:cond delay="1642"/>
                                          </p:stCondLst>
                                        </p:cTn>
                                        <p:tgtEl>
                                          <p:spTgt spid="7">
                                            <p:txEl>
                                              <p:pRg st="2" end="2"/>
                                            </p:txEl>
                                          </p:spTgt>
                                        </p:tgtEl>
                                      </p:cBhvr>
                                      <p:to x="100000" y="90000"/>
                                    </p:animScale>
                                    <p:animScale>
                                      <p:cBhvr>
                                        <p:cTn id="18" dur="166" decel="50000">
                                          <p:stCondLst>
                                            <p:cond delay="1668"/>
                                          </p:stCondLst>
                                        </p:cTn>
                                        <p:tgtEl>
                                          <p:spTgt spid="7">
                                            <p:txEl>
                                              <p:pRg st="2" end="2"/>
                                            </p:txEl>
                                          </p:spTgt>
                                        </p:tgtEl>
                                      </p:cBhvr>
                                      <p:to x="100000" y="100000"/>
                                    </p:animScale>
                                    <p:animScale>
                                      <p:cBhvr>
                                        <p:cTn id="19" dur="26">
                                          <p:stCondLst>
                                            <p:cond delay="1808"/>
                                          </p:stCondLst>
                                        </p:cTn>
                                        <p:tgtEl>
                                          <p:spTgt spid="7">
                                            <p:txEl>
                                              <p:pRg st="2" end="2"/>
                                            </p:txEl>
                                          </p:spTgt>
                                        </p:tgtEl>
                                      </p:cBhvr>
                                      <p:to x="100000" y="95000"/>
                                    </p:animScale>
                                    <p:animScale>
                                      <p:cBhvr>
                                        <p:cTn id="20"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ce réservé du contenu 2"/>
          <p:cNvSpPr txBox="1">
            <a:spLocks/>
          </p:cNvSpPr>
          <p:nvPr/>
        </p:nvSpPr>
        <p:spPr>
          <a:xfrm>
            <a:off x="641956" y="912439"/>
            <a:ext cx="11341858" cy="477394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q"/>
              <a:defRPr/>
            </a:pPr>
            <a:r>
              <a:rPr lang="fr-FR" altLang="fr-FR" sz="2800" b="1" dirty="0">
                <a:solidFill>
                  <a:srgbClr val="867567"/>
                </a:solidFill>
                <a:latin typeface="Calibri" panose="020F0502020204030204" pitchFamily="34" charset="0"/>
                <a:cs typeface="Calibri" panose="020F0502020204030204" pitchFamily="34" charset="0"/>
              </a:rPr>
              <a:t>Formation de préparation aux examens et concours  administratifs : </a:t>
            </a:r>
          </a:p>
          <a:p>
            <a:pPr>
              <a:buFont typeface="Wingdings" panose="05000000000000000000" pitchFamily="2" charset="2"/>
              <a:buChar char="Ø"/>
              <a:defRPr/>
            </a:pPr>
            <a:r>
              <a:rPr lang="fr-FR" altLang="fr-FR" sz="2800" dirty="0">
                <a:solidFill>
                  <a:schemeClr val="tx1">
                    <a:lumMod val="65000"/>
                    <a:lumOff val="35000"/>
                  </a:schemeClr>
                </a:solidFill>
                <a:latin typeface="Calibri" panose="020F0502020204030204" pitchFamily="34" charset="0"/>
                <a:cs typeface="Calibri" panose="020F0502020204030204" pitchFamily="34" charset="0"/>
              </a:rPr>
              <a:t>5 jours/an – Autorisations spéciales d’absence (au-delà congés annuels ou CET)</a:t>
            </a:r>
          </a:p>
          <a:p>
            <a:pPr>
              <a:buFont typeface="Wingdings" panose="05000000000000000000" pitchFamily="2" charset="2"/>
              <a:buChar char="Ø"/>
              <a:defRPr/>
            </a:pPr>
            <a:endParaRPr lang="fr-FR" altLang="fr-FR" sz="2800" dirty="0">
              <a:latin typeface="Calibri" panose="020F0502020204030204" pitchFamily="34" charset="0"/>
              <a:cs typeface="Calibri" panose="020F0502020204030204" pitchFamily="34" charset="0"/>
            </a:endParaRPr>
          </a:p>
          <a:p>
            <a:pPr algn="l">
              <a:buFont typeface="Wingdings" panose="05000000000000000000" pitchFamily="2" charset="2"/>
              <a:buChar char="q"/>
              <a:defRPr/>
            </a:pPr>
            <a:r>
              <a:rPr lang="fr-FR" altLang="fr-FR" sz="2800" b="1" dirty="0">
                <a:solidFill>
                  <a:srgbClr val="867567"/>
                </a:solidFill>
                <a:latin typeface="Calibri" panose="020F0502020204030204" pitchFamily="34" charset="0"/>
                <a:cs typeface="Calibri" panose="020F0502020204030204" pitchFamily="34" charset="0"/>
              </a:rPr>
              <a:t>Concours ou épreuves de sélection professionnelle : </a:t>
            </a:r>
          </a:p>
          <a:p>
            <a:pPr algn="l">
              <a:buFont typeface="Wingdings" panose="05000000000000000000" pitchFamily="2" charset="2"/>
              <a:buChar char="Ø"/>
              <a:defRPr/>
            </a:pPr>
            <a:r>
              <a:rPr lang="fr-FR" altLang="fr-FR" sz="2800" dirty="0">
                <a:solidFill>
                  <a:schemeClr val="tx1">
                    <a:lumMod val="65000"/>
                    <a:lumOff val="35000"/>
                  </a:schemeClr>
                </a:solidFill>
                <a:latin typeface="Calibri" panose="020F0502020204030204" pitchFamily="34" charset="0"/>
                <a:cs typeface="Calibri" panose="020F0502020204030204" pitchFamily="34" charset="0"/>
              </a:rPr>
              <a:t>les autorisations d’absence pour les jours d’épreuves (admissibilité et admission) sont limitées à 3 jours par an. (au-delà congés annuels ou CET)</a:t>
            </a:r>
          </a:p>
          <a:p>
            <a:pPr algn="l">
              <a:buFont typeface="Wingdings" panose="05000000000000000000" pitchFamily="2" charset="2"/>
              <a:buChar char="Ø"/>
              <a:defRPr/>
            </a:pPr>
            <a:endParaRPr lang="fr-FR" altLang="fr-FR" sz="2800" dirty="0">
              <a:latin typeface="Calibri" panose="020F0502020204030204" pitchFamily="34" charset="0"/>
              <a:cs typeface="Calibri" panose="020F0502020204030204" pitchFamily="34" charset="0"/>
            </a:endParaRPr>
          </a:p>
          <a:p>
            <a:pPr algn="l">
              <a:buFont typeface="Wingdings" panose="05000000000000000000" pitchFamily="2" charset="2"/>
              <a:buChar char="Ø"/>
              <a:defRPr/>
            </a:pPr>
            <a:r>
              <a:rPr lang="fr-FR" altLang="fr-FR" sz="2800" dirty="0">
                <a:solidFill>
                  <a:schemeClr val="tx1">
                    <a:lumMod val="65000"/>
                    <a:lumOff val="35000"/>
                  </a:schemeClr>
                </a:solidFill>
                <a:latin typeface="Calibri" panose="020F0502020204030204" pitchFamily="34" charset="0"/>
                <a:cs typeface="Calibri" panose="020F0502020204030204" pitchFamily="34" charset="0"/>
              </a:rPr>
              <a:t>2 jours d’autorisation exceptionnelle </a:t>
            </a:r>
            <a:r>
              <a:rPr lang="fr-FR" altLang="fr-FR" sz="2800" dirty="0">
                <a:solidFill>
                  <a:srgbClr val="28315B"/>
                </a:solidFill>
                <a:latin typeface="Calibri" panose="020F0502020204030204" pitchFamily="34" charset="0"/>
                <a:cs typeface="Calibri" panose="020F0502020204030204" pitchFamily="34" charset="0"/>
              </a:rPr>
              <a:t>(</a:t>
            </a:r>
            <a:r>
              <a:rPr lang="fr-FR" altLang="fr-FR" sz="2800" b="1" dirty="0">
                <a:solidFill>
                  <a:srgbClr val="28315B"/>
                </a:solidFill>
                <a:latin typeface="Calibri" panose="020F0502020204030204" pitchFamily="34" charset="0"/>
                <a:cs typeface="Calibri" panose="020F0502020204030204" pitchFamily="34" charset="0"/>
              </a:rPr>
              <a:t>qui précèdent immédiatement le jour de l’épreuve)</a:t>
            </a:r>
            <a:r>
              <a:rPr lang="fr-FR" altLang="fr-FR" sz="2800" dirty="0">
                <a:solidFill>
                  <a:schemeClr val="tx1">
                    <a:lumMod val="65000"/>
                    <a:lumOff val="35000"/>
                  </a:schemeClr>
                </a:solidFill>
                <a:latin typeface="Calibri" panose="020F0502020204030204" pitchFamily="34" charset="0"/>
                <a:cs typeface="Calibri" panose="020F0502020204030204" pitchFamily="34" charset="0"/>
              </a:rPr>
              <a:t> peuvent être déposés par an pour la préparation aux concours uniquement.</a:t>
            </a:r>
          </a:p>
          <a:p>
            <a:pPr>
              <a:spcBef>
                <a:spcPct val="0"/>
              </a:spcBef>
              <a:buFontTx/>
              <a:buNone/>
              <a:defRPr/>
            </a:pPr>
            <a:br>
              <a:rPr lang="fr-FR" altLang="fr-FR" sz="2800" b="1" dirty="0">
                <a:latin typeface="Calibri" panose="020F0502020204030204" pitchFamily="34" charset="0"/>
              </a:rPr>
            </a:br>
            <a:endParaRPr lang="fr-FR" altLang="fr-FR" sz="3600" b="1" dirty="0">
              <a:latin typeface="Calibri" panose="020F0502020204030204" pitchFamily="34" charset="0"/>
            </a:endParaRPr>
          </a:p>
          <a:p>
            <a:pPr>
              <a:spcBef>
                <a:spcPct val="0"/>
              </a:spcBef>
              <a:buFontTx/>
              <a:buNone/>
              <a:defRPr/>
            </a:pPr>
            <a:br>
              <a:rPr lang="fr-FR" altLang="fr-FR" sz="2800" b="1" dirty="0">
                <a:latin typeface="Calibri" panose="020F0502020204030204" pitchFamily="34" charset="0"/>
              </a:rPr>
            </a:br>
            <a:endParaRPr lang="fr-FR" sz="1400" dirty="0">
              <a:latin typeface="Calibri" panose="020F0502020204030204" pitchFamily="34" charset="0"/>
            </a:endParaRPr>
          </a:p>
        </p:txBody>
      </p:sp>
      <p:sp>
        <p:nvSpPr>
          <p:cNvPr id="2" name="ZoneTexte 1">
            <a:extLst>
              <a:ext uri="{FF2B5EF4-FFF2-40B4-BE49-F238E27FC236}">
                <a16:creationId xmlns:a16="http://schemas.microsoft.com/office/drawing/2014/main" id="{8A83768A-EEBB-C700-EE29-824EBA4DF6B4}"/>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A010A1A5-24E2-5FCD-ABD4-B0C3A98469D6}"/>
              </a:ext>
            </a:extLst>
          </p:cNvPr>
          <p:cNvPicPr>
            <a:picLocks noChangeAspect="1"/>
          </p:cNvPicPr>
          <p:nvPr/>
        </p:nvPicPr>
        <p:blipFill>
          <a:blip r:embed="rId2"/>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4307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4" name="Titre 3"/>
          <p:cNvSpPr>
            <a:spLocks noGrp="1"/>
          </p:cNvSpPr>
          <p:nvPr>
            <p:ph type="ctrTitle"/>
          </p:nvPr>
        </p:nvSpPr>
        <p:spPr>
          <a:xfrm>
            <a:off x="961996" y="1122363"/>
            <a:ext cx="9736483" cy="877348"/>
          </a:xfrm>
        </p:spPr>
        <p:txBody>
          <a:bodyPr>
            <a:noAutofit/>
          </a:bodyPr>
          <a:lstStyle/>
          <a:p>
            <a:pPr>
              <a:defRPr/>
            </a:pPr>
            <a:r>
              <a:rPr lang="fr-FR" altLang="fr-FR" sz="2800" dirty="0">
                <a:solidFill>
                  <a:srgbClr val="867567"/>
                </a:solidFill>
                <a:latin typeface="Montserrat" panose="00000500000000000000" pitchFamily="2" charset="0"/>
              </a:rPr>
              <a:t>IV. Introduction générale sur les concours</a:t>
            </a:r>
            <a:endParaRPr lang="fr-FR" sz="2800" dirty="0">
              <a:solidFill>
                <a:srgbClr val="867567"/>
              </a:solidFill>
              <a:latin typeface="Montserrat" panose="00000500000000000000" pitchFamily="2"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7" name="Image 6">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842866" y="5782247"/>
            <a:ext cx="2641600" cy="330200"/>
          </a:xfrm>
          <a:prstGeom prst="rect">
            <a:avLst/>
          </a:prstGeom>
        </p:spPr>
      </p:pic>
      <p:pic>
        <p:nvPicPr>
          <p:cNvPr id="8" name="Image 7" descr="Une image contenant dessin humoristique, jouet&#10;&#10;Le contenu généré par l’IA peut être incorrect.">
            <a:extLst>
              <a:ext uri="{FF2B5EF4-FFF2-40B4-BE49-F238E27FC236}">
                <a16:creationId xmlns:a16="http://schemas.microsoft.com/office/drawing/2014/main" id="{72BB9901-09C1-268F-0EBC-4F206A280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73" y="493275"/>
            <a:ext cx="1481814" cy="2152756"/>
          </a:xfrm>
          <a:prstGeom prst="rect">
            <a:avLst/>
          </a:prstGeom>
        </p:spPr>
      </p:pic>
      <p:pic>
        <p:nvPicPr>
          <p:cNvPr id="10" name="Image 9" descr="Une image contenant commencement&#10;&#10;Le contenu généré par l’IA peut être incorrect.">
            <a:extLst>
              <a:ext uri="{FF2B5EF4-FFF2-40B4-BE49-F238E27FC236}">
                <a16:creationId xmlns:a16="http://schemas.microsoft.com/office/drawing/2014/main" id="{C90714F0-7F77-4B5C-A3D5-AC110235F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524" y="2335480"/>
            <a:ext cx="3233469" cy="3233469"/>
          </a:xfrm>
          <a:prstGeom prst="rect">
            <a:avLst/>
          </a:prstGeom>
        </p:spPr>
      </p:pic>
    </p:spTree>
    <p:extLst>
      <p:ext uri="{BB962C8B-B14F-4D97-AF65-F5344CB8AC3E}">
        <p14:creationId xmlns:p14="http://schemas.microsoft.com/office/powerpoint/2010/main" val="34997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ctrTitle"/>
          </p:nvPr>
        </p:nvSpPr>
        <p:spPr>
          <a:xfrm>
            <a:off x="1787406" y="209496"/>
            <a:ext cx="9144000" cy="657334"/>
          </a:xfrm>
        </p:spPr>
        <p:txBody>
          <a:bodyPr>
            <a:noAutofit/>
          </a:bodyPr>
          <a:lstStyle/>
          <a:p>
            <a:r>
              <a:rPr lang="fr-FR" altLang="fr-FR" sz="2800" dirty="0">
                <a:effectLst>
                  <a:outerShdw blurRad="38100" dist="38100" dir="2700000" algn="tl">
                    <a:srgbClr val="000000">
                      <a:alpha val="43137"/>
                    </a:srgbClr>
                  </a:outerShdw>
                </a:effectLst>
                <a:latin typeface="Montserrat" panose="00000500000000000000" pitchFamily="2" charset="0"/>
              </a:rPr>
              <a:t> </a:t>
            </a:r>
            <a:r>
              <a:rPr lang="fr-FR" altLang="fr-FR" sz="2800" dirty="0">
                <a:solidFill>
                  <a:srgbClr val="867567"/>
                </a:solidFill>
                <a:latin typeface="Montserrat" panose="00000500000000000000" pitchFamily="2" charset="0"/>
              </a:rPr>
              <a:t>Introduction générale sur les concours</a:t>
            </a:r>
            <a:endParaRPr lang="fr-FR" sz="2800" dirty="0">
              <a:solidFill>
                <a:srgbClr val="867567"/>
              </a:solidFill>
              <a:latin typeface="Montserrat" panose="00000500000000000000" pitchFamily="2" charset="0"/>
            </a:endParaRPr>
          </a:p>
        </p:txBody>
      </p:sp>
      <p:sp>
        <p:nvSpPr>
          <p:cNvPr id="6" name="Sous-titre 5"/>
          <p:cNvSpPr>
            <a:spLocks noGrp="1"/>
          </p:cNvSpPr>
          <p:nvPr>
            <p:ph type="subTitle" idx="1"/>
          </p:nvPr>
        </p:nvSpPr>
        <p:spPr>
          <a:xfrm>
            <a:off x="275130" y="865293"/>
            <a:ext cx="11603662" cy="4776627"/>
          </a:xfrm>
        </p:spPr>
        <p:txBody>
          <a:bodyPr>
            <a:normAutofit/>
          </a:bodyPr>
          <a:lstStyle/>
          <a:p>
            <a:endParaRPr lang="fr-FR" dirty="0"/>
          </a:p>
          <a:p>
            <a:pPr algn="l">
              <a:defRPr/>
            </a:pPr>
            <a:r>
              <a:rPr lang="fr-FR" sz="2600" dirty="0">
                <a:solidFill>
                  <a:srgbClr val="28315B"/>
                </a:solidFill>
                <a:latin typeface="Calibri" panose="020F0502020204030204" pitchFamily="34" charset="0"/>
              </a:rPr>
              <a:t>Principe de recrutement d’un fonctionnaire titulaire dans la fonction publique : </a:t>
            </a:r>
          </a:p>
          <a:p>
            <a:pPr algn="l">
              <a:defRPr/>
            </a:pPr>
            <a:r>
              <a:rPr lang="fr-FR" sz="2600" dirty="0">
                <a:solidFill>
                  <a:srgbClr val="867567"/>
                </a:solidFill>
                <a:latin typeface="Calibri" panose="020F0502020204030204" pitchFamily="34" charset="0"/>
              </a:rPr>
              <a:t>La voie du concours est le principe général destiné à garantir une égalité d’accès et la qualité des recrutements.</a:t>
            </a:r>
          </a:p>
          <a:p>
            <a:pPr marL="457200" indent="-457200" algn="l">
              <a:buFont typeface="Wingdings" panose="05000000000000000000" pitchFamily="2" charset="2"/>
              <a:buChar char="Ø"/>
              <a:defRPr/>
            </a:pPr>
            <a:r>
              <a:rPr lang="fr-FR" sz="2600" dirty="0">
                <a:solidFill>
                  <a:srgbClr val="867567"/>
                </a:solidFill>
                <a:latin typeface="Calibri" panose="020F0502020204030204" pitchFamily="34" charset="0"/>
              </a:rPr>
              <a:t>Le concours est un mode de recrutement :</a:t>
            </a:r>
          </a:p>
          <a:p>
            <a:pPr marL="457200" indent="-457200" algn="l">
              <a:buFont typeface="Arial" panose="020B0604020202020204" pitchFamily="34" charset="0"/>
              <a:buChar char="•"/>
              <a:defRPr/>
            </a:pPr>
            <a:r>
              <a:rPr lang="fr-FR" sz="2600" dirty="0">
                <a:solidFill>
                  <a:srgbClr val="867567"/>
                </a:solidFill>
                <a:latin typeface="Calibri" panose="020F0502020204030204" pitchFamily="34" charset="0"/>
              </a:rPr>
              <a:t>Ouvert sur dossier ou épreuves et dont le nombre de postes offerts est prédéterminé</a:t>
            </a:r>
          </a:p>
          <a:p>
            <a:pPr marL="457200" indent="-457200" algn="l">
              <a:buFont typeface="Arial" panose="020B0604020202020204" pitchFamily="34" charset="0"/>
              <a:buChar char="•"/>
              <a:defRPr/>
            </a:pPr>
            <a:r>
              <a:rPr lang="fr-FR" sz="2600" dirty="0">
                <a:solidFill>
                  <a:srgbClr val="867567"/>
                </a:solidFill>
                <a:latin typeface="Calibri" panose="020F0502020204030204" pitchFamily="34" charset="0"/>
              </a:rPr>
              <a:t>National ou déconcentré (organisé par académie)</a:t>
            </a:r>
          </a:p>
          <a:p>
            <a:pPr marL="457200" indent="-457200" algn="l">
              <a:buFont typeface="Arial" panose="020B0604020202020204" pitchFamily="34" charset="0"/>
              <a:buChar char="•"/>
              <a:defRPr/>
            </a:pPr>
            <a:r>
              <a:rPr lang="fr-FR" sz="2600" dirty="0">
                <a:solidFill>
                  <a:srgbClr val="867567"/>
                </a:solidFill>
                <a:latin typeface="Calibri" panose="020F0502020204030204" pitchFamily="34" charset="0"/>
              </a:rPr>
              <a:t>Pour tous les niveaux d’études</a:t>
            </a:r>
          </a:p>
          <a:p>
            <a:pPr marL="457200" indent="-457200" algn="l">
              <a:buFont typeface="Arial" panose="020B0604020202020204" pitchFamily="34" charset="0"/>
              <a:buChar char="•"/>
              <a:defRPr/>
            </a:pPr>
            <a:r>
              <a:rPr lang="fr-FR" sz="2600" dirty="0">
                <a:solidFill>
                  <a:srgbClr val="867567"/>
                </a:solidFill>
                <a:latin typeface="Calibri" panose="020F0502020204030204" pitchFamily="34" charset="0"/>
              </a:rPr>
              <a:t>Pour les bénéficiaires de l’obligation d’emploi (BOE) – Catégories A,B et C</a:t>
            </a:r>
            <a:endParaRPr lang="fr-FR" altLang="fr-FR" sz="2600" dirty="0">
              <a:solidFill>
                <a:srgbClr val="867567"/>
              </a:solidFill>
              <a:latin typeface="Calibri" pitchFamily="34" charset="0"/>
            </a:endParaRPr>
          </a:p>
          <a:p>
            <a:pPr algn="l">
              <a:defRPr/>
            </a:pPr>
            <a:endParaRPr lang="fr-FR" sz="3200" dirty="0">
              <a:latin typeface="Calibri" panose="020F050202020403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a:extLst>
              <a:ext uri="{FF2B5EF4-FFF2-40B4-BE49-F238E27FC236}">
                <a16:creationId xmlns:a16="http://schemas.microsoft.com/office/drawing/2014/main" id="{9D799D9A-DB38-56BA-FF77-BABCC2E75C46}"/>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8" name="Image 7">
            <a:extLst>
              <a:ext uri="{FF2B5EF4-FFF2-40B4-BE49-F238E27FC236}">
                <a16:creationId xmlns:a16="http://schemas.microsoft.com/office/drawing/2014/main" id="{488A45CA-6FE1-3432-3762-8998CB1FF57A}"/>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8148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6">
                                            <p:txEl>
                                              <p:pRg st="5" end="5"/>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787406" y="209496"/>
            <a:ext cx="9144000" cy="657334"/>
          </a:xfrm>
        </p:spPr>
        <p:txBody>
          <a:bodyPr>
            <a:noAutofit/>
          </a:bodyPr>
          <a:lstStyle/>
          <a:p>
            <a:r>
              <a:rPr lang="fr-FR" altLang="fr-FR" sz="2800" dirty="0">
                <a:solidFill>
                  <a:srgbClr val="867567"/>
                </a:solidFill>
                <a:latin typeface="Montserrat" pitchFamily="2" charset="0"/>
              </a:rPr>
              <a:t> Les différentes phases du concours</a:t>
            </a:r>
            <a:endParaRPr lang="fr-FR" sz="2800" dirty="0">
              <a:solidFill>
                <a:srgbClr val="867567"/>
              </a:solidFill>
              <a:latin typeface="Montserrat" pitchFamily="2" charset="0"/>
            </a:endParaRPr>
          </a:p>
        </p:txBody>
      </p:sp>
      <p:sp>
        <p:nvSpPr>
          <p:cNvPr id="6" name="Sous-titre 5"/>
          <p:cNvSpPr>
            <a:spLocks noGrp="1"/>
          </p:cNvSpPr>
          <p:nvPr>
            <p:ph type="subTitle" idx="1"/>
          </p:nvPr>
        </p:nvSpPr>
        <p:spPr>
          <a:xfrm>
            <a:off x="275130" y="865293"/>
            <a:ext cx="11603662" cy="4776627"/>
          </a:xfrm>
        </p:spPr>
        <p:txBody>
          <a:bodyPr>
            <a:normAutofit/>
          </a:bodyPr>
          <a:lstStyle/>
          <a:p>
            <a:endParaRPr lang="fr-FR" dirty="0"/>
          </a:p>
          <a:p>
            <a:pPr algn="l">
              <a:defRPr/>
            </a:pPr>
            <a:endParaRPr lang="fr-FR" altLang="fr-FR" sz="3200" b="1" dirty="0">
              <a:solidFill>
                <a:srgbClr val="867567"/>
              </a:solidFill>
              <a:latin typeface="Calibri" panose="020F0502020204030204" pitchFamily="34" charset="0"/>
            </a:endParaRPr>
          </a:p>
          <a:p>
            <a:pPr marL="514350" indent="-514350" algn="l">
              <a:buFont typeface="+mj-lt"/>
              <a:buAutoNum type="arabicPeriod"/>
              <a:defRPr/>
            </a:pPr>
            <a:r>
              <a:rPr lang="fr-FR" altLang="fr-FR" sz="2600" dirty="0">
                <a:solidFill>
                  <a:srgbClr val="867567"/>
                </a:solidFill>
                <a:latin typeface="Calibri" panose="020F0502020204030204" pitchFamily="34" charset="0"/>
              </a:rPr>
              <a:t>Ouverture de la campagne </a:t>
            </a:r>
          </a:p>
          <a:p>
            <a:pPr marL="514350" indent="-514350" algn="l">
              <a:buFont typeface="+mj-lt"/>
              <a:buAutoNum type="arabicPeriod"/>
              <a:defRPr/>
            </a:pPr>
            <a:r>
              <a:rPr lang="fr-FR" altLang="fr-FR" sz="2600" dirty="0">
                <a:solidFill>
                  <a:srgbClr val="867567"/>
                </a:solidFill>
                <a:latin typeface="Calibri" panose="020F0502020204030204" pitchFamily="34" charset="0"/>
              </a:rPr>
              <a:t>Inscription et la constitution du dossier via </a:t>
            </a:r>
            <a:r>
              <a:rPr lang="fr-FR" altLang="fr-FR" sz="2600" dirty="0" err="1">
                <a:solidFill>
                  <a:srgbClr val="867567"/>
                </a:solidFill>
                <a:latin typeface="Calibri" panose="020F0502020204030204" pitchFamily="34" charset="0"/>
              </a:rPr>
              <a:t>Webitrf</a:t>
            </a:r>
            <a:endParaRPr lang="fr-FR" altLang="fr-FR" sz="2600" dirty="0">
              <a:solidFill>
                <a:srgbClr val="867567"/>
              </a:solidFill>
              <a:latin typeface="Calibri" panose="020F0502020204030204" pitchFamily="34" charset="0"/>
            </a:endParaRPr>
          </a:p>
          <a:p>
            <a:pPr marL="514350" indent="-514350" algn="l">
              <a:buFont typeface="+mj-lt"/>
              <a:buAutoNum type="arabicPeriod"/>
              <a:defRPr/>
            </a:pPr>
            <a:r>
              <a:rPr lang="fr-FR" altLang="fr-FR" sz="2600" dirty="0">
                <a:solidFill>
                  <a:srgbClr val="867567"/>
                </a:solidFill>
                <a:latin typeface="Calibri" panose="020F0502020204030204" pitchFamily="34" charset="0"/>
              </a:rPr>
              <a:t>Etude de l’admissibilité</a:t>
            </a:r>
          </a:p>
          <a:p>
            <a:pPr marL="514350" indent="-514350" algn="l">
              <a:buFont typeface="+mj-lt"/>
              <a:buAutoNum type="arabicPeriod"/>
              <a:defRPr/>
            </a:pPr>
            <a:r>
              <a:rPr lang="fr-FR" altLang="fr-FR" sz="2600" dirty="0">
                <a:solidFill>
                  <a:srgbClr val="867567"/>
                </a:solidFill>
                <a:latin typeface="Calibri" panose="020F0502020204030204" pitchFamily="34" charset="0"/>
              </a:rPr>
              <a:t>Admission : Oral, préparation CV et LM</a:t>
            </a:r>
          </a:p>
          <a:p>
            <a:pPr marL="514350" indent="-514350" algn="l">
              <a:buFont typeface="+mj-lt"/>
              <a:buAutoNum type="arabicPeriod"/>
              <a:defRPr/>
            </a:pPr>
            <a:r>
              <a:rPr lang="fr-FR" altLang="fr-FR" sz="2600" dirty="0">
                <a:solidFill>
                  <a:srgbClr val="867567"/>
                </a:solidFill>
                <a:latin typeface="Calibri" panose="020F0502020204030204" pitchFamily="34" charset="0"/>
              </a:rPr>
              <a:t>Affectation</a:t>
            </a:r>
            <a:endParaRPr lang="fr-FR" altLang="fr-FR" sz="2600" dirty="0">
              <a:latin typeface="Calibri" pitchFamily="34" charset="0"/>
            </a:endParaRPr>
          </a:p>
          <a:p>
            <a:pPr algn="l">
              <a:defRPr/>
            </a:pPr>
            <a:endParaRPr lang="fr-FR" sz="3200" dirty="0">
              <a:latin typeface="Calibri" panose="020F050202020403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a:extLst>
              <a:ext uri="{FF2B5EF4-FFF2-40B4-BE49-F238E27FC236}">
                <a16:creationId xmlns:a16="http://schemas.microsoft.com/office/drawing/2014/main" id="{CE75B48E-BBF3-8D4C-FBEB-E4B08E515F50}"/>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8" name="Image 7">
            <a:extLst>
              <a:ext uri="{FF2B5EF4-FFF2-40B4-BE49-F238E27FC236}">
                <a16:creationId xmlns:a16="http://schemas.microsoft.com/office/drawing/2014/main" id="{8ABDC01A-BABA-333E-1B45-942986662CAF}"/>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95125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ctrTitle"/>
          </p:nvPr>
        </p:nvSpPr>
        <p:spPr>
          <a:xfrm>
            <a:off x="1504960" y="280555"/>
            <a:ext cx="9144000" cy="657334"/>
          </a:xfrm>
        </p:spPr>
        <p:txBody>
          <a:bodyPr>
            <a:noAutofit/>
          </a:bodyPr>
          <a:lstStyle/>
          <a:p>
            <a:pPr algn="l">
              <a:defRPr/>
            </a:pPr>
            <a:r>
              <a:rPr lang="fr-FR" altLang="fr-FR" sz="2800" dirty="0">
                <a:solidFill>
                  <a:srgbClr val="867567"/>
                </a:solidFill>
                <a:latin typeface="Montserrat" panose="00000500000000000000" pitchFamily="2" charset="0"/>
                <a:cs typeface="Calibri" panose="020F0502020204030204" pitchFamily="34" charset="0"/>
              </a:rPr>
              <a:t>Les conditions générales d’accès aux concours</a:t>
            </a:r>
          </a:p>
        </p:txBody>
      </p:sp>
      <p:sp>
        <p:nvSpPr>
          <p:cNvPr id="6" name="Sous-titre 5"/>
          <p:cNvSpPr>
            <a:spLocks noGrp="1"/>
          </p:cNvSpPr>
          <p:nvPr>
            <p:ph type="subTitle" idx="1"/>
          </p:nvPr>
        </p:nvSpPr>
        <p:spPr>
          <a:xfrm>
            <a:off x="275129" y="980728"/>
            <a:ext cx="11603662" cy="4915576"/>
          </a:xfrm>
        </p:spPr>
        <p:txBody>
          <a:bodyPr>
            <a:normAutofit fontScale="92500" lnSpcReduction="20000"/>
          </a:bodyPr>
          <a:lstStyle/>
          <a:p>
            <a:endParaRPr lang="fr-FR" dirty="0"/>
          </a:p>
          <a:p>
            <a:pPr marL="609600" indent="-609600">
              <a:defRPr/>
            </a:pPr>
            <a:endParaRPr lang="fr-FR" altLang="fr-FR"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defRPr/>
            </a:pPr>
            <a:r>
              <a:rPr lang="fr-FR" sz="2800" dirty="0">
                <a:solidFill>
                  <a:srgbClr val="867567"/>
                </a:solidFill>
                <a:latin typeface="Calibri" panose="020F0502020204030204" pitchFamily="34" charset="0"/>
                <a:cs typeface="Calibri" panose="020F0502020204030204" pitchFamily="34" charset="0"/>
              </a:rPr>
              <a:t>Jouir de ses droits civiques et ne pas avoir subi de condamnations incompatibles avec l’exercice des fonctions.</a:t>
            </a:r>
          </a:p>
          <a:p>
            <a:pPr marL="457200" indent="-457200" algn="l">
              <a:buFont typeface="Arial" panose="020B0604020202020204" pitchFamily="34" charset="0"/>
              <a:buChar char="•"/>
              <a:defRPr/>
            </a:pPr>
            <a:r>
              <a:rPr lang="fr-FR" sz="2800" dirty="0">
                <a:solidFill>
                  <a:srgbClr val="867567"/>
                </a:solidFill>
                <a:latin typeface="Calibri" panose="020F0502020204030204" pitchFamily="34" charset="0"/>
                <a:cs typeface="Calibri" panose="020F0502020204030204" pitchFamily="34" charset="0"/>
              </a:rPr>
              <a:t>Remplir les conditions d’aptitude physique exigées par la fonction (vérification a posteriori)</a:t>
            </a:r>
          </a:p>
          <a:p>
            <a:pPr marL="457200" indent="-457200" algn="l">
              <a:buFont typeface="Arial" panose="020B0604020202020204" pitchFamily="34" charset="0"/>
              <a:buChar char="•"/>
              <a:defRPr/>
            </a:pPr>
            <a:r>
              <a:rPr lang="fr-FR" sz="2800" dirty="0">
                <a:solidFill>
                  <a:srgbClr val="867567"/>
                </a:solidFill>
                <a:latin typeface="Calibri" panose="020F0502020204030204" pitchFamily="34" charset="0"/>
                <a:cs typeface="Calibri" panose="020F0502020204030204" pitchFamily="34" charset="0"/>
              </a:rPr>
              <a:t>Être en position régulière au regard du code du service national </a:t>
            </a:r>
          </a:p>
          <a:p>
            <a:pPr marL="457200" indent="-457200" algn="l">
              <a:buFont typeface="Arial" panose="020B0604020202020204" pitchFamily="34" charset="0"/>
              <a:buChar char="•"/>
              <a:defRPr/>
            </a:pPr>
            <a:r>
              <a:rPr lang="fr-FR" sz="2800" dirty="0">
                <a:solidFill>
                  <a:srgbClr val="867567"/>
                </a:solidFill>
                <a:latin typeface="Calibri" panose="020F0502020204030204" pitchFamily="34" charset="0"/>
                <a:cs typeface="Calibri" panose="020F0502020204030204" pitchFamily="34" charset="0"/>
              </a:rPr>
              <a:t>Posséder la nationalité française ou être ressortissant d’un état membre de l’Union Européenne ou faisant partie de l’espace économique européen (sauf à partir des catégories A, pas de condition de nationalité)</a:t>
            </a:r>
          </a:p>
          <a:p>
            <a:endParaRPr lang="fr-FR" dirty="0"/>
          </a:p>
          <a:p>
            <a:pPr algn="l"/>
            <a:r>
              <a:rPr lang="fr-FR" dirty="0"/>
              <a:t>Il n’y a pas de condition d’âge.</a:t>
            </a:r>
          </a:p>
          <a:p>
            <a:pPr algn="l"/>
            <a:r>
              <a:rPr lang="fr-FR" dirty="0"/>
              <a:t>Un agent titulaire d’un corps peut se présenter au concours d’accès de ce même corps.</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684D9854-0D9D-3696-89BB-E2F9F7B5E95A}"/>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A436A92B-1E8F-4F47-D6C3-ED45820E51C2}"/>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382403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8315B"/>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altLang="fr-FR" sz="3100" dirty="0">
                <a:solidFill>
                  <a:srgbClr val="867567"/>
                </a:solidFill>
                <a:latin typeface="Montserrat" panose="00000500000000000000" pitchFamily="2" charset="0"/>
              </a:rPr>
              <a:t>La filière AENES </a:t>
            </a:r>
            <a:br>
              <a:rPr lang="fr-FR" altLang="fr-FR" sz="4000" b="1" dirty="0">
                <a:solidFill>
                  <a:srgbClr val="867567"/>
                </a:solidFill>
                <a:latin typeface="Monserrat"/>
              </a:rPr>
            </a:br>
            <a:r>
              <a:rPr lang="fr-FR" altLang="fr-FR" sz="2000" dirty="0">
                <a:solidFill>
                  <a:srgbClr val="867567"/>
                </a:solidFill>
                <a:latin typeface="Montserrat" panose="00000500000000000000" pitchFamily="2" charset="0"/>
              </a:rPr>
              <a:t>Personnels de l’Administration de l’Éducation Nationale et de l’Enseignement Supérieur </a:t>
            </a:r>
            <a:endParaRPr lang="fr-FR" sz="2000" b="1" dirty="0">
              <a:solidFill>
                <a:srgbClr val="867567"/>
              </a:solidFill>
              <a:latin typeface="Monserret"/>
            </a:endParaRPr>
          </a:p>
        </p:txBody>
      </p:sp>
      <p:sp>
        <p:nvSpPr>
          <p:cNvPr id="4" name="Espace réservé du numéro de diapositive 3"/>
          <p:cNvSpPr>
            <a:spLocks noGrp="1"/>
          </p:cNvSpPr>
          <p:nvPr>
            <p:ph type="sldNum" sz="quarter" idx="12"/>
          </p:nvPr>
        </p:nvSpPr>
        <p:spPr/>
        <p:txBody>
          <a:bodyPr/>
          <a:lstStyle/>
          <a:p>
            <a:fld id="{8A1AFA2B-E73A-4C1F-9FFE-58E09585425D}" type="slidenum">
              <a:rPr lang="fr-FR" smtClean="0"/>
              <a:t>19</a:t>
            </a:fld>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7400" y="2806060"/>
            <a:ext cx="21812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842866" y="5782247"/>
            <a:ext cx="2641600" cy="330200"/>
          </a:xfrm>
          <a:prstGeom prst="rect">
            <a:avLst/>
          </a:prstGeom>
        </p:spPr>
      </p:pic>
    </p:spTree>
    <p:extLst>
      <p:ext uri="{BB962C8B-B14F-4D97-AF65-F5344CB8AC3E}">
        <p14:creationId xmlns:p14="http://schemas.microsoft.com/office/powerpoint/2010/main" val="42396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315B"/>
        </a:solid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CFD18F2-C9D0-A941-851B-F6491CE7E571}"/>
              </a:ext>
            </a:extLst>
          </p:cNvPr>
          <p:cNvSpPr txBox="1">
            <a:spLocks/>
          </p:cNvSpPr>
          <p:nvPr/>
        </p:nvSpPr>
        <p:spPr>
          <a:xfrm>
            <a:off x="2816640" y="894238"/>
            <a:ext cx="4281435" cy="2790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spc="600" dirty="0">
                <a:solidFill>
                  <a:srgbClr val="867567"/>
                </a:solidFill>
                <a:latin typeface="Montserrat" pitchFamily="2" charset="77"/>
              </a:rPr>
              <a:t>SOMMAIRE</a:t>
            </a:r>
          </a:p>
        </p:txBody>
      </p:sp>
      <p:sp>
        <p:nvSpPr>
          <p:cNvPr id="7" name="Espace réservé du contenu 2">
            <a:extLst>
              <a:ext uri="{FF2B5EF4-FFF2-40B4-BE49-F238E27FC236}">
                <a16:creationId xmlns:a16="http://schemas.microsoft.com/office/drawing/2014/main" id="{3D57EDD6-3872-D447-9344-127B163F11D3}"/>
              </a:ext>
            </a:extLst>
          </p:cNvPr>
          <p:cNvSpPr txBox="1">
            <a:spLocks/>
          </p:cNvSpPr>
          <p:nvPr/>
        </p:nvSpPr>
        <p:spPr>
          <a:xfrm>
            <a:off x="2923915" y="1512013"/>
            <a:ext cx="6071105" cy="41187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900" dirty="0">
              <a:solidFill>
                <a:prstClr val="white"/>
              </a:solidFill>
              <a:latin typeface="Montserrat Medium" pitchFamily="2" charset="77"/>
            </a:endParaRPr>
          </a:p>
        </p:txBody>
      </p:sp>
      <p:pic>
        <p:nvPicPr>
          <p:cNvPr id="17" name="Image 16">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1137156" y="5813778"/>
            <a:ext cx="2641600" cy="330200"/>
          </a:xfrm>
          <a:prstGeom prst="rect">
            <a:avLst/>
          </a:prstGeom>
        </p:spPr>
      </p:pic>
      <p:sp>
        <p:nvSpPr>
          <p:cNvPr id="2" name="Espace réservé du numéro de diapositive 1">
            <a:extLst>
              <a:ext uri="{FF2B5EF4-FFF2-40B4-BE49-F238E27FC236}">
                <a16:creationId xmlns:a16="http://schemas.microsoft.com/office/drawing/2014/main" id="{3B576E40-32EC-3CF7-4249-2FCBD8280C33}"/>
              </a:ext>
            </a:extLst>
          </p:cNvPr>
          <p:cNvSpPr>
            <a:spLocks noGrp="1"/>
          </p:cNvSpPr>
          <p:nvPr>
            <p:ph type="sldNum" sz="quarter" idx="12"/>
          </p:nvPr>
        </p:nvSpPr>
        <p:spPr/>
        <p:txBody>
          <a:bodyPr/>
          <a:lstStyle/>
          <a:p>
            <a:fld id="{E8F5FB12-1E94-D642-B093-C29989EAD37E}" type="slidenum">
              <a:rPr lang="fr-FR" smtClean="0"/>
              <a:t>2</a:t>
            </a:fld>
            <a:endParaRPr lang="fr-FR"/>
          </a:p>
        </p:txBody>
      </p:sp>
      <p:sp>
        <p:nvSpPr>
          <p:cNvPr id="4" name="Rectangle 3"/>
          <p:cNvSpPr/>
          <p:nvPr/>
        </p:nvSpPr>
        <p:spPr>
          <a:xfrm>
            <a:off x="1731322" y="1612198"/>
            <a:ext cx="8176334" cy="3693319"/>
          </a:xfrm>
          <a:prstGeom prst="rect">
            <a:avLst/>
          </a:prstGeom>
        </p:spPr>
        <p:txBody>
          <a:bodyPr wrap="square">
            <a:spAutoFit/>
          </a:bodyPr>
          <a:lstStyle/>
          <a:p>
            <a:pPr marL="514350" indent="-514350">
              <a:buFont typeface="+mj-lt"/>
              <a:buAutoNum type="romanUcPeriod"/>
            </a:pPr>
            <a:r>
              <a:rPr lang="fr-FR" altLang="fr-FR" b="1" i="1" dirty="0">
                <a:solidFill>
                  <a:prstClr val="white"/>
                </a:solidFill>
                <a:latin typeface="Calibri" panose="020F0502020204030204" pitchFamily="34" charset="0"/>
              </a:rPr>
              <a:t>Présentation du pôle développement des compétences et accompagnement des personnels </a:t>
            </a:r>
          </a:p>
          <a:p>
            <a:pPr marL="514350" indent="-514350">
              <a:buFont typeface="+mj-lt"/>
              <a:buAutoNum type="romanUcPeriod"/>
            </a:pPr>
            <a:r>
              <a:rPr lang="fr-FR" altLang="fr-FR" b="1" i="1" dirty="0">
                <a:solidFill>
                  <a:prstClr val="white"/>
                </a:solidFill>
                <a:latin typeface="Calibri" panose="020F0502020204030204" pitchFamily="34" charset="0"/>
              </a:rPr>
              <a:t>Campagne d’emploi 2026</a:t>
            </a:r>
          </a:p>
          <a:p>
            <a:pPr marL="514350" indent="-514350">
              <a:buFont typeface="+mj-lt"/>
              <a:buAutoNum type="romanUcPeriod"/>
            </a:pPr>
            <a:r>
              <a:rPr lang="fr-FR" altLang="fr-FR" b="1" i="1" dirty="0">
                <a:solidFill>
                  <a:prstClr val="white"/>
                </a:solidFill>
                <a:latin typeface="Calibri" panose="020F0502020204030204" pitchFamily="34" charset="0"/>
              </a:rPr>
              <a:t>Congés et autorisations d’absence </a:t>
            </a:r>
          </a:p>
          <a:p>
            <a:pPr marL="514350" indent="-514350">
              <a:buFont typeface="+mj-lt"/>
              <a:buAutoNum type="romanUcPeriod"/>
            </a:pPr>
            <a:r>
              <a:rPr lang="fr-FR" altLang="fr-FR" b="1" i="1" dirty="0">
                <a:solidFill>
                  <a:prstClr val="white"/>
                </a:solidFill>
                <a:latin typeface="Calibri" panose="020F0502020204030204" pitchFamily="34" charset="0"/>
              </a:rPr>
              <a:t>Introduction générale sur les concours</a:t>
            </a:r>
          </a:p>
          <a:p>
            <a:pPr marL="514350" indent="-514350">
              <a:buFont typeface="+mj-lt"/>
              <a:buAutoNum type="romanUcPeriod"/>
            </a:pPr>
            <a:r>
              <a:rPr lang="fr-FR" altLang="fr-FR" b="1" i="1" dirty="0">
                <a:solidFill>
                  <a:prstClr val="white"/>
                </a:solidFill>
                <a:latin typeface="Calibri" panose="020F0502020204030204" pitchFamily="34" charset="0"/>
              </a:rPr>
              <a:t>La filière AENES</a:t>
            </a:r>
          </a:p>
          <a:p>
            <a:pPr marL="514350" indent="-514350">
              <a:buFont typeface="+mj-lt"/>
              <a:buAutoNum type="romanUcPeriod"/>
            </a:pPr>
            <a:r>
              <a:rPr lang="fr-FR" altLang="fr-FR" b="1" i="1" dirty="0">
                <a:solidFill>
                  <a:prstClr val="white"/>
                </a:solidFill>
                <a:latin typeface="Calibri" panose="020F0502020204030204" pitchFamily="34" charset="0"/>
              </a:rPr>
              <a:t>La filière ITRF</a:t>
            </a:r>
          </a:p>
          <a:p>
            <a:pPr marL="514350" indent="-514350">
              <a:buFont typeface="+mj-lt"/>
              <a:buAutoNum type="romanUcPeriod"/>
            </a:pPr>
            <a:r>
              <a:rPr lang="fr-FR" altLang="fr-FR" b="1" i="1" dirty="0">
                <a:solidFill>
                  <a:prstClr val="white"/>
                </a:solidFill>
                <a:latin typeface="Calibri" panose="020F0502020204030204" pitchFamily="34" charset="0"/>
              </a:rPr>
              <a:t>Les différents modes de recrutement par concours</a:t>
            </a:r>
          </a:p>
          <a:p>
            <a:pPr marL="514350" indent="-514350">
              <a:buFont typeface="+mj-lt"/>
              <a:buAutoNum type="romanUcPeriod"/>
            </a:pPr>
            <a:r>
              <a:rPr lang="fr-FR" altLang="fr-FR" b="1" i="1" dirty="0">
                <a:solidFill>
                  <a:prstClr val="white"/>
                </a:solidFill>
                <a:latin typeface="Calibri" panose="020F0502020204030204" pitchFamily="34" charset="0"/>
              </a:rPr>
              <a:t>Pour constituer le dossier</a:t>
            </a:r>
          </a:p>
          <a:p>
            <a:pPr marL="514350" indent="-514350">
              <a:buFont typeface="+mj-lt"/>
              <a:buAutoNum type="romanUcPeriod"/>
            </a:pPr>
            <a:r>
              <a:rPr lang="fr-FR" altLang="fr-FR" b="1" i="1" dirty="0">
                <a:solidFill>
                  <a:prstClr val="white"/>
                </a:solidFill>
                <a:latin typeface="Calibri" panose="020F0502020204030204" pitchFamily="34" charset="0"/>
              </a:rPr>
              <a:t>Le temps des épreuves</a:t>
            </a:r>
          </a:p>
          <a:p>
            <a:pPr marL="514350" indent="-514350">
              <a:buFont typeface="+mj-lt"/>
              <a:buAutoNum type="romanUcPeriod"/>
            </a:pPr>
            <a:r>
              <a:rPr lang="fr-FR" altLang="fr-FR" b="1" i="1" dirty="0">
                <a:solidFill>
                  <a:prstClr val="white"/>
                </a:solidFill>
                <a:latin typeface="Calibri" panose="020F0502020204030204" pitchFamily="34" charset="0"/>
              </a:rPr>
              <a:t>Le Jury</a:t>
            </a:r>
          </a:p>
          <a:p>
            <a:pPr marL="514350" indent="-514350">
              <a:buFont typeface="+mj-lt"/>
              <a:buAutoNum type="romanUcPeriod"/>
            </a:pPr>
            <a:r>
              <a:rPr lang="fr-FR" altLang="fr-FR" b="1" i="1" dirty="0">
                <a:solidFill>
                  <a:prstClr val="white"/>
                </a:solidFill>
                <a:latin typeface="Calibri" panose="020F0502020204030204" pitchFamily="34" charset="0"/>
              </a:rPr>
              <a:t>Classement des lauréats</a:t>
            </a:r>
          </a:p>
          <a:p>
            <a:pPr marL="514350" indent="-514350">
              <a:buFont typeface="+mj-lt"/>
              <a:buAutoNum type="romanUcPeriod"/>
            </a:pPr>
            <a:r>
              <a:rPr lang="fr-FR" altLang="fr-FR" b="1" i="1" dirty="0">
                <a:solidFill>
                  <a:prstClr val="white"/>
                </a:solidFill>
                <a:latin typeface="Calibri" panose="020F0502020204030204" pitchFamily="34" charset="0"/>
              </a:rPr>
              <a:t>Ressources utiles -Bibliographie</a:t>
            </a:r>
          </a:p>
        </p:txBody>
      </p:sp>
    </p:spTree>
    <p:extLst>
      <p:ext uri="{BB962C8B-B14F-4D97-AF65-F5344CB8AC3E}">
        <p14:creationId xmlns:p14="http://schemas.microsoft.com/office/powerpoint/2010/main" val="315848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65469"/>
          </a:xfrm>
        </p:spPr>
        <p:txBody>
          <a:bodyPr>
            <a:normAutofit fontScale="90000"/>
          </a:bodyPr>
          <a:lstStyle/>
          <a:p>
            <a:pPr algn="ctr"/>
            <a:r>
              <a:rPr lang="fr-FR" sz="3100" dirty="0">
                <a:solidFill>
                  <a:srgbClr val="867567"/>
                </a:solidFill>
                <a:latin typeface="Montserrat" panose="00000500000000000000" pitchFamily="2" charset="0"/>
              </a:rPr>
              <a:t>LES DIFFERENTS CORPS DE LA FILIERE</a:t>
            </a:r>
            <a:br>
              <a:rPr lang="fr-FR" sz="3600" b="1" dirty="0">
                <a:solidFill>
                  <a:srgbClr val="867567"/>
                </a:solidFill>
              </a:rPr>
            </a:br>
            <a:r>
              <a:rPr lang="fr-FR" sz="2200" dirty="0">
                <a:solidFill>
                  <a:srgbClr val="867567"/>
                </a:solidFill>
                <a:latin typeface="Calibri" panose="020F0502020204030204" pitchFamily="34" charset="0"/>
                <a:cs typeface="Calibri" panose="020F0502020204030204" pitchFamily="34" charset="0"/>
              </a:rPr>
              <a:t>Catégorie C </a:t>
            </a:r>
            <a:br>
              <a:rPr lang="fr-FR" sz="2200" b="1" dirty="0">
                <a:solidFill>
                  <a:srgbClr val="28315B"/>
                </a:solidFill>
                <a:latin typeface="Calibri" panose="020F0502020204030204" pitchFamily="34" charset="0"/>
                <a:cs typeface="Calibri" panose="020F0502020204030204" pitchFamily="34" charset="0"/>
              </a:rPr>
            </a:br>
            <a:r>
              <a:rPr lang="fr-FR" sz="3600" b="1" dirty="0"/>
              <a:t> </a:t>
            </a:r>
          </a:p>
        </p:txBody>
      </p:sp>
      <p:sp>
        <p:nvSpPr>
          <p:cNvPr id="4" name="Espace réservé du numéro de diapositive 3"/>
          <p:cNvSpPr>
            <a:spLocks noGrp="1"/>
          </p:cNvSpPr>
          <p:nvPr>
            <p:ph type="sldNum" sz="quarter" idx="12"/>
          </p:nvPr>
        </p:nvSpPr>
        <p:spPr/>
        <p:txBody>
          <a:bodyPr/>
          <a:lstStyle/>
          <a:p>
            <a:fld id="{8A1AFA2B-E73A-4C1F-9FFE-58E09585425D}" type="slidenum">
              <a:rPr lang="fr-FR" smtClean="0"/>
              <a:t>20</a:t>
            </a:fld>
            <a:endParaRPr lang="fr-FR"/>
          </a:p>
        </p:txBody>
      </p:sp>
      <p:sp>
        <p:nvSpPr>
          <p:cNvPr id="7" name="Espace réservé du contenu 6"/>
          <p:cNvSpPr>
            <a:spLocks noGrp="1"/>
          </p:cNvSpPr>
          <p:nvPr>
            <p:ph idx="1"/>
          </p:nvPr>
        </p:nvSpPr>
        <p:spPr>
          <a:xfrm>
            <a:off x="838199" y="1121434"/>
            <a:ext cx="10979989" cy="4660498"/>
          </a:xfrm>
        </p:spPr>
        <p:txBody>
          <a:bodyPr>
            <a:normAutofit fontScale="25000" lnSpcReduction="20000"/>
          </a:bodyPr>
          <a:lstStyle/>
          <a:p>
            <a:pPr marL="0" indent="0" algn="ctr">
              <a:lnSpc>
                <a:spcPct val="150000"/>
              </a:lnSpc>
              <a:buNone/>
              <a:defRPr/>
            </a:pPr>
            <a:r>
              <a:rPr lang="fr-FR" sz="8000" dirty="0">
                <a:solidFill>
                  <a:srgbClr val="867567"/>
                </a:solidFill>
                <a:cs typeface="Calibri" panose="020F0502020204030204" pitchFamily="34" charset="0"/>
              </a:rPr>
              <a:t>Adjoint administratif de l’éducation nationale et de l’enseignement supérieur </a:t>
            </a:r>
            <a:r>
              <a:rPr lang="fr-FR" sz="8000" dirty="0">
                <a:solidFill>
                  <a:srgbClr val="0000FF"/>
                </a:solidFill>
                <a:cs typeface="Calibri" panose="020F0502020204030204" pitchFamily="34" charset="0"/>
              </a:rPr>
              <a:t>(ADJAENES)</a:t>
            </a:r>
          </a:p>
          <a:p>
            <a:pPr marL="0" indent="0" algn="ctr">
              <a:lnSpc>
                <a:spcPct val="150000"/>
              </a:lnSpc>
              <a:buNone/>
              <a:defRPr/>
            </a:pPr>
            <a:r>
              <a:rPr lang="fr-FR" sz="8000" dirty="0">
                <a:solidFill>
                  <a:srgbClr val="867567"/>
                </a:solidFill>
                <a:cs typeface="Calibri" panose="020F0502020204030204" pitchFamily="34" charset="0"/>
              </a:rPr>
              <a:t>Il s’agit d’un concours mutualisé pour les ministères suivants :</a:t>
            </a:r>
          </a:p>
          <a:p>
            <a:pPr marL="457200" indent="-457200"/>
            <a:r>
              <a:rPr lang="fr-FR" sz="8000" dirty="0"/>
              <a:t>Ministères chargés </a:t>
            </a:r>
            <a:r>
              <a:rPr lang="fr-FR" sz="8000" dirty="0">
                <a:hlinkClick r:id="rId2"/>
              </a:rPr>
              <a:t>des Affaires sociales</a:t>
            </a:r>
            <a:endParaRPr lang="fr-FR" sz="8000" dirty="0"/>
          </a:p>
          <a:p>
            <a:pPr marL="457200" indent="-457200"/>
            <a:r>
              <a:rPr lang="fr-FR" sz="8000" dirty="0"/>
              <a:t>Ministère</a:t>
            </a:r>
            <a:r>
              <a:rPr lang="fr-FR" sz="8000" dirty="0">
                <a:hlinkClick r:id="rId3"/>
              </a:rPr>
              <a:t> de l’Économie et des finances, de l’action et des comptes publics</a:t>
            </a:r>
            <a:endParaRPr lang="fr-FR" sz="8000" dirty="0"/>
          </a:p>
          <a:p>
            <a:pPr marL="457200" indent="-457200"/>
            <a:r>
              <a:rPr lang="fr-FR" sz="8000" dirty="0"/>
              <a:t>Ministère </a:t>
            </a:r>
            <a:r>
              <a:rPr lang="fr-FR" sz="8000" dirty="0">
                <a:hlinkClick r:id="rId4"/>
              </a:rPr>
              <a:t>de l’Éducation nationale et de la jeunesse et de l'enseignement supérieur (ADJAENES)</a:t>
            </a:r>
            <a:endParaRPr lang="fr-FR" sz="8000" dirty="0"/>
          </a:p>
          <a:p>
            <a:pPr marL="457200" indent="-457200"/>
            <a:r>
              <a:rPr lang="fr-FR" sz="8000" dirty="0"/>
              <a:t>Ministère</a:t>
            </a:r>
            <a:r>
              <a:rPr lang="fr-FR" sz="8000" dirty="0">
                <a:hlinkClick r:id="rId5"/>
              </a:rPr>
              <a:t> de l’Agriculture et de la pêche.</a:t>
            </a:r>
            <a:endParaRPr lang="fr-FR" sz="8000" dirty="0"/>
          </a:p>
          <a:p>
            <a:pPr marL="0" indent="0">
              <a:buNone/>
            </a:pPr>
            <a:r>
              <a:rPr lang="fr-FR" sz="8000" dirty="0"/>
              <a:t>Le ministère de l'Éducation nationale organise également le concours d'adjoint administratif pour les institutions suivantes :</a:t>
            </a:r>
          </a:p>
          <a:p>
            <a:pPr marL="457200" indent="-457200"/>
            <a:r>
              <a:rPr lang="fr-FR" sz="8000" dirty="0"/>
              <a:t>la </a:t>
            </a:r>
            <a:r>
              <a:rPr lang="fr-FR" sz="8000" dirty="0">
                <a:hlinkClick r:id="rId6"/>
              </a:rPr>
              <a:t>Caisse des dépôts et consignation</a:t>
            </a:r>
            <a:endParaRPr lang="fr-FR" sz="8000" dirty="0"/>
          </a:p>
          <a:p>
            <a:pPr marL="457200" indent="-457200"/>
            <a:r>
              <a:rPr lang="fr-FR" sz="8000" dirty="0"/>
              <a:t>le</a:t>
            </a:r>
            <a:r>
              <a:rPr lang="fr-FR" sz="8000" dirty="0">
                <a:hlinkClick r:id="rId7"/>
              </a:rPr>
              <a:t> Conseil d'État</a:t>
            </a:r>
            <a:endParaRPr lang="fr-FR" sz="8000" dirty="0"/>
          </a:p>
          <a:p>
            <a:pPr marL="457200" indent="-457200"/>
            <a:r>
              <a:rPr lang="fr-FR" sz="8000" dirty="0"/>
              <a:t>la</a:t>
            </a:r>
            <a:r>
              <a:rPr lang="fr-FR" sz="8000" dirty="0">
                <a:hlinkClick r:id="rId8"/>
              </a:rPr>
              <a:t> Cour nationale du droit d’asile</a:t>
            </a:r>
            <a:endParaRPr lang="fr-FR" sz="8000" dirty="0"/>
          </a:p>
          <a:p>
            <a:pPr marL="457200" indent="-457200"/>
            <a:r>
              <a:rPr lang="fr-FR" sz="8000" dirty="0"/>
              <a:t>l'</a:t>
            </a:r>
            <a:r>
              <a:rPr lang="fr-FR" sz="8000" dirty="0">
                <a:hlinkClick r:id="rId9"/>
              </a:rPr>
              <a:t>Insee</a:t>
            </a:r>
            <a:r>
              <a:rPr lang="fr-FR" sz="8000" dirty="0"/>
              <a:t>.</a:t>
            </a:r>
          </a:p>
          <a:p>
            <a:pPr marL="0" indent="0" algn="ctr">
              <a:buNone/>
            </a:pPr>
            <a:r>
              <a:rPr lang="fr-FR" sz="8000" dirty="0"/>
              <a:t>les sujets sont communs à tous les ministères et à toutes les académies.</a:t>
            </a:r>
          </a:p>
          <a:p>
            <a:pPr marL="0" indent="0">
              <a:buNone/>
            </a:pPr>
            <a:endParaRPr lang="fr-FR" dirty="0"/>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10"/>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383421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lnSpc>
                <a:spcPct val="100000"/>
              </a:lnSpc>
              <a:defRPr/>
            </a:pPr>
            <a:br>
              <a:rPr lang="fr-FR" b="1" dirty="0">
                <a:solidFill>
                  <a:srgbClr val="867567"/>
                </a:solidFill>
                <a:latin typeface="Calibri" panose="020F0502020204030204" pitchFamily="34" charset="0"/>
                <a:cs typeface="Calibri" panose="020F0502020204030204" pitchFamily="34" charset="0"/>
              </a:rPr>
            </a:br>
            <a:r>
              <a:rPr lang="fr-FR" sz="3100" dirty="0">
                <a:solidFill>
                  <a:srgbClr val="867567"/>
                </a:solidFill>
                <a:latin typeface="Montserrat" panose="00000500000000000000" pitchFamily="2" charset="0"/>
                <a:cs typeface="Calibri" panose="020F0502020204030204" pitchFamily="34" charset="0"/>
              </a:rPr>
              <a:t>ADJAENES</a:t>
            </a:r>
            <a:r>
              <a:rPr lang="fr-FR" sz="4000" b="1" dirty="0">
                <a:solidFill>
                  <a:srgbClr val="867567"/>
                </a:solidFill>
                <a:latin typeface="Montserrat" panose="00000500000000000000" pitchFamily="2" charset="0"/>
                <a:cs typeface="Calibri" panose="020F0502020204030204" pitchFamily="34" charset="0"/>
              </a:rPr>
              <a:t> </a:t>
            </a:r>
            <a:br>
              <a:rPr lang="fr-FR" sz="4000" b="1" dirty="0">
                <a:solidFill>
                  <a:srgbClr val="867567"/>
                </a:solidFill>
                <a:latin typeface="Montserrat" panose="00000500000000000000" pitchFamily="2" charset="0"/>
                <a:cs typeface="Calibri" panose="020F0502020204030204" pitchFamily="34" charset="0"/>
              </a:rPr>
            </a:br>
            <a:r>
              <a:rPr lang="fr-FR" sz="2200" dirty="0">
                <a:solidFill>
                  <a:srgbClr val="867567"/>
                </a:solidFill>
                <a:latin typeface="Calibri" panose="020F0502020204030204" pitchFamily="34" charset="0"/>
                <a:cs typeface="Calibri" panose="020F0502020204030204" pitchFamily="34" charset="0"/>
              </a:rPr>
              <a:t>Conditions et dates d’inscription</a:t>
            </a:r>
            <a:br>
              <a:rPr lang="fr-FR" sz="4000" b="1" dirty="0">
                <a:solidFill>
                  <a:srgbClr val="3333CC"/>
                </a:solidFill>
                <a:latin typeface="Calibri" panose="020F0502020204030204" pitchFamily="34" charset="0"/>
                <a:cs typeface="Calibri" panose="020F0502020204030204" pitchFamily="34" charset="0"/>
              </a:rPr>
            </a:br>
            <a:endParaRPr lang="fr-FR" sz="40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211985842"/>
              </p:ext>
            </p:extLst>
          </p:nvPr>
        </p:nvGraphicFramePr>
        <p:xfrm>
          <a:off x="535709" y="1968171"/>
          <a:ext cx="11012276" cy="3651328"/>
        </p:xfrm>
        <a:graphic>
          <a:graphicData uri="http://schemas.openxmlformats.org/drawingml/2006/table">
            <a:tbl>
              <a:tblPr firstRow="1" bandRow="1">
                <a:tableStyleId>{5C22544A-7EE6-4342-B048-85BDC9FD1C3A}</a:tableStyleId>
              </a:tblPr>
              <a:tblGrid>
                <a:gridCol w="2222238">
                  <a:extLst>
                    <a:ext uri="{9D8B030D-6E8A-4147-A177-3AD203B41FA5}">
                      <a16:colId xmlns:a16="http://schemas.microsoft.com/office/drawing/2014/main" val="3701316290"/>
                    </a:ext>
                  </a:extLst>
                </a:gridCol>
                <a:gridCol w="3126659">
                  <a:extLst>
                    <a:ext uri="{9D8B030D-6E8A-4147-A177-3AD203B41FA5}">
                      <a16:colId xmlns:a16="http://schemas.microsoft.com/office/drawing/2014/main" val="1059581556"/>
                    </a:ext>
                  </a:extLst>
                </a:gridCol>
                <a:gridCol w="3185652">
                  <a:extLst>
                    <a:ext uri="{9D8B030D-6E8A-4147-A177-3AD203B41FA5}">
                      <a16:colId xmlns:a16="http://schemas.microsoft.com/office/drawing/2014/main" val="2848681486"/>
                    </a:ext>
                  </a:extLst>
                </a:gridCol>
                <a:gridCol w="2477727">
                  <a:extLst>
                    <a:ext uri="{9D8B030D-6E8A-4147-A177-3AD203B41FA5}">
                      <a16:colId xmlns:a16="http://schemas.microsoft.com/office/drawing/2014/main" val="2971124804"/>
                    </a:ext>
                  </a:extLst>
                </a:gridCol>
              </a:tblGrid>
              <a:tr h="763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CONCOURS</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CONDITIONS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POUR CONCOURIR</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INSCRIPTIONS</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CALENDRIER DES EPREUVES</a:t>
                      </a:r>
                    </a:p>
                  </a:txBody>
                  <a:tcPr marL="91453" marR="91453" marT="45697" marB="45697" horzOverflow="overflow">
                    <a:solidFill>
                      <a:srgbClr val="3D3C5D"/>
                    </a:solidFill>
                  </a:tcPr>
                </a:tc>
                <a:extLst>
                  <a:ext uri="{0D108BD9-81ED-4DB2-BD59-A6C34878D82A}">
                    <a16:rowId xmlns:a16="http://schemas.microsoft.com/office/drawing/2014/main" val="971024753"/>
                  </a:ext>
                </a:extLst>
              </a:tr>
              <a:tr h="12111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ADJAENES EXTERNE</a:t>
                      </a:r>
                    </a:p>
                  </a:txBody>
                  <a:tcPr marL="91453" marR="91453" marT="45697" marB="45697"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de diplôme</a:t>
                      </a:r>
                      <a:endParaRPr kumimoji="0" lang="fr-FR" sz="1600" b="1" i="0"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d’ancienneté dans la fonction publique</a:t>
                      </a:r>
                    </a:p>
                  </a:txBody>
                  <a:tcPr marL="91453" marR="91453" marT="45697" marB="45697"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10 février au 12 mars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a:t>
                      </a:r>
                      <a:r>
                        <a:rPr kumimoji="0" lang="fr-FR" sz="1600" b="1" i="0" u="none" strike="noStrike" cap="none" normalizeH="0" baseline="0" dirty="0" err="1">
                          <a:ln>
                            <a:noFill/>
                          </a:ln>
                          <a:solidFill>
                            <a:schemeClr val="tx1"/>
                          </a:solidFill>
                          <a:effectLst/>
                          <a:latin typeface="Calibri" panose="020F0502020204030204" pitchFamily="34" charset="0"/>
                          <a:hlinkClick r:id="rId2"/>
                        </a:rPr>
                        <a:t>cyclades</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53" marR="91453" marT="45697" marB="45697"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285750" marR="0" lvl="0" indent="-28575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Admissibilité le : </a:t>
                      </a:r>
                    </a:p>
                    <a:p>
                      <a:pPr marL="285750" marR="0" lvl="0" indent="-28575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avril 2026</a:t>
                      </a:r>
                    </a:p>
                  </a:txBody>
                  <a:tcPr marL="91453" marR="91453" marT="45697" marB="45697" horzOverflow="overflow">
                    <a:solidFill>
                      <a:srgbClr val="CEC6C0"/>
                    </a:solidFill>
                  </a:tcPr>
                </a:tc>
                <a:extLst>
                  <a:ext uri="{0D108BD9-81ED-4DB2-BD59-A6C34878D82A}">
                    <a16:rowId xmlns:a16="http://schemas.microsoft.com/office/drawing/2014/main" val="2564627847"/>
                  </a:ext>
                </a:extLst>
              </a:tr>
              <a:tr h="1617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ADJAENES INTERNE</a:t>
                      </a:r>
                    </a:p>
                  </a:txBody>
                  <a:tcPr marL="91453" marR="91453" marT="45697" marB="45697"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Calibri" panose="020F0502020204030204" pitchFamily="34" charset="0"/>
                        </a:rPr>
                        <a:t>1 an </a:t>
                      </a:r>
                      <a:r>
                        <a:rPr kumimoji="0" lang="fr-FR" sz="1600" b="0" i="0" u="none" strike="noStrike" cap="none" normalizeH="0" baseline="0" dirty="0">
                          <a:ln>
                            <a:noFill/>
                          </a:ln>
                          <a:solidFill>
                            <a:schemeClr val="tx1"/>
                          </a:solidFill>
                          <a:effectLst/>
                          <a:latin typeface="Calibri" panose="020F0502020204030204" pitchFamily="34" charset="0"/>
                        </a:rPr>
                        <a:t>d’ancienneté dans la fonction publique au 1</a:t>
                      </a:r>
                      <a:r>
                        <a:rPr kumimoji="0" lang="fr-FR" sz="1600" b="0" i="0" u="none" strike="noStrike" cap="none" normalizeH="0" baseline="30000" dirty="0">
                          <a:ln>
                            <a:noFill/>
                          </a:ln>
                          <a:solidFill>
                            <a:schemeClr val="tx1"/>
                          </a:solidFill>
                          <a:effectLst/>
                          <a:latin typeface="Calibri" panose="020F0502020204030204" pitchFamily="34" charset="0"/>
                        </a:rPr>
                        <a:t>er</a:t>
                      </a:r>
                      <a:r>
                        <a:rPr kumimoji="0" lang="fr-FR" sz="1600" b="0" i="0" u="none" strike="noStrike" cap="none" normalizeH="0" baseline="0" dirty="0">
                          <a:ln>
                            <a:noFill/>
                          </a:ln>
                          <a:solidFill>
                            <a:schemeClr val="tx1"/>
                          </a:solidFill>
                          <a:effectLst/>
                          <a:latin typeface="Calibri" panose="020F0502020204030204" pitchFamily="34" charset="0"/>
                        </a:rPr>
                        <a:t> janvier de l’année du concours</a:t>
                      </a:r>
                    </a:p>
                  </a:txBody>
                  <a:tcPr marL="91453" marR="91453" marT="45697" marB="45697"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10 février au 12 mars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a:t>
                      </a:r>
                      <a:r>
                        <a:rPr kumimoji="0" lang="fr-FR" sz="1600" b="1" i="0" u="none" strike="noStrike" cap="none" normalizeH="0" baseline="0" dirty="0" err="1">
                          <a:ln>
                            <a:noFill/>
                          </a:ln>
                          <a:solidFill>
                            <a:schemeClr val="tx1"/>
                          </a:solidFill>
                          <a:effectLst/>
                          <a:latin typeface="Calibri" panose="020F0502020204030204" pitchFamily="34" charset="0"/>
                          <a:hlinkClick r:id="rId2"/>
                        </a:rPr>
                        <a:t>cyclades</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53" marR="91453" marT="45697" marB="45697"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285750" marR="0" lvl="0" indent="-28575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rPr>
                        <a:t>Admissibilité le : </a:t>
                      </a:r>
                    </a:p>
                    <a:p>
                      <a:pPr marL="285750" marR="0" lvl="0" indent="-28575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avril 2026</a:t>
                      </a:r>
                    </a:p>
                  </a:txBody>
                  <a:tcPr marL="91453" marR="91453" marT="45697" marB="45697" horzOverflow="overflow">
                    <a:solidFill>
                      <a:srgbClr val="F0EEEC"/>
                    </a:solidFill>
                  </a:tcPr>
                </a:tc>
                <a:extLst>
                  <a:ext uri="{0D108BD9-81ED-4DB2-BD59-A6C34878D82A}">
                    <a16:rowId xmlns:a16="http://schemas.microsoft.com/office/drawing/2014/main" val="1680529897"/>
                  </a:ext>
                </a:extLst>
              </a:tr>
            </a:tbl>
          </a:graphicData>
        </a:graphic>
      </p:graphicFrame>
      <p:sp>
        <p:nvSpPr>
          <p:cNvPr id="4" name="Espace réservé du numéro de diapositive 3"/>
          <p:cNvSpPr>
            <a:spLocks noGrp="1"/>
          </p:cNvSpPr>
          <p:nvPr>
            <p:ph type="sldNum" sz="quarter" idx="12"/>
          </p:nvPr>
        </p:nvSpPr>
        <p:spPr>
          <a:xfrm>
            <a:off x="8610600" y="6269613"/>
            <a:ext cx="2743200" cy="365125"/>
          </a:xfrm>
        </p:spPr>
        <p:txBody>
          <a:bodyPr/>
          <a:lstStyle/>
          <a:p>
            <a:fld id="{8A1AFA2B-E73A-4C1F-9FFE-58E09585425D}" type="slidenum">
              <a:rPr lang="fr-FR" smtClean="0"/>
              <a:t>21</a:t>
            </a:fld>
            <a:endParaRPr lang="fr-FR"/>
          </a:p>
        </p:txBody>
      </p:sp>
      <p:pic>
        <p:nvPicPr>
          <p:cNvPr id="7" name="Image 6">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139029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4387" y="410368"/>
            <a:ext cx="10515600" cy="1325563"/>
          </a:xfrm>
        </p:spPr>
        <p:txBody>
          <a:bodyPr>
            <a:normAutofit fontScale="90000"/>
          </a:bodyPr>
          <a:lstStyle/>
          <a:p>
            <a:pPr algn="ctr"/>
            <a:br>
              <a:rPr lang="fr-FR" altLang="fr-FR" sz="3600" b="1" dirty="0">
                <a:solidFill>
                  <a:srgbClr val="867567"/>
                </a:solidFill>
                <a:latin typeface="Calibri" panose="020F0502020204030204" pitchFamily="34" charset="0"/>
              </a:rPr>
            </a:br>
            <a:r>
              <a:rPr lang="fr-FR" altLang="fr-FR" sz="3100" dirty="0">
                <a:solidFill>
                  <a:srgbClr val="867567"/>
                </a:solidFill>
                <a:latin typeface="Montserrat" panose="00000500000000000000" pitchFamily="2" charset="0"/>
              </a:rPr>
              <a:t>Présentation des épreuves et les formations proposées</a:t>
            </a:r>
            <a:br>
              <a:rPr lang="fr-FR" altLang="fr-FR" sz="3200" b="1" dirty="0">
                <a:solidFill>
                  <a:srgbClr val="867567"/>
                </a:solidFill>
                <a:latin typeface="Calibri" panose="020F0502020204030204" pitchFamily="34" charset="0"/>
              </a:rPr>
            </a:br>
            <a:r>
              <a:rPr lang="fr-FR" sz="2200" dirty="0">
                <a:solidFill>
                  <a:srgbClr val="867567"/>
                </a:solidFill>
                <a:latin typeface="Calibri" panose="020F0502020204030204" pitchFamily="34" charset="0"/>
                <a:cs typeface="Calibri" panose="020F0502020204030204" pitchFamily="34" charset="0"/>
              </a:rPr>
              <a:t>ADJAENES</a:t>
            </a:r>
            <a:r>
              <a:rPr lang="fr-FR" altLang="fr-FR" sz="2200" kern="0" dirty="0">
                <a:solidFill>
                  <a:srgbClr val="867567"/>
                </a:solidFill>
                <a:latin typeface="Calibri" panose="020F0502020204030204" pitchFamily="34" charset="0"/>
              </a:rPr>
              <a:t> externe – Catégorie C</a:t>
            </a:r>
            <a:br>
              <a:rPr lang="fr-FR" altLang="fr-FR" sz="3100" b="1" kern="0" dirty="0">
                <a:solidFill>
                  <a:srgbClr val="0000FF"/>
                </a:solidFill>
                <a:latin typeface="Brush Script MT" panose="03060802040406070304" pitchFamily="66" charset="0"/>
                <a:cs typeface="Aharoni" pitchFamily="2" charset="0"/>
              </a:rPr>
            </a:br>
            <a:endParaRPr lang="fr-FR" sz="3100" dirty="0">
              <a:solidFill>
                <a:srgbClr val="0000FF"/>
              </a:solidFill>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63873958"/>
              </p:ext>
            </p:extLst>
          </p:nvPr>
        </p:nvGraphicFramePr>
        <p:xfrm>
          <a:off x="680936" y="1583686"/>
          <a:ext cx="10809051" cy="3989777"/>
        </p:xfrm>
        <a:graphic>
          <a:graphicData uri="http://schemas.openxmlformats.org/drawingml/2006/table">
            <a:tbl>
              <a:tblPr firstRow="1" bandRow="1">
                <a:tableStyleId>{5C22544A-7EE6-4342-B048-85BDC9FD1C3A}</a:tableStyleId>
              </a:tblPr>
              <a:tblGrid>
                <a:gridCol w="6391072">
                  <a:extLst>
                    <a:ext uri="{9D8B030D-6E8A-4147-A177-3AD203B41FA5}">
                      <a16:colId xmlns:a16="http://schemas.microsoft.com/office/drawing/2014/main" val="2188751865"/>
                    </a:ext>
                  </a:extLst>
                </a:gridCol>
                <a:gridCol w="4417979">
                  <a:extLst>
                    <a:ext uri="{9D8B030D-6E8A-4147-A177-3AD203B41FA5}">
                      <a16:colId xmlns:a16="http://schemas.microsoft.com/office/drawing/2014/main" val="3251678156"/>
                    </a:ext>
                  </a:extLst>
                </a:gridCol>
              </a:tblGrid>
              <a:tr h="297924">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itchFamily="34" charset="0"/>
                          <a:ea typeface="ＭＳ Ｐゴシック" pitchFamily="34" charset="-128"/>
                        </a:rPr>
                        <a:t>EPREUVE DU CONCOURS</a:t>
                      </a:r>
                    </a:p>
                  </a:txBody>
                  <a:tcPr marL="91429" marR="91429" marT="45713" marB="45713" horzOverflow="overflow">
                    <a:solidFill>
                      <a:srgbClr val="28315B"/>
                    </a:solidFill>
                  </a:tcPr>
                </a:tc>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itchFamily="34" charset="0"/>
                          <a:ea typeface="ＭＳ Ｐゴシック" pitchFamily="34" charset="-128"/>
                        </a:rPr>
                        <a:t>FORMATION PROPOSÉE</a:t>
                      </a:r>
                    </a:p>
                  </a:txBody>
                  <a:tcPr marL="91429" marR="91429" marT="45713" marB="45713" horzOverflow="overflow">
                    <a:solidFill>
                      <a:srgbClr val="28315B"/>
                    </a:solidFill>
                  </a:tcPr>
                </a:tc>
                <a:extLst>
                  <a:ext uri="{0D108BD9-81ED-4DB2-BD59-A6C34878D82A}">
                    <a16:rowId xmlns:a16="http://schemas.microsoft.com/office/drawing/2014/main" val="45128464"/>
                  </a:ext>
                </a:extLst>
              </a:tr>
              <a:tr h="1325212">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itchFamily="34" charset="-128"/>
                        </a:rPr>
                        <a:t>ADMISSIBILITE</a:t>
                      </a:r>
                    </a:p>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latin typeface="+mn-lt"/>
                        </a:rPr>
                        <a:t>Épreuve n° 1 : </a:t>
                      </a:r>
                    </a:p>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t>Réponse à une série de 6 à 8 questions</a:t>
                      </a:r>
                      <a:r>
                        <a:rPr lang="fr-FR" sz="1600" dirty="0"/>
                        <a:t> à partir d’un texte d’une page maximum traitant d’un sujet d’ordre général.</a:t>
                      </a:r>
                    </a:p>
                    <a:p>
                      <a:pPr marL="0" marR="0" lvl="0" indent="0" algn="l" defTabSz="914400" rtl="0" eaLnBrk="1" fontAlgn="base" latinLnBrk="0" hangingPunct="1">
                        <a:lnSpc>
                          <a:spcPct val="100000"/>
                        </a:lnSpc>
                        <a:spcBef>
                          <a:spcPct val="0"/>
                        </a:spcBef>
                        <a:spcAft>
                          <a:spcPct val="0"/>
                        </a:spcAft>
                        <a:buClrTx/>
                        <a:buSzTx/>
                        <a:buFontTx/>
                        <a:buNone/>
                        <a:tabLst/>
                      </a:pPr>
                      <a:r>
                        <a:rPr lang="fr-FR" sz="1600" dirty="0">
                          <a:latin typeface="+mn-lt"/>
                        </a:rPr>
                        <a:t>(durée : une heure trente minutes ; coefficient 3) ;</a:t>
                      </a:r>
                      <a:endParaRPr kumimoji="0" lang="fr-FR" altLang="fr-FR" sz="1600" b="1" i="0" u="none" strike="noStrike" cap="none" normalizeH="0" baseline="0" dirty="0">
                        <a:ln>
                          <a:noFill/>
                        </a:ln>
                        <a:solidFill>
                          <a:schemeClr val="tx1"/>
                        </a:solidFill>
                        <a:effectLst/>
                        <a:latin typeface="+mn-lt"/>
                        <a:ea typeface="ＭＳ Ｐゴシック" pitchFamily="34" charset="-128"/>
                      </a:endParaRPr>
                    </a:p>
                  </a:txBody>
                  <a:tcPr marL="91429" marR="91429" marT="45713" marB="45713" horzOverflow="overflow">
                    <a:solidFill>
                      <a:srgbClr val="F0EEEC"/>
                    </a:solidFill>
                  </a:tcPr>
                </a:tc>
                <a:tc rowSpan="2">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Renforcez vos atouts en grammaire et orthographe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a:t>
                      </a:r>
                      <a:r>
                        <a:rPr kumimoji="0" lang="fr-FR" altLang="fr-FR" sz="1600" b="0" i="0" u="none" strike="noStrike" cap="none" normalizeH="0" baseline="0" dirty="0" err="1">
                          <a:ln>
                            <a:noFill/>
                          </a:ln>
                          <a:solidFill>
                            <a:srgbClr val="000000"/>
                          </a:solidFill>
                          <a:effectLst/>
                          <a:latin typeface="Calibri" pitchFamily="34" charset="0"/>
                          <a:ea typeface="ＭＳ Ｐゴシック" pitchFamily="34" charset="-128"/>
                        </a:rPr>
                        <a:t>janv</a:t>
                      </a: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/mars)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Annales + copies les mieux notées (voir liens utiles)</a:t>
                      </a:r>
                    </a:p>
                  </a:txBody>
                  <a:tcPr marL="91429" marR="91429" marT="45713" marB="45713" horzOverflow="overflow">
                    <a:solidFill>
                      <a:srgbClr val="CEC6C0"/>
                    </a:solidFill>
                  </a:tcPr>
                </a:tc>
                <a:extLst>
                  <a:ext uri="{0D108BD9-81ED-4DB2-BD59-A6C34878D82A}">
                    <a16:rowId xmlns:a16="http://schemas.microsoft.com/office/drawing/2014/main" val="2171224587"/>
                  </a:ext>
                </a:extLst>
              </a:tr>
              <a:tr h="947968">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latin typeface="+mn-lt"/>
                        </a:rPr>
                        <a:t>Épreuve n° 2 : </a:t>
                      </a:r>
                    </a:p>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t>Exercices de français</a:t>
                      </a:r>
                      <a:r>
                        <a:rPr lang="fr-FR" sz="1600" dirty="0"/>
                        <a:t> (vocabulaire, orthographe, grammaire) </a:t>
                      </a:r>
                    </a:p>
                    <a:p>
                      <a:pPr marL="0" marR="0" lvl="0" indent="0" algn="l" defTabSz="914400" rtl="0" eaLnBrk="1" fontAlgn="base" latinLnBrk="0" hangingPunct="1">
                        <a:lnSpc>
                          <a:spcPct val="100000"/>
                        </a:lnSpc>
                        <a:spcBef>
                          <a:spcPct val="0"/>
                        </a:spcBef>
                        <a:spcAft>
                          <a:spcPct val="0"/>
                        </a:spcAft>
                        <a:buClrTx/>
                        <a:buSzTx/>
                        <a:buFontTx/>
                        <a:buNone/>
                        <a:tabLst/>
                      </a:pPr>
                      <a:r>
                        <a:rPr lang="fr-FR" sz="1600" dirty="0"/>
                        <a:t>et de </a:t>
                      </a:r>
                      <a:r>
                        <a:rPr lang="fr-FR" sz="1600" b="1" dirty="0"/>
                        <a:t>mathématiques</a:t>
                      </a:r>
                      <a:r>
                        <a:rPr lang="fr-FR" sz="1600" dirty="0"/>
                        <a:t> </a:t>
                      </a:r>
                      <a:r>
                        <a:rPr lang="fr-FR" sz="1600" dirty="0">
                          <a:latin typeface="+mn-lt"/>
                        </a:rPr>
                        <a:t>(durée : une heure trente minutes ; coefficient 3).</a:t>
                      </a:r>
                      <a:endParaRPr kumimoji="0" lang="fr-FR" altLang="fr-FR" sz="1600" b="1" i="0" u="none" strike="noStrike" cap="none" normalizeH="0" baseline="0" dirty="0">
                        <a:ln>
                          <a:noFill/>
                        </a:ln>
                        <a:solidFill>
                          <a:schemeClr val="tx1"/>
                        </a:solidFill>
                        <a:effectLst/>
                        <a:latin typeface="+mn-lt"/>
                        <a:ea typeface="ＭＳ Ｐゴシック" pitchFamily="34" charset="-128"/>
                      </a:endParaRPr>
                    </a:p>
                  </a:txBody>
                  <a:tcPr marL="91429" marR="91429" marT="45713" marB="45713" horzOverflow="overflow">
                    <a:solidFill>
                      <a:srgbClr val="F0EEEC"/>
                    </a:solidFill>
                  </a:tcPr>
                </a:tc>
                <a:tc vMerge="1">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Calibri" pitchFamily="34" charset="0"/>
                        <a:ea typeface="ＭＳ Ｐゴシック" pitchFamily="34" charset="-128"/>
                      </a:endParaRPr>
                    </a:p>
                  </a:txBody>
                  <a:tcPr marL="91436" marR="91436" marT="45713" marB="45713" horzOverflow="overflow"/>
                </a:tc>
                <a:extLst>
                  <a:ext uri="{0D108BD9-81ED-4DB2-BD59-A6C34878D82A}">
                    <a16:rowId xmlns:a16="http://schemas.microsoft.com/office/drawing/2014/main" val="1941618358"/>
                  </a:ext>
                </a:extLst>
              </a:tr>
              <a:tr h="1381331">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itchFamily="34" charset="-128"/>
                        </a:rPr>
                        <a:t>ADMISSION</a:t>
                      </a:r>
                    </a:p>
                    <a:p>
                      <a:pPr marL="0" marR="0" lvl="0" indent="0" algn="l" defTabSz="914400" rtl="0" eaLnBrk="1" fontAlgn="base" latinLnBrk="0" hangingPunct="1">
                        <a:lnSpc>
                          <a:spcPct val="100000"/>
                        </a:lnSpc>
                        <a:spcBef>
                          <a:spcPct val="0"/>
                        </a:spcBef>
                        <a:spcAft>
                          <a:spcPct val="0"/>
                        </a:spcAft>
                        <a:buClrTx/>
                        <a:buSzTx/>
                        <a:buFontTx/>
                        <a:buNone/>
                        <a:tabLst/>
                      </a:pPr>
                      <a:r>
                        <a:rPr lang="fr-FR" sz="1600" b="0" dirty="0"/>
                        <a:t>Mise en situation professionnelle face au jury. Le candidat peut notamment utiliser un ordinateur et certains programmes de bureautique, traiter un appel téléphonique, accueillir une personne, classer des documents.</a:t>
                      </a:r>
                      <a:r>
                        <a:rPr lang="fr-FR" sz="1600" b="0" dirty="0">
                          <a:latin typeface="+mn-lt"/>
                        </a:rPr>
                        <a:t>(</a:t>
                      </a:r>
                      <a:r>
                        <a:rPr lang="fr-FR" sz="1600" dirty="0">
                          <a:latin typeface="+mn-lt"/>
                        </a:rPr>
                        <a:t>durée : trente minutes ; coefficient 4).</a:t>
                      </a:r>
                      <a:endParaRPr kumimoji="0" lang="fr-FR" altLang="fr-FR" sz="1600" b="0" i="0" u="none" strike="noStrike" cap="none" normalizeH="0" baseline="0" dirty="0">
                        <a:ln>
                          <a:noFill/>
                        </a:ln>
                        <a:solidFill>
                          <a:schemeClr val="tx1"/>
                        </a:solidFill>
                        <a:effectLst/>
                        <a:latin typeface="+mn-lt"/>
                        <a:ea typeface="ＭＳ Ｐゴシック" pitchFamily="34" charset="-128"/>
                      </a:endParaRPr>
                    </a:p>
                  </a:txBody>
                  <a:tcPr marL="91429" marR="91429" marT="45713" marB="45713" horzOverflow="overflow">
                    <a:solidFill>
                      <a:srgbClr val="F0EEEC"/>
                    </a:solidFill>
                  </a:tcPr>
                </a:tc>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itchFamily="34" charset="0"/>
                          <a:ea typeface="ＭＳ Ｐゴシック" pitchFamily="34" charset="-128"/>
                        </a:rPr>
                        <a:t>Formations Word/Excel</a:t>
                      </a:r>
                    </a:p>
                  </a:txBody>
                  <a:tcPr marL="91429" marR="91429" marT="45713" marB="45713" horzOverflow="overflow">
                    <a:solidFill>
                      <a:srgbClr val="CEC6C0"/>
                    </a:solidFill>
                  </a:tcPr>
                </a:tc>
                <a:extLst>
                  <a:ext uri="{0D108BD9-81ED-4DB2-BD59-A6C34878D82A}">
                    <a16:rowId xmlns:a16="http://schemas.microsoft.com/office/drawing/2014/main" val="3877787478"/>
                  </a:ext>
                </a:extLst>
              </a:tr>
            </a:tbl>
          </a:graphicData>
        </a:graphic>
      </p:graphicFrame>
      <p:sp>
        <p:nvSpPr>
          <p:cNvPr id="4" name="Espace réservé du numéro de diapositive 3"/>
          <p:cNvSpPr>
            <a:spLocks noGrp="1"/>
          </p:cNvSpPr>
          <p:nvPr>
            <p:ph type="sldNum" sz="quarter" idx="12"/>
          </p:nvPr>
        </p:nvSpPr>
        <p:spPr/>
        <p:txBody>
          <a:bodyPr/>
          <a:lstStyle/>
          <a:p>
            <a:fld id="{8A1AFA2B-E73A-4C1F-9FFE-58E09585425D}" type="slidenum">
              <a:rPr lang="fr-FR" smtClean="0"/>
              <a:t>22</a:t>
            </a:fld>
            <a:endParaRPr lang="fr-FR"/>
          </a:p>
        </p:txBody>
      </p:sp>
      <p:pic>
        <p:nvPicPr>
          <p:cNvPr id="9" name="Image 8">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243755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br>
              <a:rPr lang="fr-FR" altLang="fr-FR" sz="3600" b="1" dirty="0">
                <a:solidFill>
                  <a:srgbClr val="867567"/>
                </a:solidFill>
                <a:latin typeface="Calibri" panose="020F0502020204030204" pitchFamily="34" charset="0"/>
              </a:rPr>
            </a:br>
            <a:r>
              <a:rPr lang="fr-FR" altLang="fr-FR" sz="3100" dirty="0">
                <a:solidFill>
                  <a:srgbClr val="867567"/>
                </a:solidFill>
                <a:latin typeface="Montserrat" panose="00000500000000000000" pitchFamily="2" charset="0"/>
              </a:rPr>
              <a:t>Présentation des épreuves et les formations proposées</a:t>
            </a:r>
            <a:br>
              <a:rPr lang="fr-FR" altLang="fr-FR" sz="3200" dirty="0">
                <a:solidFill>
                  <a:srgbClr val="867567"/>
                </a:solidFill>
                <a:latin typeface="Calibri" panose="020F0502020204030204" pitchFamily="34" charset="0"/>
              </a:rPr>
            </a:br>
            <a:r>
              <a:rPr lang="fr-FR" altLang="fr-FR" sz="2200" kern="0" dirty="0">
                <a:solidFill>
                  <a:srgbClr val="867567"/>
                </a:solidFill>
                <a:latin typeface="Calibri" panose="020F0502020204030204" pitchFamily="34" charset="0"/>
              </a:rPr>
              <a:t>ADJAENES interne – Catégorie C</a:t>
            </a:r>
            <a:br>
              <a:rPr lang="fr-FR" altLang="fr-FR" sz="2200" kern="0" dirty="0">
                <a:solidFill>
                  <a:srgbClr val="0000FF"/>
                </a:solidFill>
                <a:latin typeface="Brush Script MT" panose="03060802040406070304" pitchFamily="66" charset="0"/>
                <a:cs typeface="Aharoni" pitchFamily="2" charset="0"/>
              </a:rPr>
            </a:br>
            <a:endParaRPr lang="fr-FR" sz="2200" dirty="0">
              <a:solidFill>
                <a:srgbClr val="0000FF"/>
              </a:solidFill>
            </a:endParaRPr>
          </a:p>
        </p:txBody>
      </p:sp>
      <p:graphicFrame>
        <p:nvGraphicFramePr>
          <p:cNvPr id="7" name="Espace réservé du contenu 6"/>
          <p:cNvGraphicFramePr>
            <a:graphicFrameLocks noGrp="1"/>
          </p:cNvGraphicFramePr>
          <p:nvPr>
            <p:ph idx="1"/>
          </p:nvPr>
        </p:nvGraphicFramePr>
        <p:xfrm>
          <a:off x="838200" y="1825625"/>
          <a:ext cx="10515600" cy="3634210"/>
        </p:xfrm>
        <a:graphic>
          <a:graphicData uri="http://schemas.openxmlformats.org/drawingml/2006/table">
            <a:tbl>
              <a:tblPr firstRow="1" bandRow="1">
                <a:tableStyleId>{5C22544A-7EE6-4342-B048-85BDC9FD1C3A}</a:tableStyleId>
              </a:tblPr>
              <a:tblGrid>
                <a:gridCol w="5037306">
                  <a:extLst>
                    <a:ext uri="{9D8B030D-6E8A-4147-A177-3AD203B41FA5}">
                      <a16:colId xmlns:a16="http://schemas.microsoft.com/office/drawing/2014/main" val="3495196743"/>
                    </a:ext>
                  </a:extLst>
                </a:gridCol>
                <a:gridCol w="5478294">
                  <a:extLst>
                    <a:ext uri="{9D8B030D-6E8A-4147-A177-3AD203B41FA5}">
                      <a16:colId xmlns:a16="http://schemas.microsoft.com/office/drawing/2014/main" val="2985848092"/>
                    </a:ext>
                  </a:extLst>
                </a:gridCol>
              </a:tblGrid>
              <a:tr h="370840">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Calibri" pitchFamily="34" charset="0"/>
                          <a:ea typeface="ＭＳ Ｐゴシック" pitchFamily="34" charset="-128"/>
                        </a:rPr>
                        <a:t>EPREUVE DU CONCOURS</a:t>
                      </a:r>
                    </a:p>
                  </a:txBody>
                  <a:tcPr marL="91429" marR="91429" marT="45714" marB="45714" horzOverflow="overflow">
                    <a:solidFill>
                      <a:srgbClr val="28315B"/>
                    </a:solidFill>
                  </a:tcPr>
                </a:tc>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Calibri" pitchFamily="34" charset="0"/>
                          <a:ea typeface="ＭＳ Ｐゴシック" pitchFamily="34" charset="-128"/>
                        </a:rPr>
                        <a:t>FORMATION PROPOSÉE</a:t>
                      </a:r>
                    </a:p>
                  </a:txBody>
                  <a:tcPr marL="91429" marR="91429" marT="45714" marB="45714" horzOverflow="overflow">
                    <a:solidFill>
                      <a:srgbClr val="28315B"/>
                    </a:solidFill>
                  </a:tcPr>
                </a:tc>
                <a:extLst>
                  <a:ext uri="{0D108BD9-81ED-4DB2-BD59-A6C34878D82A}">
                    <a16:rowId xmlns:a16="http://schemas.microsoft.com/office/drawing/2014/main" val="2748783346"/>
                  </a:ext>
                </a:extLst>
              </a:tr>
              <a:tr h="1373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ADMISSIBILITE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a:ln>
                            <a:noFill/>
                          </a:ln>
                          <a:solidFill>
                            <a:schemeClr val="tx1"/>
                          </a:solidFill>
                          <a:effectLst/>
                          <a:latin typeface="Calibri" panose="020F0502020204030204" pitchFamily="34" charset="0"/>
                        </a:rPr>
                        <a:t>Epreuve écrite n°1</a:t>
                      </a:r>
                      <a:r>
                        <a:rPr kumimoji="0" lang="fr-FR" sz="1600" b="0" i="0" u="none" strike="noStrike" cap="none" normalizeH="0" baseline="0" dirty="0">
                          <a:ln>
                            <a:noFill/>
                          </a:ln>
                          <a:solidFill>
                            <a:schemeClr val="tx1"/>
                          </a:solidFill>
                          <a:effectLst/>
                          <a:latin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Rédaction d’une lettre administrative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OU</a:t>
                      </a:r>
                    </a:p>
                  </a:txBody>
                  <a:tcPr marL="91431" marR="91431" marT="45726" marB="45726" horzOverflow="overflow">
                    <a:solidFill>
                      <a:srgbClr val="CEC6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Préparations aux concours internes de la filière AENES de la DAFOR (inscriptions en avril- juin de l’année universitaire N-1) : </a:t>
                      </a:r>
                      <a:r>
                        <a:rPr kumimoji="0" lang="fr-FR" sz="1600" b="0" i="0" u="none" strike="noStrike" cap="none" normalizeH="0" baseline="0" dirty="0">
                          <a:ln>
                            <a:noFill/>
                          </a:ln>
                          <a:solidFill>
                            <a:schemeClr val="tx1"/>
                          </a:solidFill>
                          <a:effectLst/>
                          <a:latin typeface="Calibri" panose="020F0502020204030204" pitchFamily="34" charset="0"/>
                          <a:hlinkClick r:id="rId2"/>
                        </a:rPr>
                        <a:t>https://dafor.ac-creteil.fr/atss/index.php</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Annales + copies les mieux notées (voir liens utiles)</a:t>
                      </a:r>
                    </a:p>
                  </a:txBody>
                  <a:tcPr marL="91431" marR="91431" marT="45726" marB="45726" horzOverflow="overflow">
                    <a:solidFill>
                      <a:srgbClr val="CEC6C0"/>
                    </a:solidFill>
                  </a:tcPr>
                </a:tc>
                <a:extLst>
                  <a:ext uri="{0D108BD9-81ED-4DB2-BD59-A6C34878D82A}">
                    <a16:rowId xmlns:a16="http://schemas.microsoft.com/office/drawing/2014/main" val="318102056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a:ln>
                            <a:noFill/>
                          </a:ln>
                          <a:solidFill>
                            <a:schemeClr val="tx1"/>
                          </a:solidFill>
                          <a:effectLst/>
                          <a:latin typeface="Calibri" panose="020F0502020204030204" pitchFamily="34" charset="0"/>
                        </a:rPr>
                        <a:t>Epreuve écrite n°2</a:t>
                      </a:r>
                      <a:r>
                        <a:rPr kumimoji="0" lang="fr-FR" sz="1600" b="0" i="0" u="none" strike="noStrike" cap="none" normalizeH="0" baseline="0" dirty="0">
                          <a:ln>
                            <a:noFill/>
                          </a:ln>
                          <a:solidFill>
                            <a:schemeClr val="tx1"/>
                          </a:solidFill>
                          <a:effectLst/>
                          <a:latin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Elaboration d’un tableau numérique</a:t>
                      </a:r>
                    </a:p>
                  </a:txBody>
                  <a:tcPr marL="91431" marR="91431" marT="45726" marB="45726" horzOverflow="overflow">
                    <a:solidFill>
                      <a:srgbClr val="F0E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Formation proposée en interne (</a:t>
                      </a:r>
                      <a:r>
                        <a:rPr kumimoji="0" lang="fr-FR" sz="1600" b="0" i="0" u="none" strike="noStrike" cap="none" normalizeH="0" baseline="0" dirty="0" err="1">
                          <a:ln>
                            <a:noFill/>
                          </a:ln>
                          <a:solidFill>
                            <a:schemeClr val="tx1"/>
                          </a:solidFill>
                          <a:effectLst/>
                          <a:latin typeface="Calibri" panose="020F0502020204030204" pitchFamily="34" charset="0"/>
                        </a:rPr>
                        <a:t>excel</a:t>
                      </a:r>
                      <a:r>
                        <a:rPr kumimoji="0" lang="fr-FR" sz="1600" b="0" i="0" u="none" strike="noStrike" cap="none" normalizeH="0" baseline="0" dirty="0">
                          <a:ln>
                            <a:noFill/>
                          </a:ln>
                          <a:solidFill>
                            <a:schemeClr val="tx1"/>
                          </a:solidFill>
                          <a:effectLst/>
                          <a:latin typeface="Calibri" panose="020F0502020204030204" pitchFamily="34" charset="0"/>
                        </a:rPr>
                        <a:t>)</a:t>
                      </a:r>
                    </a:p>
                  </a:txBody>
                  <a:tcPr marL="91431" marR="91431" marT="45726" marB="45726" horzOverflow="overflow">
                    <a:solidFill>
                      <a:srgbClr val="F0EEEC"/>
                    </a:solidFill>
                  </a:tcPr>
                </a:tc>
                <a:extLst>
                  <a:ext uri="{0D108BD9-81ED-4DB2-BD59-A6C34878D82A}">
                    <a16:rowId xmlns:a16="http://schemas.microsoft.com/office/drawing/2014/main" val="2082780339"/>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itchFamily="34" charset="-128"/>
                        </a:rPr>
                        <a:t>ADMISSION</a:t>
                      </a:r>
                    </a:p>
                    <a:p>
                      <a:pPr marL="0" marR="0" lvl="0" indent="0" algn="l" defTabSz="914400" rtl="0" eaLnBrk="1" fontAlgn="base" latinLnBrk="0" hangingPunct="1">
                        <a:lnSpc>
                          <a:spcPct val="100000"/>
                        </a:lnSpc>
                        <a:spcBef>
                          <a:spcPct val="0"/>
                        </a:spcBef>
                        <a:spcAft>
                          <a:spcPct val="0"/>
                        </a:spcAft>
                        <a:buClrTx/>
                        <a:buSzTx/>
                        <a:buFontTx/>
                        <a:buNone/>
                        <a:tabLst/>
                      </a:pPr>
                      <a:r>
                        <a:rPr lang="fr-FR" sz="1600" b="0" dirty="0"/>
                        <a:t>Mise en situation professionnelle face au jury: Utiliser un ordinateur et certains programmes de bureautique, traiter un appel téléphonique, accueillir une personne, classer des documents.</a:t>
                      </a:r>
                      <a:r>
                        <a:rPr lang="fr-FR" sz="1600" b="0" dirty="0">
                          <a:latin typeface="+mn-lt"/>
                        </a:rPr>
                        <a:t>(</a:t>
                      </a:r>
                      <a:r>
                        <a:rPr lang="fr-FR" sz="1600" dirty="0">
                          <a:latin typeface="+mn-lt"/>
                        </a:rPr>
                        <a:t>durée : trente minutes ; coefficient 4).</a:t>
                      </a:r>
                      <a:endParaRPr kumimoji="0" lang="fr-FR" altLang="fr-FR" sz="1600" b="0" i="0" u="none" strike="noStrike" cap="none" normalizeH="0" baseline="0" dirty="0">
                        <a:ln>
                          <a:noFill/>
                        </a:ln>
                        <a:solidFill>
                          <a:schemeClr val="tx1"/>
                        </a:solidFill>
                        <a:effectLst/>
                        <a:latin typeface="+mn-lt"/>
                        <a:ea typeface="ＭＳ Ｐゴシック" pitchFamily="34" charset="-128"/>
                      </a:endParaRPr>
                    </a:p>
                  </a:txBody>
                  <a:tcPr marL="91431" marR="91431" marT="45726" marB="45726" horzOverflow="overflow">
                    <a:solidFill>
                      <a:srgbClr val="CEC6C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altLang="fr-FR" sz="1600" b="0" i="0" u="none" strike="noStrike" cap="none" normalizeH="0" baseline="0" dirty="0">
                          <a:ln>
                            <a:noFill/>
                          </a:ln>
                          <a:solidFill>
                            <a:schemeClr val="tx1"/>
                          </a:solidFill>
                          <a:effectLst/>
                          <a:latin typeface="Calibri" pitchFamily="34" charset="0"/>
                          <a:ea typeface="ＭＳ Ｐゴシック" pitchFamily="34" charset="-128"/>
                        </a:rPr>
                        <a:t>Formations </a:t>
                      </a:r>
                      <a:r>
                        <a:rPr kumimoji="0" lang="fr-FR" altLang="fr-FR" sz="1600" b="0" i="0" u="none" strike="noStrike" cap="none" normalizeH="0" baseline="0" dirty="0" err="1">
                          <a:ln>
                            <a:noFill/>
                          </a:ln>
                          <a:solidFill>
                            <a:schemeClr val="tx1"/>
                          </a:solidFill>
                          <a:effectLst/>
                          <a:latin typeface="Calibri" pitchFamily="34" charset="0"/>
                          <a:ea typeface="ＭＳ Ｐゴシック" pitchFamily="34" charset="-128"/>
                        </a:rPr>
                        <a:t>word</a:t>
                      </a:r>
                      <a:r>
                        <a:rPr kumimoji="0" lang="fr-FR" altLang="fr-FR" sz="1600" b="0" i="0" u="none" strike="noStrike" cap="none" normalizeH="0" baseline="0" dirty="0">
                          <a:ln>
                            <a:noFill/>
                          </a:ln>
                          <a:solidFill>
                            <a:schemeClr val="tx1"/>
                          </a:solidFill>
                          <a:effectLst/>
                          <a:latin typeface="Calibri" pitchFamily="34" charset="0"/>
                          <a:ea typeface="ＭＳ Ｐゴシック" pitchFamily="34" charset="-128"/>
                        </a:rPr>
                        <a:t>/</a:t>
                      </a:r>
                      <a:r>
                        <a:rPr kumimoji="0" lang="fr-FR" altLang="fr-FR" sz="1600" b="0" i="0" u="none" strike="noStrike" cap="none" normalizeH="0" baseline="0" dirty="0" err="1">
                          <a:ln>
                            <a:noFill/>
                          </a:ln>
                          <a:solidFill>
                            <a:schemeClr val="tx1"/>
                          </a:solidFill>
                          <a:effectLst/>
                          <a:latin typeface="Calibri" pitchFamily="34" charset="0"/>
                          <a:ea typeface="ＭＳ Ｐゴシック" pitchFamily="34" charset="-128"/>
                        </a:rPr>
                        <a:t>excel</a:t>
                      </a:r>
                      <a:endParaRPr kumimoji="0" lang="fr-FR" altLang="fr-FR" sz="1600" b="0" i="0" u="none" strike="noStrike" cap="none" normalizeH="0" baseline="0" dirty="0">
                        <a:ln>
                          <a:noFill/>
                        </a:ln>
                        <a:solidFill>
                          <a:schemeClr val="tx1"/>
                        </a:solidFill>
                        <a:effectLst/>
                        <a:latin typeface="Calibri" pitchFamily="34" charset="0"/>
                        <a:ea typeface="ＭＳ Ｐゴシック" pitchFamily="34" charset="-128"/>
                      </a:endParaRPr>
                    </a:p>
                  </a:txBody>
                  <a:tcPr marL="91431" marR="91431" marT="45726" marB="45726" horzOverflow="overflow">
                    <a:solidFill>
                      <a:srgbClr val="CEC6C0"/>
                    </a:solidFill>
                  </a:tcPr>
                </a:tc>
                <a:extLst>
                  <a:ext uri="{0D108BD9-81ED-4DB2-BD59-A6C34878D82A}">
                    <a16:rowId xmlns:a16="http://schemas.microsoft.com/office/drawing/2014/main" val="1954298075"/>
                  </a:ext>
                </a:extLst>
              </a:tr>
            </a:tbl>
          </a:graphicData>
        </a:graphic>
      </p:graphicFrame>
      <p:sp>
        <p:nvSpPr>
          <p:cNvPr id="4" name="Espace réservé du numéro de diapositive 3"/>
          <p:cNvSpPr>
            <a:spLocks noGrp="1"/>
          </p:cNvSpPr>
          <p:nvPr>
            <p:ph type="sldNum" sz="quarter" idx="12"/>
          </p:nvPr>
        </p:nvSpPr>
        <p:spPr/>
        <p:txBody>
          <a:bodyPr/>
          <a:lstStyle/>
          <a:p>
            <a:fld id="{8A1AFA2B-E73A-4C1F-9FFE-58E09585425D}" type="slidenum">
              <a:rPr lang="fr-FR" smtClean="0"/>
              <a:t>23</a:t>
            </a:fld>
            <a:endParaRPr lang="fr-FR"/>
          </a:p>
        </p:txBody>
      </p:sp>
      <p:pic>
        <p:nvPicPr>
          <p:cNvPr id="6" name="Image 5">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12473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dirty="0">
                <a:solidFill>
                  <a:srgbClr val="867567"/>
                </a:solidFill>
                <a:latin typeface="Montserrat" panose="00000500000000000000" pitchFamily="2" charset="0"/>
                <a:cs typeface="Calibri" panose="020F0502020204030204" pitchFamily="34" charset="0"/>
              </a:rPr>
              <a:t>SAENES </a:t>
            </a:r>
            <a:br>
              <a:rPr lang="fr-FR" sz="2000" dirty="0">
                <a:solidFill>
                  <a:srgbClr val="867567"/>
                </a:solidFill>
                <a:latin typeface="Calibri" panose="020F0502020204030204" pitchFamily="34" charset="0"/>
                <a:cs typeface="Calibri" panose="020F0502020204030204" pitchFamily="34" charset="0"/>
              </a:rPr>
            </a:br>
            <a:r>
              <a:rPr lang="fr-FR" sz="2000" dirty="0">
                <a:solidFill>
                  <a:srgbClr val="867567"/>
                </a:solidFill>
                <a:latin typeface="Calibri" panose="020F0502020204030204" pitchFamily="34" charset="0"/>
                <a:cs typeface="Calibri" panose="020F0502020204030204" pitchFamily="34" charset="0"/>
              </a:rPr>
              <a:t>Conditions et dates d’inscription</a:t>
            </a:r>
            <a:endParaRPr lang="fr-FR" sz="20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056595629"/>
              </p:ext>
            </p:extLst>
          </p:nvPr>
        </p:nvGraphicFramePr>
        <p:xfrm>
          <a:off x="838200" y="1825625"/>
          <a:ext cx="10515600" cy="3200262"/>
        </p:xfrm>
        <a:graphic>
          <a:graphicData uri="http://schemas.openxmlformats.org/drawingml/2006/table">
            <a:tbl>
              <a:tblPr firstRow="1" bandRow="1">
                <a:tableStyleId>{5C22544A-7EE6-4342-B048-85BDC9FD1C3A}</a:tableStyleId>
              </a:tblPr>
              <a:tblGrid>
                <a:gridCol w="2449749">
                  <a:extLst>
                    <a:ext uri="{9D8B030D-6E8A-4147-A177-3AD203B41FA5}">
                      <a16:colId xmlns:a16="http://schemas.microsoft.com/office/drawing/2014/main" val="2192596174"/>
                    </a:ext>
                  </a:extLst>
                </a:gridCol>
                <a:gridCol w="2808051">
                  <a:extLst>
                    <a:ext uri="{9D8B030D-6E8A-4147-A177-3AD203B41FA5}">
                      <a16:colId xmlns:a16="http://schemas.microsoft.com/office/drawing/2014/main" val="1448837653"/>
                    </a:ext>
                  </a:extLst>
                </a:gridCol>
                <a:gridCol w="2628900">
                  <a:extLst>
                    <a:ext uri="{9D8B030D-6E8A-4147-A177-3AD203B41FA5}">
                      <a16:colId xmlns:a16="http://schemas.microsoft.com/office/drawing/2014/main" val="2879810865"/>
                    </a:ext>
                  </a:extLst>
                </a:gridCol>
                <a:gridCol w="2628900">
                  <a:extLst>
                    <a:ext uri="{9D8B030D-6E8A-4147-A177-3AD203B41FA5}">
                      <a16:colId xmlns:a16="http://schemas.microsoft.com/office/drawing/2014/main" val="1647522029"/>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CONCOURS</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CONDITIONS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POUR CONCOURIR</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INSCRIPTIONS</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CALENDRIER DES EPREUVES</a:t>
                      </a:r>
                    </a:p>
                  </a:txBody>
                  <a:tcPr marL="91453" marR="91453" marT="45697" marB="45697" horzOverflow="overflow">
                    <a:solidFill>
                      <a:srgbClr val="3D3C5D"/>
                    </a:solidFill>
                  </a:tcPr>
                </a:tc>
                <a:extLst>
                  <a:ext uri="{0D108BD9-81ED-4DB2-BD59-A6C34878D82A}">
                    <a16:rowId xmlns:a16="http://schemas.microsoft.com/office/drawing/2014/main" val="2487151569"/>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SAENES EXTERNE CN (B)</a:t>
                      </a:r>
                    </a:p>
                  </a:txBody>
                  <a:tcPr marL="91453" marR="91453" marT="45697" marB="45697"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Diplôme </a:t>
                      </a:r>
                      <a:r>
                        <a:rPr kumimoji="0" lang="fr-FR" sz="1600" b="1" i="0" u="none" strike="noStrike" cap="none" normalizeH="0" baseline="0" dirty="0">
                          <a:ln>
                            <a:noFill/>
                          </a:ln>
                          <a:solidFill>
                            <a:schemeClr val="tx1"/>
                          </a:solidFill>
                          <a:effectLst/>
                          <a:latin typeface="Calibri" panose="020F0502020204030204" pitchFamily="34" charset="0"/>
                        </a:rPr>
                        <a:t>niveau IV (BAC ou équivalent)</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d’ancienneté dans la fonction publique</a:t>
                      </a:r>
                    </a:p>
                  </a:txBody>
                  <a:tcPr marL="91453" marR="91453" marT="45697" marB="45697"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10 février au 12 mars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a:t>
                      </a:r>
                      <a:r>
                        <a:rPr kumimoji="0" lang="fr-FR" sz="1600" b="1" i="0" u="none" strike="noStrike" cap="none" normalizeH="0" baseline="0" dirty="0" err="1">
                          <a:ln>
                            <a:noFill/>
                          </a:ln>
                          <a:solidFill>
                            <a:schemeClr val="tx1"/>
                          </a:solidFill>
                          <a:effectLst/>
                          <a:latin typeface="Calibri" panose="020F0502020204030204" pitchFamily="34" charset="0"/>
                          <a:hlinkClick r:id="rId2"/>
                        </a:rPr>
                        <a:t>cyclades</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53" marR="91453" marT="45697" marB="45697"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285750" marR="0" lvl="0" indent="-28575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Admissibilité le : </a:t>
                      </a:r>
                    </a:p>
                    <a:p>
                      <a:pPr marL="285750" marR="0" lvl="0" indent="-28575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avril 2026</a:t>
                      </a:r>
                    </a:p>
                  </a:txBody>
                  <a:tcPr marL="91453" marR="91453" marT="45697" marB="45697" horzOverflow="overflow">
                    <a:solidFill>
                      <a:srgbClr val="CEC6C0"/>
                    </a:solidFill>
                  </a:tcPr>
                </a:tc>
                <a:extLst>
                  <a:ext uri="{0D108BD9-81ED-4DB2-BD59-A6C34878D82A}">
                    <a16:rowId xmlns:a16="http://schemas.microsoft.com/office/drawing/2014/main" val="626649574"/>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SAENES INTERNE CN (B)</a:t>
                      </a:r>
                    </a:p>
                  </a:txBody>
                  <a:tcPr marL="91453" marR="91453" marT="45697" marB="45697"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Calibri" panose="020F0502020204030204" pitchFamily="34" charset="0"/>
                        </a:rPr>
                        <a:t>4 ans </a:t>
                      </a:r>
                      <a:r>
                        <a:rPr kumimoji="0" lang="fr-FR" sz="1600" b="0" i="0" u="none" strike="noStrike" cap="none" normalizeH="0" baseline="0" dirty="0">
                          <a:ln>
                            <a:noFill/>
                          </a:ln>
                          <a:solidFill>
                            <a:schemeClr val="tx1"/>
                          </a:solidFill>
                          <a:effectLst/>
                          <a:latin typeface="Calibri" panose="020F0502020204030204" pitchFamily="34" charset="0"/>
                        </a:rPr>
                        <a:t>d’ancienneté dans la fonction publique au 1</a:t>
                      </a:r>
                      <a:r>
                        <a:rPr kumimoji="0" lang="fr-FR" sz="1600" b="0" i="0" u="none" strike="noStrike" cap="none" normalizeH="0" baseline="30000" dirty="0">
                          <a:ln>
                            <a:noFill/>
                          </a:ln>
                          <a:solidFill>
                            <a:schemeClr val="tx1"/>
                          </a:solidFill>
                          <a:effectLst/>
                          <a:latin typeface="Calibri" panose="020F0502020204030204" pitchFamily="34" charset="0"/>
                        </a:rPr>
                        <a:t>er</a:t>
                      </a:r>
                      <a:r>
                        <a:rPr kumimoji="0" lang="fr-FR" sz="1600" b="0" i="0" u="none" strike="noStrike" cap="none" normalizeH="0" baseline="0" dirty="0">
                          <a:ln>
                            <a:noFill/>
                          </a:ln>
                          <a:solidFill>
                            <a:schemeClr val="tx1"/>
                          </a:solidFill>
                          <a:effectLst/>
                          <a:latin typeface="Calibri" panose="020F0502020204030204" pitchFamily="34" charset="0"/>
                        </a:rPr>
                        <a:t> janvier de l’année du concours</a:t>
                      </a:r>
                    </a:p>
                  </a:txBody>
                  <a:tcPr marL="91453" marR="91453" marT="45697" marB="45697"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10 février au 12 mars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a:t>
                      </a:r>
                      <a:r>
                        <a:rPr kumimoji="0" lang="fr-FR" sz="1600" b="1" i="0" u="none" strike="noStrike" cap="none" normalizeH="0" baseline="0" dirty="0" err="1">
                          <a:ln>
                            <a:noFill/>
                          </a:ln>
                          <a:solidFill>
                            <a:schemeClr val="tx1"/>
                          </a:solidFill>
                          <a:effectLst/>
                          <a:latin typeface="Calibri" panose="020F0502020204030204" pitchFamily="34" charset="0"/>
                          <a:hlinkClick r:id="rId2"/>
                        </a:rPr>
                        <a:t>cyclades</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53" marR="91453" marT="45697" marB="45697"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285750" marR="0" lvl="0" indent="-28575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rPr>
                        <a:t>Admissibilité le : </a:t>
                      </a:r>
                    </a:p>
                    <a:p>
                      <a:pPr marL="285750" marR="0" lvl="0" indent="-28575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avril 2026</a:t>
                      </a:r>
                    </a:p>
                  </a:txBody>
                  <a:tcPr marL="91453" marR="91453" marT="45697" marB="45697" horzOverflow="overflow">
                    <a:solidFill>
                      <a:srgbClr val="F0EEEC"/>
                    </a:solidFill>
                  </a:tcPr>
                </a:tc>
                <a:extLst>
                  <a:ext uri="{0D108BD9-81ED-4DB2-BD59-A6C34878D82A}">
                    <a16:rowId xmlns:a16="http://schemas.microsoft.com/office/drawing/2014/main" val="1483642443"/>
                  </a:ext>
                </a:extLst>
              </a:tr>
            </a:tbl>
          </a:graphicData>
        </a:graphic>
      </p:graphicFrame>
      <p:sp>
        <p:nvSpPr>
          <p:cNvPr id="4" name="Espace réservé du numéro de diapositive 3"/>
          <p:cNvSpPr>
            <a:spLocks noGrp="1"/>
          </p:cNvSpPr>
          <p:nvPr>
            <p:ph type="sldNum" sz="quarter" idx="12"/>
          </p:nvPr>
        </p:nvSpPr>
        <p:spPr/>
        <p:txBody>
          <a:bodyPr/>
          <a:lstStyle/>
          <a:p>
            <a:fld id="{8A1AFA2B-E73A-4C1F-9FFE-58E09585425D}" type="slidenum">
              <a:rPr lang="fr-FR" smtClean="0"/>
              <a:t>24</a:t>
            </a:fld>
            <a:endParaRPr lang="fr-FR"/>
          </a:p>
        </p:txBody>
      </p:sp>
      <p:pic>
        <p:nvPicPr>
          <p:cNvPr id="7" name="Image 6">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411301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4387" y="410368"/>
            <a:ext cx="10515600" cy="1325563"/>
          </a:xfrm>
        </p:spPr>
        <p:txBody>
          <a:bodyPr>
            <a:normAutofit fontScale="90000"/>
          </a:bodyPr>
          <a:lstStyle/>
          <a:p>
            <a:pPr algn="ctr"/>
            <a:br>
              <a:rPr lang="fr-FR" altLang="fr-FR" sz="3600" b="1" dirty="0">
                <a:solidFill>
                  <a:srgbClr val="867567"/>
                </a:solidFill>
                <a:latin typeface="Calibri" panose="020F0502020204030204" pitchFamily="34" charset="0"/>
              </a:rPr>
            </a:br>
            <a:r>
              <a:rPr lang="fr-FR" altLang="fr-FR" sz="3100" dirty="0">
                <a:solidFill>
                  <a:srgbClr val="867567"/>
                </a:solidFill>
                <a:latin typeface="Montserrat" panose="00000500000000000000" pitchFamily="2" charset="0"/>
              </a:rPr>
              <a:t>Présentation des épreuves et les formations proposées</a:t>
            </a:r>
            <a:br>
              <a:rPr lang="fr-FR" altLang="fr-FR" sz="2200" dirty="0">
                <a:solidFill>
                  <a:srgbClr val="867567"/>
                </a:solidFill>
                <a:latin typeface="+mn-lt"/>
              </a:rPr>
            </a:br>
            <a:r>
              <a:rPr lang="fr-FR" sz="2200" dirty="0">
                <a:solidFill>
                  <a:srgbClr val="867567"/>
                </a:solidFill>
                <a:latin typeface="+mn-lt"/>
                <a:cs typeface="Calibri" panose="020F0502020204030204" pitchFamily="34" charset="0"/>
              </a:rPr>
              <a:t>SAENES</a:t>
            </a:r>
            <a:r>
              <a:rPr lang="fr-FR" altLang="fr-FR" sz="2200" kern="0" dirty="0">
                <a:solidFill>
                  <a:srgbClr val="867567"/>
                </a:solidFill>
                <a:latin typeface="+mn-lt"/>
              </a:rPr>
              <a:t> externe – Catégorie B</a:t>
            </a:r>
            <a:br>
              <a:rPr lang="fr-FR" altLang="fr-FR" sz="2200" kern="0" dirty="0">
                <a:solidFill>
                  <a:srgbClr val="0000FF"/>
                </a:solidFill>
                <a:latin typeface="+mn-lt"/>
                <a:cs typeface="Aharoni" pitchFamily="2" charset="0"/>
              </a:rPr>
            </a:br>
            <a:endParaRPr lang="fr-FR" sz="2200" dirty="0">
              <a:solidFill>
                <a:srgbClr val="0000FF"/>
              </a:solidFill>
              <a:latin typeface="+mn-lt"/>
            </a:endParaRPr>
          </a:p>
        </p:txBody>
      </p:sp>
      <p:sp>
        <p:nvSpPr>
          <p:cNvPr id="4" name="Espace réservé du numéro de diapositive 3"/>
          <p:cNvSpPr>
            <a:spLocks noGrp="1"/>
          </p:cNvSpPr>
          <p:nvPr>
            <p:ph type="sldNum" sz="quarter" idx="12"/>
          </p:nvPr>
        </p:nvSpPr>
        <p:spPr/>
        <p:txBody>
          <a:bodyPr/>
          <a:lstStyle/>
          <a:p>
            <a:fld id="{8A1AFA2B-E73A-4C1F-9FFE-58E09585425D}" type="slidenum">
              <a:rPr lang="fr-FR" smtClean="0"/>
              <a:t>25</a:t>
            </a:fld>
            <a:endParaRPr lang="fr-FR"/>
          </a:p>
        </p:txBody>
      </p:sp>
      <p:pic>
        <p:nvPicPr>
          <p:cNvPr id="9" name="Image 8">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graphicFrame>
        <p:nvGraphicFramePr>
          <p:cNvPr id="5" name="Espace réservé du contenu 4"/>
          <p:cNvGraphicFramePr>
            <a:graphicFrameLocks noGrp="1"/>
          </p:cNvGraphicFramePr>
          <p:nvPr>
            <p:ph idx="1"/>
          </p:nvPr>
        </p:nvGraphicFramePr>
        <p:xfrm>
          <a:off x="838200" y="1825625"/>
          <a:ext cx="10515600" cy="3815176"/>
        </p:xfrm>
        <a:graphic>
          <a:graphicData uri="http://schemas.openxmlformats.org/drawingml/2006/table">
            <a:tbl>
              <a:tblPr firstRow="1" bandRow="1">
                <a:tableStyleId>{5C22544A-7EE6-4342-B048-85BDC9FD1C3A}</a:tableStyleId>
              </a:tblPr>
              <a:tblGrid>
                <a:gridCol w="4774660">
                  <a:extLst>
                    <a:ext uri="{9D8B030D-6E8A-4147-A177-3AD203B41FA5}">
                      <a16:colId xmlns:a16="http://schemas.microsoft.com/office/drawing/2014/main" val="490950517"/>
                    </a:ext>
                  </a:extLst>
                </a:gridCol>
                <a:gridCol w="5740940">
                  <a:extLst>
                    <a:ext uri="{9D8B030D-6E8A-4147-A177-3AD203B41FA5}">
                      <a16:colId xmlns:a16="http://schemas.microsoft.com/office/drawing/2014/main" val="951482426"/>
                    </a:ext>
                  </a:extLst>
                </a:gridCol>
              </a:tblGrid>
              <a:tr h="370840">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itchFamily="34" charset="0"/>
                          <a:ea typeface="ＭＳ Ｐゴシック" pitchFamily="34" charset="-128"/>
                        </a:rPr>
                        <a:t>EPREUVE DU CONCOURS</a:t>
                      </a:r>
                    </a:p>
                  </a:txBody>
                  <a:tcPr marL="91429" marR="91429" marT="45719" marB="45719" horzOverflow="overflow">
                    <a:solidFill>
                      <a:srgbClr val="28315B"/>
                    </a:solidFill>
                  </a:tcPr>
                </a:tc>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itchFamily="34" charset="0"/>
                          <a:ea typeface="ＭＳ Ｐゴシック" pitchFamily="34" charset="-128"/>
                        </a:rPr>
                        <a:t>FORMATION PROPOSÉE</a:t>
                      </a:r>
                    </a:p>
                  </a:txBody>
                  <a:tcPr marL="91429" marR="91429" marT="45719" marB="45719" horzOverflow="overflow">
                    <a:solidFill>
                      <a:srgbClr val="28315B"/>
                    </a:solidFill>
                  </a:tcPr>
                </a:tc>
                <a:extLst>
                  <a:ext uri="{0D108BD9-81ED-4DB2-BD59-A6C34878D82A}">
                    <a16:rowId xmlns:a16="http://schemas.microsoft.com/office/drawing/2014/main" val="4021323106"/>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3333CC"/>
                          </a:solidFill>
                          <a:effectLst/>
                          <a:latin typeface="Calibri" panose="020F0502020204030204" pitchFamily="34" charset="0"/>
                        </a:rPr>
                        <a:t>ADMISSIBILITE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a:ln>
                            <a:noFill/>
                          </a:ln>
                          <a:solidFill>
                            <a:schemeClr val="tx1"/>
                          </a:solidFill>
                          <a:effectLst/>
                          <a:latin typeface="Calibri" panose="020F0502020204030204" pitchFamily="34" charset="0"/>
                        </a:rPr>
                        <a:t>Epreuve écrite n°1</a:t>
                      </a:r>
                      <a:r>
                        <a:rPr kumimoji="0" lang="fr-FR" sz="1600" b="0" i="0" u="none" strike="noStrike" cap="none" normalizeH="0" baseline="0" dirty="0">
                          <a:ln>
                            <a:noFill/>
                          </a:ln>
                          <a:solidFill>
                            <a:schemeClr val="tx1"/>
                          </a:solidFill>
                          <a:effectLst/>
                          <a:latin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Epreuve de cas pratique</a:t>
                      </a:r>
                    </a:p>
                  </a:txBody>
                  <a:tcPr marL="91434" marR="91434" marT="45736" marB="45736" horzOverflow="overflow">
                    <a:solidFill>
                      <a:srgbClr val="CEC6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Préparations aux concours internes de la filière AENES de la DAFOR (inscriptions en avril- juin de l’année universitaire N-1) : </a:t>
                      </a:r>
                      <a:r>
                        <a:rPr kumimoji="0" lang="fr-FR" sz="1600" b="0" i="0" u="none" strike="noStrike" cap="none" normalizeH="0" baseline="0" dirty="0">
                          <a:ln>
                            <a:noFill/>
                          </a:ln>
                          <a:solidFill>
                            <a:schemeClr val="tx1"/>
                          </a:solidFill>
                          <a:effectLst/>
                          <a:latin typeface="Calibri" panose="020F0502020204030204" pitchFamily="34" charset="0"/>
                          <a:hlinkClick r:id="rId3"/>
                        </a:rPr>
                        <a:t>https://dafor.ac-creteil.fr/atss/index.php</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Annales + copies les mieux notées (voir liens utiles)</a:t>
                      </a:r>
                    </a:p>
                  </a:txBody>
                  <a:tcPr marL="91434" marR="91434" marT="45736" marB="45736" horzOverflow="overflow">
                    <a:solidFill>
                      <a:srgbClr val="CEC6C0"/>
                    </a:solidFill>
                  </a:tcPr>
                </a:tc>
                <a:extLst>
                  <a:ext uri="{0D108BD9-81ED-4DB2-BD59-A6C34878D82A}">
                    <a16:rowId xmlns:a16="http://schemas.microsoft.com/office/drawing/2014/main" val="2674313525"/>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a:ln>
                            <a:noFill/>
                          </a:ln>
                          <a:solidFill>
                            <a:schemeClr val="tx1"/>
                          </a:solidFill>
                          <a:effectLst/>
                          <a:latin typeface="Calibri" panose="020F0502020204030204" pitchFamily="34" charset="0"/>
                        </a:rPr>
                        <a:t>Epreuve écrite n°2</a:t>
                      </a:r>
                      <a:r>
                        <a:rPr kumimoji="0" lang="fr-FR" sz="1600" b="0" i="0" u="none" strike="noStrike" cap="none" normalizeH="0" baseline="0" dirty="0">
                          <a:ln>
                            <a:noFill/>
                          </a:ln>
                          <a:solidFill>
                            <a:schemeClr val="tx1"/>
                          </a:solidFill>
                          <a:effectLst/>
                          <a:latin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Option au choix :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Gestion des Ressources Humaines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Comptabilité finances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Droit public et question européennes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Economie et questions européennes</a:t>
                      </a:r>
                    </a:p>
                  </a:txBody>
                  <a:tcPr marL="91434" marR="91434" marT="45736" marB="45736" horzOverflow="overflow">
                    <a:solidFill>
                      <a:srgbClr val="F0E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err="1">
                          <a:ln>
                            <a:noFill/>
                          </a:ln>
                          <a:solidFill>
                            <a:schemeClr val="tx1"/>
                          </a:solidFill>
                          <a:effectLst/>
                          <a:latin typeface="Calibri" panose="020F0502020204030204" pitchFamily="34" charset="0"/>
                        </a:rPr>
                        <a:t>Cf</a:t>
                      </a:r>
                      <a:r>
                        <a:rPr kumimoji="0" lang="fr-FR" sz="1600" b="0" i="0" u="none" strike="noStrike" cap="none" normalizeH="0" baseline="0" dirty="0">
                          <a:ln>
                            <a:noFill/>
                          </a:ln>
                          <a:solidFill>
                            <a:schemeClr val="tx1"/>
                          </a:solidFill>
                          <a:effectLst/>
                          <a:latin typeface="Calibri" panose="020F0502020204030204" pitchFamily="34" charset="0"/>
                        </a:rPr>
                        <a:t> . bibliographie en annexe, annales (</a:t>
                      </a:r>
                      <a:r>
                        <a:rPr kumimoji="0" lang="fr-FR" sz="1600" b="0" i="0" u="none" strike="noStrike" cap="none" normalizeH="0" baseline="0" dirty="0">
                          <a:ln>
                            <a:noFill/>
                          </a:ln>
                          <a:solidFill>
                            <a:schemeClr val="tx1"/>
                          </a:solidFill>
                          <a:effectLst/>
                          <a:latin typeface="Calibri" panose="020F0502020204030204" pitchFamily="34" charset="0"/>
                          <a:hlinkClick r:id="rId4"/>
                        </a:rPr>
                        <a:t>https://www.education.gouv.fr/sujets-et-rapports-de-jury-des-concours-administratifs-sociaux-et-de-sante-12416</a:t>
                      </a:r>
                      <a:r>
                        <a:rPr kumimoji="0" lang="fr-FR" sz="1600" b="0" i="0" u="none" strike="noStrike" cap="none" normalizeH="0" baseline="0" dirty="0">
                          <a:ln>
                            <a:noFill/>
                          </a:ln>
                          <a:solidFill>
                            <a:schemeClr val="tx1"/>
                          </a:solidFill>
                          <a:effectLst/>
                          <a:latin typeface="Calibri" panose="020F0502020204030204" pitchFamily="34" charset="0"/>
                        </a:rPr>
                        <a:t>)</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Annales + copies les mieux notées (voir liens utiles)</a:t>
                      </a:r>
                    </a:p>
                  </a:txBody>
                  <a:tcPr marL="91434" marR="91434" marT="45736" marB="45736" horzOverflow="overflow">
                    <a:solidFill>
                      <a:srgbClr val="F0EEEC"/>
                    </a:solidFill>
                  </a:tcPr>
                </a:tc>
                <a:extLst>
                  <a:ext uri="{0D108BD9-81ED-4DB2-BD59-A6C34878D82A}">
                    <a16:rowId xmlns:a16="http://schemas.microsoft.com/office/drawing/2014/main" val="8465543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3333CC"/>
                          </a:solidFill>
                          <a:effectLst/>
                          <a:latin typeface="Calibri" panose="020F0502020204030204" pitchFamily="34" charset="0"/>
                        </a:rPr>
                        <a:t>ADMISSION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Entretien avec le jury</a:t>
                      </a:r>
                    </a:p>
                  </a:txBody>
                  <a:tcPr marL="91434" marR="91434" marT="45736" marB="45736"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Préparation à l’oral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Oraux blanc</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Panorama de l’ESR</a:t>
                      </a:r>
                    </a:p>
                  </a:txBody>
                  <a:tcPr marL="91434" marR="91434" marT="45736" marB="45736" horzOverflow="overflow">
                    <a:solidFill>
                      <a:srgbClr val="CEC6C0"/>
                    </a:solidFill>
                  </a:tcPr>
                </a:tc>
                <a:extLst>
                  <a:ext uri="{0D108BD9-81ED-4DB2-BD59-A6C34878D82A}">
                    <a16:rowId xmlns:a16="http://schemas.microsoft.com/office/drawing/2014/main" val="278302902"/>
                  </a:ext>
                </a:extLst>
              </a:tr>
            </a:tbl>
          </a:graphicData>
        </a:graphic>
      </p:graphicFrame>
    </p:spTree>
    <p:extLst>
      <p:ext uri="{BB962C8B-B14F-4D97-AF65-F5344CB8AC3E}">
        <p14:creationId xmlns:p14="http://schemas.microsoft.com/office/powerpoint/2010/main" val="2875001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4387" y="410368"/>
            <a:ext cx="10515600" cy="1325563"/>
          </a:xfrm>
        </p:spPr>
        <p:txBody>
          <a:bodyPr>
            <a:normAutofit fontScale="90000"/>
          </a:bodyPr>
          <a:lstStyle/>
          <a:p>
            <a:pPr algn="ctr"/>
            <a:br>
              <a:rPr lang="fr-FR" altLang="fr-FR" sz="3600" dirty="0">
                <a:solidFill>
                  <a:srgbClr val="867567"/>
                </a:solidFill>
                <a:latin typeface="Calibri" panose="020F0502020204030204" pitchFamily="34" charset="0"/>
              </a:rPr>
            </a:br>
            <a:r>
              <a:rPr lang="fr-FR" altLang="fr-FR" sz="3100" dirty="0">
                <a:solidFill>
                  <a:srgbClr val="867567"/>
                </a:solidFill>
                <a:latin typeface="Montserrat" panose="00000500000000000000" pitchFamily="2" charset="0"/>
              </a:rPr>
              <a:t>Présentation des épreuves et les formations proposées</a:t>
            </a:r>
            <a:br>
              <a:rPr lang="fr-FR" altLang="fr-FR" sz="3200" dirty="0">
                <a:solidFill>
                  <a:srgbClr val="867567"/>
                </a:solidFill>
                <a:latin typeface="Calibri" panose="020F0502020204030204" pitchFamily="34" charset="0"/>
              </a:rPr>
            </a:br>
            <a:r>
              <a:rPr lang="fr-FR" sz="2200" dirty="0">
                <a:solidFill>
                  <a:srgbClr val="867567"/>
                </a:solidFill>
                <a:latin typeface="Calibri" panose="020F0502020204030204" pitchFamily="34" charset="0"/>
                <a:cs typeface="Calibri" panose="020F0502020204030204" pitchFamily="34" charset="0"/>
              </a:rPr>
              <a:t>SAENES</a:t>
            </a:r>
            <a:r>
              <a:rPr lang="fr-FR" altLang="fr-FR" sz="2200" kern="0" dirty="0">
                <a:solidFill>
                  <a:srgbClr val="867567"/>
                </a:solidFill>
                <a:latin typeface="Calibri" panose="020F0502020204030204" pitchFamily="34" charset="0"/>
              </a:rPr>
              <a:t> interne – Catégorie B</a:t>
            </a:r>
            <a:br>
              <a:rPr lang="fr-FR" altLang="fr-FR" sz="3100" b="1" kern="0" dirty="0">
                <a:solidFill>
                  <a:srgbClr val="0000FF"/>
                </a:solidFill>
                <a:latin typeface="Brush Script MT" panose="03060802040406070304" pitchFamily="66" charset="0"/>
                <a:cs typeface="Aharoni" pitchFamily="2" charset="0"/>
              </a:rPr>
            </a:br>
            <a:endParaRPr lang="fr-FR" sz="3100" dirty="0">
              <a:solidFill>
                <a:srgbClr val="0000FF"/>
              </a:solidFill>
            </a:endParaRPr>
          </a:p>
        </p:txBody>
      </p:sp>
      <p:sp>
        <p:nvSpPr>
          <p:cNvPr id="4" name="Espace réservé du numéro de diapositive 3"/>
          <p:cNvSpPr>
            <a:spLocks noGrp="1"/>
          </p:cNvSpPr>
          <p:nvPr>
            <p:ph type="sldNum" sz="quarter" idx="12"/>
          </p:nvPr>
        </p:nvSpPr>
        <p:spPr/>
        <p:txBody>
          <a:bodyPr/>
          <a:lstStyle/>
          <a:p>
            <a:fld id="{8A1AFA2B-E73A-4C1F-9FFE-58E09585425D}" type="slidenum">
              <a:rPr lang="fr-FR" smtClean="0"/>
              <a:t>26</a:t>
            </a:fld>
            <a:endParaRPr lang="fr-FR"/>
          </a:p>
        </p:txBody>
      </p:sp>
      <p:pic>
        <p:nvPicPr>
          <p:cNvPr id="9" name="Image 8">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graphicFrame>
        <p:nvGraphicFramePr>
          <p:cNvPr id="5" name="Espace réservé du contenu 4"/>
          <p:cNvGraphicFramePr>
            <a:graphicFrameLocks noGrp="1"/>
          </p:cNvGraphicFramePr>
          <p:nvPr>
            <p:ph idx="1"/>
          </p:nvPr>
        </p:nvGraphicFramePr>
        <p:xfrm>
          <a:off x="838200" y="2448195"/>
          <a:ext cx="10515600" cy="2504504"/>
        </p:xfrm>
        <a:graphic>
          <a:graphicData uri="http://schemas.openxmlformats.org/drawingml/2006/table">
            <a:tbl>
              <a:tblPr firstRow="1" bandRow="1">
                <a:tableStyleId>{5C22544A-7EE6-4342-B048-85BDC9FD1C3A}</a:tableStyleId>
              </a:tblPr>
              <a:tblGrid>
                <a:gridCol w="4774660">
                  <a:extLst>
                    <a:ext uri="{9D8B030D-6E8A-4147-A177-3AD203B41FA5}">
                      <a16:colId xmlns:a16="http://schemas.microsoft.com/office/drawing/2014/main" val="490950517"/>
                    </a:ext>
                  </a:extLst>
                </a:gridCol>
                <a:gridCol w="5740940">
                  <a:extLst>
                    <a:ext uri="{9D8B030D-6E8A-4147-A177-3AD203B41FA5}">
                      <a16:colId xmlns:a16="http://schemas.microsoft.com/office/drawing/2014/main" val="951482426"/>
                    </a:ext>
                  </a:extLst>
                </a:gridCol>
              </a:tblGrid>
              <a:tr h="370840">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itchFamily="34" charset="0"/>
                          <a:ea typeface="ＭＳ Ｐゴシック" pitchFamily="34" charset="-128"/>
                        </a:rPr>
                        <a:t>EPREUVE DU CONCOURS</a:t>
                      </a:r>
                    </a:p>
                  </a:txBody>
                  <a:tcPr marL="91429" marR="91429" marT="45719" marB="45719" horzOverflow="overflow">
                    <a:solidFill>
                      <a:srgbClr val="28315B"/>
                    </a:solidFill>
                  </a:tcPr>
                </a:tc>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itchFamily="34" charset="0"/>
                          <a:ea typeface="ＭＳ Ｐゴシック" pitchFamily="34" charset="-128"/>
                        </a:rPr>
                        <a:t>FORMATION PROPOSÉE</a:t>
                      </a:r>
                    </a:p>
                  </a:txBody>
                  <a:tcPr marL="91429" marR="91429" marT="45719" marB="45719" horzOverflow="overflow">
                    <a:solidFill>
                      <a:srgbClr val="28315B"/>
                    </a:solidFill>
                  </a:tcPr>
                </a:tc>
                <a:extLst>
                  <a:ext uri="{0D108BD9-81ED-4DB2-BD59-A6C34878D82A}">
                    <a16:rowId xmlns:a16="http://schemas.microsoft.com/office/drawing/2014/main" val="4021323106"/>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3333CC"/>
                          </a:solidFill>
                          <a:effectLst/>
                          <a:latin typeface="Calibri" panose="020F0502020204030204" pitchFamily="34" charset="0"/>
                        </a:rPr>
                        <a:t>ADMISSIBILITE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a:ln>
                            <a:noFill/>
                          </a:ln>
                          <a:solidFill>
                            <a:schemeClr val="tx1"/>
                          </a:solidFill>
                          <a:effectLst/>
                          <a:latin typeface="Calibri" panose="020F0502020204030204" pitchFamily="34" charset="0"/>
                        </a:rPr>
                        <a:t>Epreuve écrite n°1</a:t>
                      </a:r>
                      <a:r>
                        <a:rPr kumimoji="0" lang="fr-FR" sz="1600" b="0" i="0" u="none" strike="noStrike" cap="none" normalizeH="0" baseline="0" dirty="0">
                          <a:ln>
                            <a:noFill/>
                          </a:ln>
                          <a:solidFill>
                            <a:schemeClr val="tx1"/>
                          </a:solidFill>
                          <a:effectLst/>
                          <a:latin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Epreuve de cas pratique</a:t>
                      </a:r>
                    </a:p>
                  </a:txBody>
                  <a:tcPr marL="91434" marR="91434" marT="45736" marB="45736" horzOverflow="overflow">
                    <a:solidFill>
                      <a:srgbClr val="CEC6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Préparations aux concours internes de la filière AENES de la DAFOR (inscriptions en avril- juin de l’année universitaire N-1) : </a:t>
                      </a:r>
                      <a:r>
                        <a:rPr kumimoji="0" lang="fr-FR" sz="1600" b="0" i="0" u="none" strike="noStrike" cap="none" normalizeH="0" baseline="0" dirty="0">
                          <a:ln>
                            <a:noFill/>
                          </a:ln>
                          <a:solidFill>
                            <a:schemeClr val="tx1"/>
                          </a:solidFill>
                          <a:effectLst/>
                          <a:latin typeface="Calibri" panose="020F0502020204030204" pitchFamily="34" charset="0"/>
                          <a:hlinkClick r:id="rId3"/>
                        </a:rPr>
                        <a:t>https://dafor.ac-creteil.fr/atss/index.php</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Annales + copies les mieux notées (voir liens utiles)</a:t>
                      </a:r>
                    </a:p>
                  </a:txBody>
                  <a:tcPr marL="91434" marR="91434" marT="45736" marB="45736" horzOverflow="overflow">
                    <a:solidFill>
                      <a:srgbClr val="CEC6C0"/>
                    </a:solidFill>
                  </a:tcPr>
                </a:tc>
                <a:extLst>
                  <a:ext uri="{0D108BD9-81ED-4DB2-BD59-A6C34878D82A}">
                    <a16:rowId xmlns:a16="http://schemas.microsoft.com/office/drawing/2014/main" val="2674313525"/>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3333CC"/>
                          </a:solidFill>
                          <a:effectLst/>
                          <a:latin typeface="Calibri" panose="020F0502020204030204" pitchFamily="34" charset="0"/>
                        </a:rPr>
                        <a:t>ADMISSION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Entretien avec le jury à partir d’un RAEP</a:t>
                      </a:r>
                    </a:p>
                  </a:txBody>
                  <a:tcPr marL="91434" marR="91434" marT="45736" marB="45736"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sz="1600" b="0" i="0" u="none" strike="noStrike" cap="none" normalizeH="0" baseline="0" dirty="0">
                          <a:ln>
                            <a:noFill/>
                          </a:ln>
                          <a:solidFill>
                            <a:schemeClr val="tx1"/>
                          </a:solidFill>
                          <a:effectLst/>
                          <a:latin typeface="Calibri" panose="020F0502020204030204" pitchFamily="34" charset="0"/>
                        </a:rPr>
                        <a:t>Aide à la rédaction d’un RAEP (CAFA)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Panorama de l’ESR Préparation à l’oral</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Oraux blancs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Annales + copies les mieux notées (voir liens utiles)</a:t>
                      </a:r>
                    </a:p>
                  </a:txBody>
                  <a:tcPr marL="91434" marR="91434" marT="45736" marB="45736" horzOverflow="overflow">
                    <a:solidFill>
                      <a:srgbClr val="CEC6C0"/>
                    </a:solidFill>
                  </a:tcPr>
                </a:tc>
                <a:extLst>
                  <a:ext uri="{0D108BD9-81ED-4DB2-BD59-A6C34878D82A}">
                    <a16:rowId xmlns:a16="http://schemas.microsoft.com/office/drawing/2014/main" val="278302902"/>
                  </a:ext>
                </a:extLst>
              </a:tr>
            </a:tbl>
          </a:graphicData>
        </a:graphic>
      </p:graphicFrame>
    </p:spTree>
    <p:extLst>
      <p:ext uri="{BB962C8B-B14F-4D97-AF65-F5344CB8AC3E}">
        <p14:creationId xmlns:p14="http://schemas.microsoft.com/office/powerpoint/2010/main" val="324059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dirty="0">
                <a:solidFill>
                  <a:srgbClr val="867567"/>
                </a:solidFill>
                <a:latin typeface="Montserrat" panose="00000500000000000000" pitchFamily="2" charset="0"/>
                <a:cs typeface="Calibri" panose="020F0502020204030204" pitchFamily="34" charset="0"/>
              </a:rPr>
              <a:t>ADAENES </a:t>
            </a:r>
            <a:br>
              <a:rPr lang="fr-FR" sz="2000" dirty="0">
                <a:solidFill>
                  <a:srgbClr val="867567"/>
                </a:solidFill>
                <a:latin typeface="Calibri" panose="020F0502020204030204" pitchFamily="34" charset="0"/>
                <a:cs typeface="Calibri" panose="020F0502020204030204" pitchFamily="34" charset="0"/>
              </a:rPr>
            </a:br>
            <a:r>
              <a:rPr lang="fr-FR" sz="2000" dirty="0">
                <a:solidFill>
                  <a:srgbClr val="867567"/>
                </a:solidFill>
                <a:latin typeface="Calibri" panose="020F0502020204030204" pitchFamily="34" charset="0"/>
                <a:cs typeface="Calibri" panose="020F0502020204030204" pitchFamily="34" charset="0"/>
              </a:rPr>
              <a:t>Conditions et dates d’inscription</a:t>
            </a:r>
            <a:endParaRPr lang="fr-FR" sz="20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875169299"/>
              </p:ext>
            </p:extLst>
          </p:nvPr>
        </p:nvGraphicFramePr>
        <p:xfrm>
          <a:off x="838200" y="1825625"/>
          <a:ext cx="10515600" cy="3444102"/>
        </p:xfrm>
        <a:graphic>
          <a:graphicData uri="http://schemas.openxmlformats.org/drawingml/2006/table">
            <a:tbl>
              <a:tblPr firstRow="1" bandRow="1">
                <a:tableStyleId>{5C22544A-7EE6-4342-B048-85BDC9FD1C3A}</a:tableStyleId>
              </a:tblPr>
              <a:tblGrid>
                <a:gridCol w="2449749">
                  <a:extLst>
                    <a:ext uri="{9D8B030D-6E8A-4147-A177-3AD203B41FA5}">
                      <a16:colId xmlns:a16="http://schemas.microsoft.com/office/drawing/2014/main" val="2192596174"/>
                    </a:ext>
                  </a:extLst>
                </a:gridCol>
                <a:gridCol w="2808051">
                  <a:extLst>
                    <a:ext uri="{9D8B030D-6E8A-4147-A177-3AD203B41FA5}">
                      <a16:colId xmlns:a16="http://schemas.microsoft.com/office/drawing/2014/main" val="1448837653"/>
                    </a:ext>
                  </a:extLst>
                </a:gridCol>
                <a:gridCol w="2628900">
                  <a:extLst>
                    <a:ext uri="{9D8B030D-6E8A-4147-A177-3AD203B41FA5}">
                      <a16:colId xmlns:a16="http://schemas.microsoft.com/office/drawing/2014/main" val="2879810865"/>
                    </a:ext>
                  </a:extLst>
                </a:gridCol>
                <a:gridCol w="2628900">
                  <a:extLst>
                    <a:ext uri="{9D8B030D-6E8A-4147-A177-3AD203B41FA5}">
                      <a16:colId xmlns:a16="http://schemas.microsoft.com/office/drawing/2014/main" val="1647522029"/>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CONCOURS</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CONDITIONS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POUR CONCOURIR</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INSCRIPTIONS</a:t>
                      </a:r>
                    </a:p>
                  </a:txBody>
                  <a:tcPr marL="91453" marR="91453" marT="45697" marB="45697"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CALENDRIER DES EPREUVES</a:t>
                      </a:r>
                    </a:p>
                  </a:txBody>
                  <a:tcPr marL="91453" marR="91453" marT="45697" marB="45697" horzOverflow="overflow">
                    <a:solidFill>
                      <a:srgbClr val="3D3C5D"/>
                    </a:solidFill>
                  </a:tcPr>
                </a:tc>
                <a:extLst>
                  <a:ext uri="{0D108BD9-81ED-4DB2-BD59-A6C34878D82A}">
                    <a16:rowId xmlns:a16="http://schemas.microsoft.com/office/drawing/2014/main" val="2487151569"/>
                  </a:ext>
                </a:extLst>
              </a:tr>
              <a:tr h="13793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ADENES EXTERNE (A)</a:t>
                      </a:r>
                    </a:p>
                  </a:txBody>
                  <a:tcPr marL="91453" marR="91453" marT="45697" marB="45697"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Diplôme </a:t>
                      </a:r>
                      <a:r>
                        <a:rPr kumimoji="0" lang="fr-FR" sz="1600" b="1" i="0" u="none" strike="noStrike" cap="none" normalizeH="0" baseline="0" dirty="0">
                          <a:ln>
                            <a:noFill/>
                          </a:ln>
                          <a:solidFill>
                            <a:schemeClr val="tx1"/>
                          </a:solidFill>
                          <a:effectLst/>
                          <a:latin typeface="Calibri" panose="020F0502020204030204" pitchFamily="34" charset="0"/>
                        </a:rPr>
                        <a:t>niveau II (Licence ou équivalent)</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d’ancienneté dans la fonction publique</a:t>
                      </a:r>
                    </a:p>
                  </a:txBody>
                  <a:tcPr marL="91453" marR="91453" marT="45697" marB="45697"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Organisé par les IRA (Instituts régionaux d’administration)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et Inscriptions aux concours d’accès aux IRA</a:t>
                      </a:r>
                      <a:endParaRPr kumimoji="0" lang="fr-FR" sz="1600" b="1" i="0" u="none" strike="noStrike" cap="none" normalizeH="0" baseline="0" dirty="0">
                        <a:ln>
                          <a:noFill/>
                        </a:ln>
                        <a:solidFill>
                          <a:schemeClr val="tx1"/>
                        </a:solidFill>
                        <a:effectLst/>
                        <a:latin typeface="Calibri" panose="020F0502020204030204" pitchFamily="34" charset="0"/>
                      </a:endParaRPr>
                    </a:p>
                  </a:txBody>
                  <a:tcPr marL="91453" marR="91453" marT="45697" marB="45697"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sessions de concours : concours d’automne (juin-juillet), concours de printemps (décembre-janvier)</a:t>
                      </a:r>
                    </a:p>
                    <a:p>
                      <a:pPr marL="285750" marR="0" lvl="0" indent="-285750" algn="ctr"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53" marR="91453" marT="45697" marB="45697" horzOverflow="overflow">
                    <a:solidFill>
                      <a:srgbClr val="CEC6C0"/>
                    </a:solidFill>
                  </a:tcPr>
                </a:tc>
                <a:extLst>
                  <a:ext uri="{0D108BD9-81ED-4DB2-BD59-A6C34878D82A}">
                    <a16:rowId xmlns:a16="http://schemas.microsoft.com/office/drawing/2014/main" val="626649574"/>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ADENES INTERNE (A)</a:t>
                      </a:r>
                    </a:p>
                  </a:txBody>
                  <a:tcPr marL="91453" marR="91453" marT="45697" marB="45697"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Calibri" panose="020F0502020204030204" pitchFamily="34" charset="0"/>
                        </a:rPr>
                        <a:t>4 ans </a:t>
                      </a:r>
                      <a:r>
                        <a:rPr kumimoji="0" lang="fr-FR" sz="1600" b="0" i="0" u="none" strike="noStrike" cap="none" normalizeH="0" baseline="0" dirty="0">
                          <a:ln>
                            <a:noFill/>
                          </a:ln>
                          <a:solidFill>
                            <a:schemeClr val="tx1"/>
                          </a:solidFill>
                          <a:effectLst/>
                          <a:latin typeface="Calibri" panose="020F0502020204030204" pitchFamily="34" charset="0"/>
                        </a:rPr>
                        <a:t>d’ancienneté dans la fonction publique au 1</a:t>
                      </a:r>
                      <a:r>
                        <a:rPr kumimoji="0" lang="fr-FR" sz="1600" b="0" i="0" u="none" strike="noStrike" cap="none" normalizeH="0" baseline="30000" dirty="0">
                          <a:ln>
                            <a:noFill/>
                          </a:ln>
                          <a:solidFill>
                            <a:schemeClr val="tx1"/>
                          </a:solidFill>
                          <a:effectLst/>
                          <a:latin typeface="Calibri" panose="020F0502020204030204" pitchFamily="34" charset="0"/>
                        </a:rPr>
                        <a:t>er</a:t>
                      </a:r>
                      <a:r>
                        <a:rPr kumimoji="0" lang="fr-FR" sz="1600" b="0" i="0" u="none" strike="noStrike" cap="none" normalizeH="0" baseline="0" dirty="0">
                          <a:ln>
                            <a:noFill/>
                          </a:ln>
                          <a:solidFill>
                            <a:schemeClr val="tx1"/>
                          </a:solidFill>
                          <a:effectLst/>
                          <a:latin typeface="Calibri" panose="020F0502020204030204" pitchFamily="34" charset="0"/>
                        </a:rPr>
                        <a:t> janvier de l’année du concours</a:t>
                      </a:r>
                    </a:p>
                  </a:txBody>
                  <a:tcPr marL="91453" marR="91453" marT="45697" marB="45697"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10 février au 12 mars 2026</a:t>
                      </a:r>
                    </a:p>
                    <a:p>
                      <a:pPr algn="ctr" rtl="0" eaLnBrk="1" fontAlgn="base" latinLnBrk="0" hangingPunct="1"/>
                      <a:r>
                        <a:rPr lang="fr-FR" sz="1600" b="1" i="0" kern="1200" baseline="0" dirty="0">
                          <a:solidFill>
                            <a:schemeClr val="dk1"/>
                          </a:solidFill>
                          <a:effectLst/>
                          <a:latin typeface="+mn-lt"/>
                          <a:ea typeface="+mn-ea"/>
                          <a:cs typeface="+mn-cs"/>
                          <a:hlinkClick r:id="rId2"/>
                        </a:rPr>
                        <a:t>Sur le site </a:t>
                      </a:r>
                      <a:r>
                        <a:rPr lang="fr-FR" sz="1600" b="1" i="0" kern="1200" baseline="0" dirty="0" err="1">
                          <a:solidFill>
                            <a:schemeClr val="dk1"/>
                          </a:solidFill>
                          <a:effectLst/>
                          <a:latin typeface="+mn-lt"/>
                          <a:ea typeface="+mn-ea"/>
                          <a:cs typeface="+mn-cs"/>
                          <a:hlinkClick r:id="rId2"/>
                        </a:rPr>
                        <a:t>cyclades</a:t>
                      </a:r>
                      <a:endParaRPr lang="fr-FR" sz="1600" dirty="0">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53" marR="91453" marT="45697" marB="45697" horzOverflow="overflow">
                    <a:solidFill>
                      <a:srgbClr val="F0EEEC"/>
                    </a:solidFill>
                  </a:tcPr>
                </a:tc>
                <a:tc>
                  <a:txBody>
                    <a:bodyPr/>
                    <a:lstStyle/>
                    <a:p>
                      <a:pPr algn="ctr" rtl="0" eaLnBrk="1" fontAlgn="base" latinLnBrk="0" hangingPunct="1"/>
                      <a:r>
                        <a:rPr lang="fr-FR" sz="1600" b="1" i="0" u="sng" kern="1200" baseline="0" dirty="0">
                          <a:solidFill>
                            <a:schemeClr val="dk1"/>
                          </a:solidFill>
                          <a:effectLst/>
                          <a:latin typeface="+mn-lt"/>
                          <a:ea typeface="+mn-ea"/>
                          <a:cs typeface="+mn-cs"/>
                        </a:rPr>
                        <a:t>Admissibilité</a:t>
                      </a:r>
                      <a:r>
                        <a:rPr lang="fr-FR" sz="1600" b="1" i="0" kern="1200" baseline="0" dirty="0">
                          <a:solidFill>
                            <a:schemeClr val="dk1"/>
                          </a:solidFill>
                          <a:effectLst/>
                          <a:latin typeface="+mn-lt"/>
                          <a:ea typeface="+mn-ea"/>
                          <a:cs typeface="+mn-cs"/>
                        </a:rPr>
                        <a:t> : </a:t>
                      </a:r>
                      <a:endParaRPr lang="fr-FR" sz="1600" dirty="0">
                        <a:effectLst/>
                      </a:endParaRPr>
                    </a:p>
                    <a:p>
                      <a:pPr algn="ctr" rtl="0" eaLnBrk="1" fontAlgn="base" latinLnBrk="0" hangingPunct="1"/>
                      <a:r>
                        <a:rPr lang="fr-FR" sz="1600" b="0" i="0" kern="1200" baseline="0" dirty="0">
                          <a:solidFill>
                            <a:schemeClr val="dk1"/>
                          </a:solidFill>
                          <a:effectLst/>
                          <a:latin typeface="+mn-lt"/>
                          <a:ea typeface="+mn-ea"/>
                          <a:cs typeface="+mn-cs"/>
                        </a:rPr>
                        <a:t>Avril 2026</a:t>
                      </a:r>
                      <a:endParaRPr lang="fr-FR" sz="1600" dirty="0">
                        <a:effectLst/>
                      </a:endParaRPr>
                    </a:p>
                    <a:p>
                      <a:pPr algn="ctr" rtl="0" eaLnBrk="1" fontAlgn="base" latinLnBrk="0" hangingPunct="1"/>
                      <a:r>
                        <a:rPr lang="fr-FR" sz="1600" b="1" i="0" u="sng" kern="1200" baseline="0" dirty="0">
                          <a:solidFill>
                            <a:schemeClr val="dk1"/>
                          </a:solidFill>
                          <a:effectLst/>
                          <a:latin typeface="+mn-lt"/>
                          <a:ea typeface="+mn-ea"/>
                          <a:cs typeface="+mn-cs"/>
                        </a:rPr>
                        <a:t>Admission</a:t>
                      </a:r>
                      <a:r>
                        <a:rPr lang="fr-FR" sz="1600" b="1" i="0" kern="1200" baseline="0" dirty="0">
                          <a:solidFill>
                            <a:schemeClr val="dk1"/>
                          </a:solidFill>
                          <a:effectLst/>
                          <a:latin typeface="+mn-lt"/>
                          <a:ea typeface="+mn-ea"/>
                          <a:cs typeface="+mn-cs"/>
                        </a:rPr>
                        <a:t> :</a:t>
                      </a:r>
                      <a:endParaRPr lang="fr-FR" sz="1600" dirty="0">
                        <a:effectLst/>
                      </a:endParaRPr>
                    </a:p>
                    <a:p>
                      <a:pPr algn="ctr" rtl="0" eaLnBrk="1" fontAlgn="base" latinLnBrk="0" hangingPunct="1"/>
                      <a:r>
                        <a:rPr lang="fr-FR" sz="1600" b="0" i="0" kern="1200" baseline="0" dirty="0">
                          <a:solidFill>
                            <a:schemeClr val="dk1"/>
                          </a:solidFill>
                          <a:effectLst/>
                          <a:latin typeface="+mn-lt"/>
                          <a:ea typeface="+mn-ea"/>
                          <a:cs typeface="+mn-cs"/>
                        </a:rPr>
                        <a:t>Mai/Juin 2026</a:t>
                      </a:r>
                      <a:endParaRPr lang="fr-FR" sz="1600" dirty="0">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91453" marR="91453" marT="45697" marB="45697" horzOverflow="overflow">
                    <a:solidFill>
                      <a:srgbClr val="F0EEEC"/>
                    </a:solidFill>
                  </a:tcPr>
                </a:tc>
                <a:extLst>
                  <a:ext uri="{0D108BD9-81ED-4DB2-BD59-A6C34878D82A}">
                    <a16:rowId xmlns:a16="http://schemas.microsoft.com/office/drawing/2014/main" val="1483642443"/>
                  </a:ext>
                </a:extLst>
              </a:tr>
            </a:tbl>
          </a:graphicData>
        </a:graphic>
      </p:graphicFrame>
      <p:sp>
        <p:nvSpPr>
          <p:cNvPr id="4" name="Espace réservé du numéro de diapositive 3"/>
          <p:cNvSpPr>
            <a:spLocks noGrp="1"/>
          </p:cNvSpPr>
          <p:nvPr>
            <p:ph type="sldNum" sz="quarter" idx="12"/>
          </p:nvPr>
        </p:nvSpPr>
        <p:spPr/>
        <p:txBody>
          <a:bodyPr/>
          <a:lstStyle/>
          <a:p>
            <a:fld id="{8A1AFA2B-E73A-4C1F-9FFE-58E09585425D}" type="slidenum">
              <a:rPr lang="fr-FR" smtClean="0"/>
              <a:t>27</a:t>
            </a:fld>
            <a:endParaRPr lang="fr-FR"/>
          </a:p>
        </p:txBody>
      </p:sp>
      <p:pic>
        <p:nvPicPr>
          <p:cNvPr id="7" name="Image 6">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3739419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4387" y="410368"/>
            <a:ext cx="10515600" cy="1325563"/>
          </a:xfrm>
        </p:spPr>
        <p:txBody>
          <a:bodyPr>
            <a:normAutofit fontScale="90000"/>
          </a:bodyPr>
          <a:lstStyle/>
          <a:p>
            <a:pPr algn="ctr"/>
            <a:br>
              <a:rPr lang="fr-FR" altLang="fr-FR" sz="3100" b="1" dirty="0">
                <a:solidFill>
                  <a:srgbClr val="867567"/>
                </a:solidFill>
                <a:latin typeface="Montserrat" panose="00000500000000000000" pitchFamily="2" charset="0"/>
              </a:rPr>
            </a:br>
            <a:r>
              <a:rPr lang="fr-FR" altLang="fr-FR" sz="3100" dirty="0">
                <a:solidFill>
                  <a:srgbClr val="867567"/>
                </a:solidFill>
                <a:latin typeface="Montserrat" panose="00000500000000000000" pitchFamily="2" charset="0"/>
              </a:rPr>
              <a:t>Présentation des épreuves et les formations proposées</a:t>
            </a:r>
            <a:br>
              <a:rPr lang="fr-FR" altLang="fr-FR" sz="2200" dirty="0">
                <a:solidFill>
                  <a:srgbClr val="867567"/>
                </a:solidFill>
                <a:latin typeface="+mn-lt"/>
              </a:rPr>
            </a:br>
            <a:r>
              <a:rPr lang="fr-FR" altLang="fr-FR" sz="2200" dirty="0">
                <a:solidFill>
                  <a:srgbClr val="867567"/>
                </a:solidFill>
                <a:latin typeface="+mn-lt"/>
                <a:cs typeface="Calibri" panose="020F0502020204030204" pitchFamily="34" charset="0"/>
              </a:rPr>
              <a:t>AD</a:t>
            </a:r>
            <a:r>
              <a:rPr lang="fr-FR" sz="2200" dirty="0">
                <a:solidFill>
                  <a:srgbClr val="867567"/>
                </a:solidFill>
                <a:latin typeface="+mn-lt"/>
                <a:cs typeface="Calibri" panose="020F0502020204030204" pitchFamily="34" charset="0"/>
              </a:rPr>
              <a:t>AENES</a:t>
            </a:r>
            <a:r>
              <a:rPr lang="fr-FR" altLang="fr-FR" sz="2200" kern="0" dirty="0">
                <a:solidFill>
                  <a:srgbClr val="867567"/>
                </a:solidFill>
                <a:latin typeface="+mn-lt"/>
              </a:rPr>
              <a:t> interne – Catégorie A</a:t>
            </a:r>
            <a:br>
              <a:rPr lang="fr-FR" altLang="fr-FR" sz="2200" kern="0" dirty="0">
                <a:solidFill>
                  <a:srgbClr val="867567"/>
                </a:solidFill>
                <a:latin typeface="+mn-lt"/>
                <a:cs typeface="Aharoni" pitchFamily="2" charset="0"/>
              </a:rPr>
            </a:br>
            <a:endParaRPr lang="fr-FR" sz="2200" dirty="0">
              <a:solidFill>
                <a:srgbClr val="867567"/>
              </a:solidFill>
              <a:latin typeface="+mn-lt"/>
            </a:endParaRPr>
          </a:p>
        </p:txBody>
      </p:sp>
      <p:sp>
        <p:nvSpPr>
          <p:cNvPr id="4" name="Espace réservé du numéro de diapositive 3"/>
          <p:cNvSpPr>
            <a:spLocks noGrp="1"/>
          </p:cNvSpPr>
          <p:nvPr>
            <p:ph type="sldNum" sz="quarter" idx="12"/>
          </p:nvPr>
        </p:nvSpPr>
        <p:spPr/>
        <p:txBody>
          <a:bodyPr/>
          <a:lstStyle/>
          <a:p>
            <a:fld id="{8A1AFA2B-E73A-4C1F-9FFE-58E09585425D}" type="slidenum">
              <a:rPr lang="fr-FR" smtClean="0"/>
              <a:t>28</a:t>
            </a:fld>
            <a:endParaRPr lang="fr-FR"/>
          </a:p>
        </p:txBody>
      </p:sp>
      <p:pic>
        <p:nvPicPr>
          <p:cNvPr id="9" name="Image 8">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graphicFrame>
        <p:nvGraphicFramePr>
          <p:cNvPr id="5" name="Espace réservé du contenu 4"/>
          <p:cNvGraphicFramePr>
            <a:graphicFrameLocks noGrp="1"/>
          </p:cNvGraphicFramePr>
          <p:nvPr>
            <p:ph idx="1"/>
          </p:nvPr>
        </p:nvGraphicFramePr>
        <p:xfrm>
          <a:off x="838200" y="2448195"/>
          <a:ext cx="10515600" cy="2748344"/>
        </p:xfrm>
        <a:graphic>
          <a:graphicData uri="http://schemas.openxmlformats.org/drawingml/2006/table">
            <a:tbl>
              <a:tblPr firstRow="1" bandRow="1">
                <a:tableStyleId>{5C22544A-7EE6-4342-B048-85BDC9FD1C3A}</a:tableStyleId>
              </a:tblPr>
              <a:tblGrid>
                <a:gridCol w="4774660">
                  <a:extLst>
                    <a:ext uri="{9D8B030D-6E8A-4147-A177-3AD203B41FA5}">
                      <a16:colId xmlns:a16="http://schemas.microsoft.com/office/drawing/2014/main" val="490950517"/>
                    </a:ext>
                  </a:extLst>
                </a:gridCol>
                <a:gridCol w="5740940">
                  <a:extLst>
                    <a:ext uri="{9D8B030D-6E8A-4147-A177-3AD203B41FA5}">
                      <a16:colId xmlns:a16="http://schemas.microsoft.com/office/drawing/2014/main" val="951482426"/>
                    </a:ext>
                  </a:extLst>
                </a:gridCol>
              </a:tblGrid>
              <a:tr h="370840">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itchFamily="34" charset="0"/>
                          <a:ea typeface="ＭＳ Ｐゴシック" pitchFamily="34" charset="-128"/>
                        </a:rPr>
                        <a:t>EPREUVE DU CONCOURS</a:t>
                      </a:r>
                    </a:p>
                  </a:txBody>
                  <a:tcPr marL="91429" marR="91429" marT="45719" marB="45719" horzOverflow="overflow">
                    <a:solidFill>
                      <a:srgbClr val="28315B"/>
                    </a:solidFill>
                  </a:tcPr>
                </a:tc>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itchFamily="34" charset="0"/>
                          <a:ea typeface="ＭＳ Ｐゴシック" pitchFamily="34" charset="-128"/>
                        </a:rPr>
                        <a:t>FORMATION PROPOSÉE</a:t>
                      </a:r>
                    </a:p>
                  </a:txBody>
                  <a:tcPr marL="91429" marR="91429" marT="45719" marB="45719" horzOverflow="overflow">
                    <a:solidFill>
                      <a:srgbClr val="28315B"/>
                    </a:solidFill>
                  </a:tcPr>
                </a:tc>
                <a:extLst>
                  <a:ext uri="{0D108BD9-81ED-4DB2-BD59-A6C34878D82A}">
                    <a16:rowId xmlns:a16="http://schemas.microsoft.com/office/drawing/2014/main" val="4021323106"/>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3333CC"/>
                          </a:solidFill>
                          <a:effectLst/>
                          <a:latin typeface="Calibri" panose="020F0502020204030204" pitchFamily="34" charset="0"/>
                        </a:rPr>
                        <a:t>ADMISSIBILITE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Note argumentée consistant en la résolution d’un cas pratique à partir d’un dossier portant sur les politiques publiques relevant des ministres chargés de l'éducation, de l'enseignement supérieur, de la jeunesse et de la recherche.  (4h)</a:t>
                      </a:r>
                    </a:p>
                  </a:txBody>
                  <a:tcPr marL="91434" marR="91434" marT="45736" marB="45736" horzOverflow="overflow">
                    <a:solidFill>
                      <a:srgbClr val="CEC6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Préparations aux concours internes de la filière AENES de la DAFOR (inscriptions en avril- juin de l’année universitaire N-1) : </a:t>
                      </a:r>
                      <a:r>
                        <a:rPr kumimoji="0" lang="fr-FR" sz="1600" b="0" i="0" u="none" strike="noStrike" cap="none" normalizeH="0" baseline="0" dirty="0">
                          <a:ln>
                            <a:noFill/>
                          </a:ln>
                          <a:solidFill>
                            <a:schemeClr val="tx1"/>
                          </a:solidFill>
                          <a:effectLst/>
                          <a:latin typeface="Calibri" panose="020F0502020204030204" pitchFamily="34" charset="0"/>
                          <a:hlinkClick r:id="rId3"/>
                        </a:rPr>
                        <a:t>https://dafor.ac-creteil.fr/atss/index.php</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600" b="0" i="0" u="none" strike="noStrike" cap="none" normalizeH="0" baseline="0" dirty="0">
                          <a:ln>
                            <a:noFill/>
                          </a:ln>
                          <a:solidFill>
                            <a:srgbClr val="000000"/>
                          </a:solidFill>
                          <a:effectLst/>
                          <a:latin typeface="Calibri" pitchFamily="34" charset="0"/>
                          <a:ea typeface="ＭＳ Ｐゴシック" pitchFamily="34" charset="-128"/>
                        </a:rPr>
                        <a:t>Annales + copies les mieux notées (voir liens utiles)</a:t>
                      </a:r>
                    </a:p>
                  </a:txBody>
                  <a:tcPr marL="91434" marR="91434" marT="45736" marB="45736" horzOverflow="overflow">
                    <a:solidFill>
                      <a:srgbClr val="CEC6C0"/>
                    </a:solidFill>
                  </a:tcPr>
                </a:tc>
                <a:extLst>
                  <a:ext uri="{0D108BD9-81ED-4DB2-BD59-A6C34878D82A}">
                    <a16:rowId xmlns:a16="http://schemas.microsoft.com/office/drawing/2014/main" val="2674313525"/>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3333CC"/>
                          </a:solidFill>
                          <a:effectLst/>
                          <a:latin typeface="Calibri" panose="020F0502020204030204" pitchFamily="34" charset="0"/>
                        </a:rPr>
                        <a:t>ADMISSION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Calibri" panose="020F0502020204030204" pitchFamily="34" charset="0"/>
                        </a:rPr>
                        <a:t>Entretien avec le jury à partir d’un RAEP</a:t>
                      </a:r>
                    </a:p>
                  </a:txBody>
                  <a:tcPr marL="91434" marR="91434" marT="45736" marB="45736"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sz="1600" b="0" i="0" u="none" strike="noStrike" cap="none" normalizeH="0" baseline="0" dirty="0">
                          <a:ln>
                            <a:noFill/>
                          </a:ln>
                          <a:solidFill>
                            <a:schemeClr val="tx1"/>
                          </a:solidFill>
                          <a:effectLst/>
                          <a:latin typeface="Calibri" panose="020F0502020204030204" pitchFamily="34" charset="0"/>
                        </a:rPr>
                        <a:t>Aide à la rédaction d’un RAEP (DAFOR)</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Préparation à l’oral</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Oraux blancs </a:t>
                      </a:r>
                    </a:p>
                  </a:txBody>
                  <a:tcPr marL="91434" marR="91434" marT="45736" marB="45736" horzOverflow="overflow">
                    <a:solidFill>
                      <a:srgbClr val="CEC6C0"/>
                    </a:solidFill>
                  </a:tcPr>
                </a:tc>
                <a:extLst>
                  <a:ext uri="{0D108BD9-81ED-4DB2-BD59-A6C34878D82A}">
                    <a16:rowId xmlns:a16="http://schemas.microsoft.com/office/drawing/2014/main" val="278302902"/>
                  </a:ext>
                </a:extLst>
              </a:tr>
            </a:tbl>
          </a:graphicData>
        </a:graphic>
      </p:graphicFrame>
    </p:spTree>
    <p:extLst>
      <p:ext uri="{BB962C8B-B14F-4D97-AF65-F5344CB8AC3E}">
        <p14:creationId xmlns:p14="http://schemas.microsoft.com/office/powerpoint/2010/main" val="2392358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8315B"/>
        </a:solidFill>
        <a:effectLst/>
      </p:bgPr>
    </p:bg>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8610600" y="6356349"/>
            <a:ext cx="2743200" cy="365125"/>
          </a:xfrm>
        </p:spPr>
        <p:txBody>
          <a:bodyPr/>
          <a:lstStyle/>
          <a:p>
            <a:fld id="{8A1AFA2B-E73A-4C1F-9FFE-58E09585425D}" type="slidenum">
              <a:rPr lang="fr-FR" smtClean="0"/>
              <a:t>29</a:t>
            </a:fld>
            <a:endParaRPr lang="fr-FR" dirty="0"/>
          </a:p>
        </p:txBody>
      </p:sp>
      <p:sp useBgFill="1">
        <p:nvSpPr>
          <p:cNvPr id="2" name="Rectangle 1"/>
          <p:cNvSpPr/>
          <p:nvPr/>
        </p:nvSpPr>
        <p:spPr>
          <a:xfrm>
            <a:off x="978658" y="1598037"/>
            <a:ext cx="10234684" cy="2416046"/>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Les examens professionnels d’avancement</a:t>
            </a:r>
          </a:p>
          <a:p>
            <a:pPr algn="ctr"/>
            <a:r>
              <a:rPr lang="fr-FR" altLang="fr-FR" sz="2800" dirty="0">
                <a:solidFill>
                  <a:srgbClr val="867567"/>
                </a:solidFill>
                <a:latin typeface="Montserrat" panose="00000500000000000000" pitchFamily="2" charset="0"/>
              </a:rPr>
              <a:t>SAENES et ADAENES</a:t>
            </a:r>
          </a:p>
          <a:p>
            <a:pPr algn="ctr"/>
            <a:br>
              <a:rPr lang="fr-FR" altLang="fr-FR" sz="2800" b="1" dirty="0"/>
            </a:b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pic>
        <p:nvPicPr>
          <p:cNvPr id="5" name="Image 4">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401431" y="5939903"/>
            <a:ext cx="2641600" cy="330200"/>
          </a:xfrm>
          <a:prstGeom prst="rect">
            <a:avLst/>
          </a:prstGeom>
        </p:spPr>
      </p:pic>
      <p:pic>
        <p:nvPicPr>
          <p:cNvPr id="4" name="Espace réservé du contenu 4">
            <a:extLst>
              <a:ext uri="{FF2B5EF4-FFF2-40B4-BE49-F238E27FC236}">
                <a16:creationId xmlns:a16="http://schemas.microsoft.com/office/drawing/2014/main" id="{8F3FC545-D0D4-FD86-D1CE-EB5BF4BFFE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400" y="2806060"/>
            <a:ext cx="21812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7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4" name="Titre 3"/>
          <p:cNvSpPr>
            <a:spLocks noGrp="1"/>
          </p:cNvSpPr>
          <p:nvPr>
            <p:ph type="ctrTitle"/>
          </p:nvPr>
        </p:nvSpPr>
        <p:spPr>
          <a:xfrm>
            <a:off x="1227758" y="745554"/>
            <a:ext cx="9736483" cy="988356"/>
          </a:xfrm>
        </p:spPr>
        <p:txBody>
          <a:bodyPr>
            <a:noAutofit/>
          </a:bodyPr>
          <a:lstStyle/>
          <a:p>
            <a:pPr marL="571500" indent="-571500">
              <a:buFont typeface="+mj-lt"/>
              <a:buAutoNum type="romanUcPeriod"/>
            </a:pPr>
            <a:r>
              <a:rPr lang="fr-FR" sz="2800" dirty="0">
                <a:solidFill>
                  <a:srgbClr val="867567"/>
                </a:solidFill>
                <a:latin typeface="Montserrat" panose="00000500000000000000" pitchFamily="2" charset="0"/>
              </a:rPr>
              <a:t>Pôle développement des compétences et accompagnement des personnels</a:t>
            </a:r>
          </a:p>
        </p:txBody>
      </p:sp>
      <p:pic>
        <p:nvPicPr>
          <p:cNvPr id="7" name="Image 4" descr="75+ Free Stock Images 3D Human Character Best Collection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9637" y="2184796"/>
            <a:ext cx="2342433" cy="31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1011031" y="5782247"/>
            <a:ext cx="2641600" cy="330200"/>
          </a:xfrm>
          <a:prstGeom prst="rect">
            <a:avLst/>
          </a:prstGeom>
        </p:spPr>
      </p:pic>
    </p:spTree>
    <p:extLst>
      <p:ext uri="{BB962C8B-B14F-4D97-AF65-F5344CB8AC3E}">
        <p14:creationId xmlns:p14="http://schemas.microsoft.com/office/powerpoint/2010/main" val="38729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44945"/>
            <a:ext cx="10515600" cy="1145743"/>
          </a:xfrm>
        </p:spPr>
        <p:txBody>
          <a:bodyPr>
            <a:normAutofit/>
          </a:bodyPr>
          <a:lstStyle/>
          <a:p>
            <a:pPr algn="ctr"/>
            <a:r>
              <a:rPr lang="fr-FR" altLang="fr-FR" sz="2000" dirty="0">
                <a:solidFill>
                  <a:srgbClr val="867567"/>
                </a:solidFill>
                <a:latin typeface="Montserrat" panose="00000500000000000000" pitchFamily="2" charset="0"/>
              </a:rPr>
              <a:t>Examens professionnels d’avancement</a:t>
            </a:r>
            <a:br>
              <a:rPr lang="fr-FR" altLang="fr-FR" sz="2000" dirty="0">
                <a:solidFill>
                  <a:srgbClr val="867567"/>
                </a:solidFill>
                <a:latin typeface="Calibri" panose="020F0502020204030204" pitchFamily="34" charset="0"/>
              </a:rPr>
            </a:br>
            <a:r>
              <a:rPr lang="fr-FR" altLang="fr-FR" sz="2000" dirty="0">
                <a:solidFill>
                  <a:srgbClr val="867567"/>
                </a:solidFill>
                <a:latin typeface="Calibri" panose="020F0502020204030204" pitchFamily="34" charset="0"/>
              </a:rPr>
              <a:t>Avancements possibles pour les SAENES</a:t>
            </a:r>
            <a:endParaRPr lang="fr-FR" sz="2000" dirty="0">
              <a:solidFill>
                <a:srgbClr val="867567"/>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920789058"/>
              </p:ext>
            </p:extLst>
          </p:nvPr>
        </p:nvGraphicFramePr>
        <p:xfrm>
          <a:off x="838200" y="1690688"/>
          <a:ext cx="10515600" cy="3695503"/>
        </p:xfrm>
        <a:graphic>
          <a:graphicData uri="http://schemas.openxmlformats.org/drawingml/2006/table">
            <a:tbl>
              <a:tblPr firstRow="1" bandRow="1">
                <a:tableStyleId>{5C22544A-7EE6-4342-B048-85BDC9FD1C3A}</a:tableStyleId>
              </a:tblPr>
              <a:tblGrid>
                <a:gridCol w="1341582">
                  <a:extLst>
                    <a:ext uri="{9D8B030D-6E8A-4147-A177-3AD203B41FA5}">
                      <a16:colId xmlns:a16="http://schemas.microsoft.com/office/drawing/2014/main" val="3408134527"/>
                    </a:ext>
                  </a:extLst>
                </a:gridCol>
                <a:gridCol w="2687782">
                  <a:extLst>
                    <a:ext uri="{9D8B030D-6E8A-4147-A177-3AD203B41FA5}">
                      <a16:colId xmlns:a16="http://schemas.microsoft.com/office/drawing/2014/main" val="670922197"/>
                    </a:ext>
                  </a:extLst>
                </a:gridCol>
                <a:gridCol w="1708727">
                  <a:extLst>
                    <a:ext uri="{9D8B030D-6E8A-4147-A177-3AD203B41FA5}">
                      <a16:colId xmlns:a16="http://schemas.microsoft.com/office/drawing/2014/main" val="333845146"/>
                    </a:ext>
                  </a:extLst>
                </a:gridCol>
                <a:gridCol w="2623127">
                  <a:extLst>
                    <a:ext uri="{9D8B030D-6E8A-4147-A177-3AD203B41FA5}">
                      <a16:colId xmlns:a16="http://schemas.microsoft.com/office/drawing/2014/main" val="2508452492"/>
                    </a:ext>
                  </a:extLst>
                </a:gridCol>
                <a:gridCol w="2154382">
                  <a:extLst>
                    <a:ext uri="{9D8B030D-6E8A-4147-A177-3AD203B41FA5}">
                      <a16:colId xmlns:a16="http://schemas.microsoft.com/office/drawing/2014/main" val="1368601463"/>
                    </a:ext>
                  </a:extLst>
                </a:gridCol>
              </a:tblGrid>
              <a:tr h="312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effectLst/>
                          <a:latin typeface="Calibri" panose="020F0502020204030204" pitchFamily="34" charset="0"/>
                        </a:rPr>
                        <a:t>GRADE</a:t>
                      </a:r>
                    </a:p>
                  </a:txBody>
                  <a:tcPr marL="91422" marR="91422" marT="45714" marB="45714"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effectLst/>
                          <a:latin typeface="Calibri" panose="020F0502020204030204" pitchFamily="34" charset="0"/>
                        </a:rPr>
                        <a:t>CONDITIONS</a:t>
                      </a:r>
                    </a:p>
                  </a:txBody>
                  <a:tcPr marL="91422" marR="91422" marT="45714" marB="45714"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effectLst/>
                          <a:latin typeface="Calibri" panose="020F0502020204030204" pitchFamily="34" charset="0"/>
                        </a:rPr>
                        <a:t>INSCRIPTIONS</a:t>
                      </a:r>
                    </a:p>
                  </a:txBody>
                  <a:tcPr marL="91422" marR="91422" marT="45714" marB="45714"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effectLst/>
                          <a:latin typeface="Calibri" panose="020F0502020204030204" pitchFamily="34" charset="0"/>
                        </a:rPr>
                        <a:t>Epreuves</a:t>
                      </a:r>
                    </a:p>
                  </a:txBody>
                  <a:tcPr marL="91422" marR="91422" marT="45714" marB="45714" horzOverflow="overflow">
                    <a:solidFill>
                      <a:srgbClr val="3D3C5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chemeClr val="bg1"/>
                          </a:solidFill>
                          <a:effectLst/>
                          <a:latin typeface="Calibri" panose="020F0502020204030204" pitchFamily="34" charset="0"/>
                        </a:rPr>
                        <a:t>Formations proposées</a:t>
                      </a:r>
                    </a:p>
                  </a:txBody>
                  <a:tcPr marL="91422" marR="91422" marT="45714" marB="45714" horzOverflow="overflow">
                    <a:solidFill>
                      <a:srgbClr val="3D3C5D"/>
                    </a:solidFill>
                  </a:tcPr>
                </a:tc>
                <a:extLst>
                  <a:ext uri="{0D108BD9-81ED-4DB2-BD59-A6C34878D82A}">
                    <a16:rowId xmlns:a16="http://schemas.microsoft.com/office/drawing/2014/main" val="2273987232"/>
                  </a:ext>
                </a:extLst>
              </a:tr>
              <a:tr h="370840">
                <a:tc>
                  <a:txBody>
                    <a:bodyPr/>
                    <a:lstStyle/>
                    <a:p>
                      <a:pPr algn="l"/>
                      <a:r>
                        <a:rPr lang="fr-FR" sz="1400" b="1" i="0" u="none" strike="noStrike" baseline="0" dirty="0">
                          <a:latin typeface="Calibri" panose="020F0502020204030204" pitchFamily="34" charset="0"/>
                        </a:rPr>
                        <a:t>SAENES Classe</a:t>
                      </a:r>
                    </a:p>
                    <a:p>
                      <a:pPr algn="l"/>
                      <a:r>
                        <a:rPr lang="fr-FR" sz="1400" b="1" i="0" u="none" strike="noStrike" baseline="0" dirty="0">
                          <a:latin typeface="Calibri" panose="020F0502020204030204" pitchFamily="34" charset="0"/>
                        </a:rPr>
                        <a:t>Supérieure</a:t>
                      </a:r>
                      <a:endParaRPr kumimoji="0" lang="fr-FR" sz="1400" b="1" i="0" u="none" strike="noStrike" cap="none" normalizeH="0" baseline="0" dirty="0">
                        <a:ln>
                          <a:noFill/>
                        </a:ln>
                        <a:solidFill>
                          <a:schemeClr val="tx1"/>
                        </a:solidFill>
                        <a:effectLst/>
                        <a:latin typeface="Calibri" panose="020F0502020204030204" pitchFamily="34" charset="0"/>
                      </a:endParaRPr>
                    </a:p>
                  </a:txBody>
                  <a:tcPr marL="91422" marR="91422" marT="45714" marB="45714" horzOverflow="overflow">
                    <a:solidFill>
                      <a:srgbClr val="CEC6C0"/>
                    </a:solidFill>
                  </a:tcPr>
                </a:tc>
                <a:tc>
                  <a:txBody>
                    <a:bodyPr/>
                    <a:lstStyle/>
                    <a:p>
                      <a:pPr algn="l"/>
                      <a:r>
                        <a:rPr lang="fr-FR" sz="1400" b="0" i="0" u="none" strike="noStrike" baseline="0" dirty="0">
                          <a:latin typeface="Calibri" panose="020F0502020204030204" pitchFamily="34" charset="0"/>
                        </a:rPr>
                        <a:t>• Avoir atteint le </a:t>
                      </a:r>
                      <a:r>
                        <a:rPr lang="fr-FR" sz="1400" b="1" i="0" u="none" strike="noStrike" baseline="0" dirty="0">
                          <a:latin typeface="Calibri" panose="020F0502020204030204" pitchFamily="34" charset="0"/>
                        </a:rPr>
                        <a:t>4ème échelon du grade de</a:t>
                      </a:r>
                    </a:p>
                    <a:p>
                      <a:pPr algn="l"/>
                      <a:r>
                        <a:rPr lang="fr-FR" sz="1400" b="1" i="0" u="none" strike="noStrike" baseline="0" dirty="0">
                          <a:latin typeface="Calibri" panose="020F0502020204030204" pitchFamily="34" charset="0"/>
                        </a:rPr>
                        <a:t>SAENES CN</a:t>
                      </a:r>
                    </a:p>
                    <a:p>
                      <a:pPr algn="l"/>
                      <a:r>
                        <a:rPr lang="fr-FR" sz="1400" b="0" i="0" u="none" strike="noStrike" baseline="0" dirty="0">
                          <a:latin typeface="Calibri" panose="020F0502020204030204" pitchFamily="34" charset="0"/>
                        </a:rPr>
                        <a:t>• 3 ans de services effectifs dans un corps ou emploi de catégorie B</a:t>
                      </a:r>
                      <a:endParaRPr kumimoji="0" lang="fr-FR" sz="1400" b="0" i="0" u="none" strike="noStrike" cap="none" normalizeH="0" baseline="0" dirty="0">
                        <a:ln>
                          <a:noFill/>
                        </a:ln>
                        <a:solidFill>
                          <a:schemeClr val="tx1"/>
                        </a:solidFill>
                        <a:effectLst/>
                        <a:latin typeface="Calibri" panose="020F0502020204030204" pitchFamily="34" charset="0"/>
                      </a:endParaRPr>
                    </a:p>
                  </a:txBody>
                  <a:tcPr marL="91422" marR="91422" marT="45714" marB="45714" horzOverflow="overflow">
                    <a:solidFill>
                      <a:srgbClr val="CEC6C0"/>
                    </a:solidFill>
                  </a:tcPr>
                </a:tc>
                <a:tc>
                  <a:txBody>
                    <a:bodyPr/>
                    <a:lstStyle/>
                    <a:p>
                      <a:pPr algn="ctr"/>
                      <a:r>
                        <a:rPr lang="fr-FR" sz="1400" b="0" i="0" u="none" strike="noStrike" baseline="0" dirty="0">
                          <a:latin typeface="Calibri" panose="020F0502020204030204" pitchFamily="34" charset="0"/>
                          <a:cs typeface="Calibri" panose="020F0502020204030204" pitchFamily="34" charset="0"/>
                        </a:rPr>
                        <a:t>octobre à novembre 2026</a:t>
                      </a:r>
                    </a:p>
                  </a:txBody>
                  <a:tcPr marL="91422" marR="91422" marT="45714" marB="45714" horzOverflow="overflow">
                    <a:solidFill>
                      <a:srgbClr val="CEC6C0"/>
                    </a:solidFill>
                  </a:tcPr>
                </a:tc>
                <a:tc>
                  <a:txBody>
                    <a:bodyPr/>
                    <a:lstStyle/>
                    <a:p>
                      <a:pPr algn="l"/>
                      <a:r>
                        <a:rPr lang="fr-FR" sz="1400" b="1" i="0" u="none" strike="noStrike" baseline="0" dirty="0">
                          <a:latin typeface="Calibri,Bold"/>
                        </a:rPr>
                        <a:t>ADMISSIBILITE</a:t>
                      </a:r>
                    </a:p>
                    <a:p>
                      <a:pPr algn="l"/>
                      <a:r>
                        <a:rPr lang="fr-FR" sz="1400" b="0" i="0" u="none" strike="noStrike" baseline="0" dirty="0">
                          <a:latin typeface="Calibri"/>
                        </a:rPr>
                        <a:t>Etude du dossier RAEP</a:t>
                      </a:r>
                    </a:p>
                    <a:p>
                      <a:pPr algn="l"/>
                      <a:r>
                        <a:rPr lang="fr-FR" sz="1400" b="1" i="0" u="none" strike="noStrike" baseline="0" dirty="0">
                          <a:latin typeface="Calibri,Bold"/>
                        </a:rPr>
                        <a:t>ADMISSION</a:t>
                      </a:r>
                    </a:p>
                    <a:p>
                      <a:pPr algn="l"/>
                      <a:r>
                        <a:rPr lang="fr-FR" sz="1400" b="0" i="0" u="none" strike="noStrike" baseline="0" dirty="0">
                          <a:latin typeface="Calibri"/>
                        </a:rPr>
                        <a:t>Entretien avec le jury</a:t>
                      </a:r>
                      <a:endParaRPr kumimoji="0" lang="fr-FR" sz="1400" b="0" i="0" u="none" strike="noStrike" cap="none" normalizeH="0" baseline="0" dirty="0">
                        <a:ln>
                          <a:noFill/>
                        </a:ln>
                        <a:solidFill>
                          <a:schemeClr val="tx1"/>
                        </a:solidFill>
                        <a:effectLst/>
                        <a:latin typeface="Calibri" panose="020F0502020204030204" pitchFamily="34" charset="0"/>
                      </a:endParaRPr>
                    </a:p>
                  </a:txBody>
                  <a:tcPr marL="91422" marR="91422" marT="45714" marB="45714" horzOverflow="overflow">
                    <a:solidFill>
                      <a:srgbClr val="CEC6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a:ln>
                            <a:noFill/>
                          </a:ln>
                          <a:solidFill>
                            <a:schemeClr val="tx1"/>
                          </a:solidFill>
                          <a:effectLst/>
                          <a:latin typeface="Calibri" panose="020F0502020204030204" pitchFamily="34" charset="0"/>
                        </a:rPr>
                        <a:t>Préparations aux concours internes de la filière AENES de la DAFOR (inscriptions en avril- juin de l’année universitaire : </a:t>
                      </a:r>
                      <a:r>
                        <a:rPr kumimoji="0" lang="fr-FR" sz="1400" b="0" i="0" u="none" strike="noStrike" cap="none" normalizeH="0" baseline="0" dirty="0">
                          <a:ln>
                            <a:noFill/>
                          </a:ln>
                          <a:solidFill>
                            <a:schemeClr val="tx1"/>
                          </a:solidFill>
                          <a:effectLst/>
                          <a:latin typeface="Calibri" panose="020F0502020204030204" pitchFamily="34" charset="0"/>
                          <a:hlinkClick r:id="rId2"/>
                        </a:rPr>
                        <a:t>https://dafor.ac-creteil.fr/atss/index.php</a:t>
                      </a:r>
                      <a:endParaRPr kumimoji="0" lang="fr-FR" sz="1400" b="0" i="0" u="none" strike="noStrike" cap="none" normalizeH="0" baseline="0" dirty="0">
                        <a:ln>
                          <a:noFill/>
                        </a:ln>
                        <a:solidFill>
                          <a:schemeClr val="tx1"/>
                        </a:solidFill>
                        <a:effectLst/>
                        <a:latin typeface="Calibri" panose="020F0502020204030204" pitchFamily="34" charset="0"/>
                      </a:endParaRPr>
                    </a:p>
                  </a:txBody>
                  <a:tcPr marL="91422" marR="91422" marT="45714" marB="45714" horzOverflow="overflow">
                    <a:solidFill>
                      <a:srgbClr val="CEC6C0"/>
                    </a:solidFill>
                  </a:tcPr>
                </a:tc>
                <a:extLst>
                  <a:ext uri="{0D108BD9-81ED-4DB2-BD59-A6C34878D82A}">
                    <a16:rowId xmlns:a16="http://schemas.microsoft.com/office/drawing/2014/main" val="2569133235"/>
                  </a:ext>
                </a:extLst>
              </a:tr>
              <a:tr h="370840">
                <a:tc>
                  <a:txBody>
                    <a:bodyPr/>
                    <a:lstStyle/>
                    <a:p>
                      <a:pPr algn="l"/>
                      <a:r>
                        <a:rPr lang="fr-FR" sz="1400" b="1" i="0" u="none" strike="noStrike" baseline="0" dirty="0">
                          <a:latin typeface="Calibri" panose="020F0502020204030204" pitchFamily="34" charset="0"/>
                        </a:rPr>
                        <a:t>SAENES Classe</a:t>
                      </a:r>
                    </a:p>
                    <a:p>
                      <a:pPr algn="l"/>
                      <a:r>
                        <a:rPr lang="fr-FR" sz="1400" b="1" i="0" u="none" strike="noStrike" baseline="0" dirty="0">
                          <a:latin typeface="Calibri" panose="020F0502020204030204" pitchFamily="34" charset="0"/>
                        </a:rPr>
                        <a:t>Exceptionnelle</a:t>
                      </a:r>
                      <a:endParaRPr kumimoji="0" lang="fr-FR" sz="1400" b="1" i="0" u="none" strike="noStrike" cap="none" normalizeH="0" baseline="0" dirty="0">
                        <a:ln>
                          <a:noFill/>
                        </a:ln>
                        <a:solidFill>
                          <a:schemeClr val="tx1"/>
                        </a:solidFill>
                        <a:effectLst/>
                        <a:latin typeface="Calibri" panose="020F0502020204030204" pitchFamily="34" charset="0"/>
                      </a:endParaRPr>
                    </a:p>
                  </a:txBody>
                  <a:tcPr marL="91422" marR="91422" marT="45714" marB="45714" horzOverflow="overflow">
                    <a:solidFill>
                      <a:srgbClr val="F0EEEC"/>
                    </a:solidFill>
                  </a:tcPr>
                </a:tc>
                <a:tc>
                  <a:txBody>
                    <a:bodyPr/>
                    <a:lstStyle/>
                    <a:p>
                      <a:pPr algn="l"/>
                      <a:r>
                        <a:rPr lang="fr-FR" sz="1400" b="0" i="0" u="none" strike="noStrike" baseline="0" dirty="0">
                          <a:latin typeface="Calibri" panose="020F0502020204030204" pitchFamily="34" charset="0"/>
                        </a:rPr>
                        <a:t>• Justifier d’un an dans le 5ème échelon du</a:t>
                      </a:r>
                    </a:p>
                    <a:p>
                      <a:pPr algn="l"/>
                      <a:r>
                        <a:rPr lang="fr-FR" sz="1400" b="0" i="0" u="none" strike="noStrike" baseline="0" dirty="0">
                          <a:latin typeface="Calibri" panose="020F0502020204030204" pitchFamily="34" charset="0"/>
                        </a:rPr>
                        <a:t>grade de SAENES Classe supérieure</a:t>
                      </a:r>
                    </a:p>
                    <a:p>
                      <a:pPr algn="l"/>
                      <a:r>
                        <a:rPr lang="fr-FR" sz="1400" b="1" i="0" u="none" strike="noStrike" baseline="0" dirty="0">
                          <a:latin typeface="Calibri" panose="020F0502020204030204" pitchFamily="34" charset="0"/>
                        </a:rPr>
                        <a:t>• 3 ans de services effectifs </a:t>
                      </a:r>
                      <a:r>
                        <a:rPr lang="fr-FR" sz="1400" b="0" i="0" u="none" strike="noStrike" baseline="0" dirty="0">
                          <a:latin typeface="Calibri" panose="020F0502020204030204" pitchFamily="34" charset="0"/>
                        </a:rPr>
                        <a:t>dans un corps ou emploi de catégorie B</a:t>
                      </a:r>
                      <a:endParaRPr kumimoji="0" lang="fr-FR" sz="1400" b="0" i="0" u="none" strike="noStrike" cap="none" normalizeH="0" baseline="0" dirty="0">
                        <a:ln>
                          <a:noFill/>
                        </a:ln>
                        <a:solidFill>
                          <a:schemeClr val="tx1"/>
                        </a:solidFill>
                        <a:effectLst/>
                        <a:latin typeface="Calibri" panose="020F0502020204030204" pitchFamily="34" charset="0"/>
                      </a:endParaRPr>
                    </a:p>
                  </a:txBody>
                  <a:tcPr marL="91422" marR="91422" marT="45714" marB="45714" horzOverflow="overflow">
                    <a:solidFill>
                      <a:srgbClr val="F0EEEC"/>
                    </a:solidFill>
                  </a:tcPr>
                </a:tc>
                <a:tc>
                  <a:txBody>
                    <a:bodyPr/>
                    <a:lstStyle/>
                    <a:p>
                      <a:pPr algn="ctr"/>
                      <a:r>
                        <a:rPr lang="fr-FR" sz="1400" b="0" i="0" u="none" strike="noStrike" baseline="0" dirty="0">
                          <a:latin typeface="Calibri" panose="020F0502020204030204" pitchFamily="34" charset="0"/>
                          <a:cs typeface="Calibri" panose="020F0502020204030204" pitchFamily="34" charset="0"/>
                        </a:rPr>
                        <a:t>octobre à novembre 2026</a:t>
                      </a:r>
                    </a:p>
                  </a:txBody>
                  <a:tcPr marL="91422" marR="91422" marT="45714" marB="45714" horzOverflow="overflow">
                    <a:solidFill>
                      <a:srgbClr val="F0EE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rPr>
                        <a:t>ADMISSIBILITE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latin typeface="Calibri" panose="020F0502020204030204" pitchFamily="34" charset="0"/>
                        </a:rPr>
                        <a:t>rédaction d'une note ou d'une lettre administrative, à l'aide d'un dossier à caractère professionnel ne pouvant excéder vingt-cinq pages (durée : 3h)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panose="020F0502020204030204" pitchFamily="34" charset="0"/>
                          <a:ea typeface="+mn-ea"/>
                        </a:rPr>
                        <a:t>ADMISSION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mn-ea"/>
                        </a:rPr>
                        <a:t>Entretien avec le jury + RAEP</a:t>
                      </a:r>
                    </a:p>
                  </a:txBody>
                  <a:tcPr marL="91422" marR="91422" marT="45714" marB="45714" horzOverflow="overflow">
                    <a:solidFill>
                      <a:srgbClr val="F0EE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a:ln>
                            <a:noFill/>
                          </a:ln>
                          <a:solidFill>
                            <a:schemeClr val="tx1"/>
                          </a:solidFill>
                          <a:effectLst/>
                          <a:latin typeface="Calibri" panose="020F0502020204030204" pitchFamily="34" charset="0"/>
                        </a:rPr>
                        <a:t>Préparations aux concours internes de la filière AENES de la DAFOR (inscriptions en avril- juin de l’année universitaire : </a:t>
                      </a:r>
                      <a:r>
                        <a:rPr kumimoji="0" lang="fr-FR" sz="1400" b="0" i="0" u="none" strike="noStrike" cap="none" normalizeH="0" baseline="0" dirty="0">
                          <a:ln>
                            <a:noFill/>
                          </a:ln>
                          <a:solidFill>
                            <a:schemeClr val="tx1"/>
                          </a:solidFill>
                          <a:effectLst/>
                          <a:latin typeface="Calibri" panose="020F0502020204030204" pitchFamily="34" charset="0"/>
                          <a:hlinkClick r:id="rId2"/>
                        </a:rPr>
                        <a:t>https://dafor.ac-creteil.fr/atss/index.php</a:t>
                      </a:r>
                      <a:endParaRPr kumimoji="0" lang="fr-FR" sz="1400" b="0" i="0" u="none" strike="noStrike" cap="none" normalizeH="0" baseline="0" dirty="0">
                        <a:ln>
                          <a:noFill/>
                        </a:ln>
                        <a:solidFill>
                          <a:schemeClr val="tx1"/>
                        </a:solidFill>
                        <a:effectLst/>
                        <a:latin typeface="Calibri" panose="020F0502020204030204" pitchFamily="34" charset="0"/>
                      </a:endParaRPr>
                    </a:p>
                  </a:txBody>
                  <a:tcPr marL="91422" marR="91422" marT="45714" marB="45714" horzOverflow="overflow">
                    <a:solidFill>
                      <a:srgbClr val="F0EEEC"/>
                    </a:solidFill>
                  </a:tcPr>
                </a:tc>
                <a:extLst>
                  <a:ext uri="{0D108BD9-81ED-4DB2-BD59-A6C34878D82A}">
                    <a16:rowId xmlns:a16="http://schemas.microsoft.com/office/drawing/2014/main" val="442456288"/>
                  </a:ext>
                </a:extLst>
              </a:tr>
            </a:tbl>
          </a:graphicData>
        </a:graphic>
      </p:graphicFrame>
      <p:sp>
        <p:nvSpPr>
          <p:cNvPr id="4" name="Espace réservé du numéro de diapositive 3"/>
          <p:cNvSpPr>
            <a:spLocks noGrp="1"/>
          </p:cNvSpPr>
          <p:nvPr>
            <p:ph type="sldNum" sz="quarter" idx="12"/>
          </p:nvPr>
        </p:nvSpPr>
        <p:spPr/>
        <p:txBody>
          <a:bodyPr/>
          <a:lstStyle/>
          <a:p>
            <a:fld id="{8A1AFA2B-E73A-4C1F-9FFE-58E09585425D}" type="slidenum">
              <a:rPr lang="fr-FR" smtClean="0"/>
              <a:t>30</a:t>
            </a:fld>
            <a:endParaRPr lang="fr-FR"/>
          </a:p>
        </p:txBody>
      </p:sp>
      <p:pic>
        <p:nvPicPr>
          <p:cNvPr id="6" name="Image 5" descr="Inscrivez Vous Triangle Attention - Images vectoriell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59633" y="2736683"/>
            <a:ext cx="611407" cy="534504"/>
          </a:xfrm>
          <a:prstGeom prst="rect">
            <a:avLst/>
          </a:prstGeom>
        </p:spPr>
      </p:pic>
      <p:pic>
        <p:nvPicPr>
          <p:cNvPr id="7" name="Image 6">
            <a:extLst>
              <a:ext uri="{FF2B5EF4-FFF2-40B4-BE49-F238E27FC236}">
                <a16:creationId xmlns:a16="http://schemas.microsoft.com/office/drawing/2014/main" id="{5049A6FC-C0A1-AA4C-8271-636FB6FE7D99}"/>
              </a:ext>
            </a:extLst>
          </p:cNvPr>
          <p:cNvPicPr>
            <a:picLocks noChangeAspect="1"/>
          </p:cNvPicPr>
          <p:nvPr/>
        </p:nvPicPr>
        <p:blipFill>
          <a:blip r:embed="rId4"/>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371759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altLang="fr-FR" sz="2800" dirty="0">
                <a:solidFill>
                  <a:srgbClr val="867567"/>
                </a:solidFill>
                <a:latin typeface="Montserrat" panose="00000500000000000000" pitchFamily="2" charset="0"/>
              </a:rPr>
              <a:t>Examens professionnels d’avancement</a:t>
            </a:r>
            <a:br>
              <a:rPr lang="fr-FR" altLang="fr-FR" sz="2000" dirty="0">
                <a:solidFill>
                  <a:srgbClr val="867567"/>
                </a:solidFill>
                <a:latin typeface="Calibri" panose="020F0502020204030204" pitchFamily="34" charset="0"/>
              </a:rPr>
            </a:br>
            <a:r>
              <a:rPr lang="fr-FR" altLang="fr-FR" sz="2000" dirty="0">
                <a:solidFill>
                  <a:srgbClr val="867567"/>
                </a:solidFill>
                <a:latin typeface="Calibri" panose="020F0502020204030204" pitchFamily="34" charset="0"/>
              </a:rPr>
              <a:t>Avancements possibles pour les ADAENES</a:t>
            </a:r>
            <a:endParaRPr lang="fr-FR" sz="2000" dirty="0">
              <a:solidFill>
                <a:srgbClr val="867567"/>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023868214"/>
              </p:ext>
            </p:extLst>
          </p:nvPr>
        </p:nvGraphicFramePr>
        <p:xfrm>
          <a:off x="838200" y="1825625"/>
          <a:ext cx="10515600" cy="2656932"/>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85447334"/>
                    </a:ext>
                  </a:extLst>
                </a:gridCol>
                <a:gridCol w="2103120">
                  <a:extLst>
                    <a:ext uri="{9D8B030D-6E8A-4147-A177-3AD203B41FA5}">
                      <a16:colId xmlns:a16="http://schemas.microsoft.com/office/drawing/2014/main" val="2326598957"/>
                    </a:ext>
                  </a:extLst>
                </a:gridCol>
                <a:gridCol w="2103120">
                  <a:extLst>
                    <a:ext uri="{9D8B030D-6E8A-4147-A177-3AD203B41FA5}">
                      <a16:colId xmlns:a16="http://schemas.microsoft.com/office/drawing/2014/main" val="3385973978"/>
                    </a:ext>
                  </a:extLst>
                </a:gridCol>
                <a:gridCol w="2103120">
                  <a:extLst>
                    <a:ext uri="{9D8B030D-6E8A-4147-A177-3AD203B41FA5}">
                      <a16:colId xmlns:a16="http://schemas.microsoft.com/office/drawing/2014/main" val="2293053341"/>
                    </a:ext>
                  </a:extLst>
                </a:gridCol>
                <a:gridCol w="2103120">
                  <a:extLst>
                    <a:ext uri="{9D8B030D-6E8A-4147-A177-3AD203B41FA5}">
                      <a16:colId xmlns:a16="http://schemas.microsoft.com/office/drawing/2014/main" val="2676049793"/>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effectLst/>
                        </a:rPr>
                        <a:t>GRADE</a:t>
                      </a:r>
                      <a:endParaRPr kumimoji="0" lang="fr-FR" sz="1600" b="1" i="0" u="none" strike="noStrike" cap="none" normalizeH="0" baseline="0" dirty="0">
                        <a:ln>
                          <a:noFill/>
                        </a:ln>
                        <a:solidFill>
                          <a:srgbClr val="3333CC"/>
                        </a:solidFill>
                        <a:effectLst/>
                        <a:latin typeface="Calibri" panose="020F0502020204030204" pitchFamily="34" charset="0"/>
                      </a:endParaRPr>
                    </a:p>
                  </a:txBody>
                  <a:tcPr marL="91422" marR="91422" marT="45736" marB="45736"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effectLst/>
                        </a:rPr>
                        <a:t>CONDITIONS</a:t>
                      </a:r>
                      <a:endParaRPr kumimoji="0" lang="fr-FR" sz="1600" b="1" i="0" u="none" strike="noStrike" cap="none" normalizeH="0" baseline="0" dirty="0">
                        <a:ln>
                          <a:noFill/>
                        </a:ln>
                        <a:solidFill>
                          <a:srgbClr val="3333CC"/>
                        </a:solidFill>
                        <a:effectLst/>
                        <a:latin typeface="Calibri" panose="020F0502020204030204" pitchFamily="34" charset="0"/>
                      </a:endParaRPr>
                    </a:p>
                  </a:txBody>
                  <a:tcPr marL="91422" marR="91422" marT="45736" marB="45736"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effectLst/>
                        </a:rPr>
                        <a:t>INSCRIPTIONS</a:t>
                      </a:r>
                      <a:endParaRPr kumimoji="0" lang="fr-FR" sz="1600" b="1" i="0" u="none" strike="noStrike" cap="none" normalizeH="0" baseline="0" dirty="0">
                        <a:ln>
                          <a:noFill/>
                        </a:ln>
                        <a:solidFill>
                          <a:srgbClr val="3333CC"/>
                        </a:solidFill>
                        <a:effectLst/>
                        <a:latin typeface="Calibri" panose="020F0502020204030204" pitchFamily="34" charset="0"/>
                      </a:endParaRPr>
                    </a:p>
                  </a:txBody>
                  <a:tcPr marL="91422" marR="91422" marT="45736" marB="45736"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effectLst/>
                        </a:rPr>
                        <a:t>Epreuves</a:t>
                      </a:r>
                      <a:endParaRPr kumimoji="0" lang="fr-FR" sz="1600" b="1" i="0" u="none" strike="noStrike" cap="none" normalizeH="0" baseline="0" dirty="0">
                        <a:ln>
                          <a:noFill/>
                        </a:ln>
                        <a:solidFill>
                          <a:srgbClr val="3333CC"/>
                        </a:solidFill>
                        <a:effectLst/>
                        <a:latin typeface="Calibri" panose="020F0502020204030204" pitchFamily="34" charset="0"/>
                      </a:endParaRPr>
                    </a:p>
                  </a:txBody>
                  <a:tcPr marL="91422" marR="91422" marT="45736" marB="45736"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effectLst/>
                        </a:rPr>
                        <a:t>Formation proposée</a:t>
                      </a:r>
                      <a:endParaRPr kumimoji="0" lang="fr-FR" sz="1600" b="1" i="0" u="none" strike="noStrike" cap="none" normalizeH="0" baseline="0" dirty="0">
                        <a:ln>
                          <a:noFill/>
                        </a:ln>
                        <a:solidFill>
                          <a:srgbClr val="3333CC"/>
                        </a:solidFill>
                        <a:effectLst/>
                        <a:latin typeface="Calibri" panose="020F0502020204030204" pitchFamily="34" charset="0"/>
                      </a:endParaRPr>
                    </a:p>
                  </a:txBody>
                  <a:tcPr marL="91422" marR="91422" marT="45736" marB="45736" horzOverflow="overflow">
                    <a:solidFill>
                      <a:srgbClr val="28315B"/>
                    </a:solidFill>
                  </a:tcPr>
                </a:tc>
                <a:extLst>
                  <a:ext uri="{0D108BD9-81ED-4DB2-BD59-A6C34878D82A}">
                    <a16:rowId xmlns:a16="http://schemas.microsoft.com/office/drawing/2014/main" val="510722453"/>
                  </a:ext>
                </a:extLst>
              </a:tr>
              <a:tr h="370840">
                <a:tc>
                  <a:txBody>
                    <a:bodyPr/>
                    <a:lstStyle/>
                    <a:p>
                      <a:pPr algn="l"/>
                      <a:r>
                        <a:rPr lang="fr-FR" sz="1600" u="none" strike="noStrike" baseline="0" dirty="0"/>
                        <a:t>Attaché Principal d’Administration de l’Education Nationale et de l’Enseignement Supérieur (</a:t>
                      </a:r>
                      <a:r>
                        <a:rPr lang="fr-FR" sz="1600" b="1" u="none" strike="noStrike" baseline="0" dirty="0"/>
                        <a:t>APAENES</a:t>
                      </a:r>
                      <a:r>
                        <a:rPr lang="fr-FR" sz="1600" u="none" strike="noStrike" baseline="0" dirty="0"/>
                        <a:t>)</a:t>
                      </a:r>
                      <a:endParaRPr kumimoji="0" lang="fr-FR" sz="1600" b="1" i="0" u="none" strike="noStrike" cap="none" normalizeH="0" baseline="0" dirty="0">
                        <a:ln>
                          <a:noFill/>
                        </a:ln>
                        <a:solidFill>
                          <a:schemeClr val="tx1"/>
                        </a:solidFill>
                        <a:effectLst/>
                        <a:latin typeface="Calibri" panose="020F0502020204030204" pitchFamily="34" charset="0"/>
                      </a:endParaRPr>
                    </a:p>
                  </a:txBody>
                  <a:tcPr marL="91422" marR="91422" marT="45766" marB="45766" horzOverflow="overflow">
                    <a:solidFill>
                      <a:srgbClr val="CEC6C0"/>
                    </a:solidFill>
                  </a:tcPr>
                </a:tc>
                <a:tc>
                  <a:txBody>
                    <a:bodyPr/>
                    <a:lstStyle/>
                    <a:p>
                      <a:pPr algn="l"/>
                      <a:r>
                        <a:rPr lang="fr-FR" sz="1600" u="none" strike="noStrike" baseline="0" dirty="0"/>
                        <a:t>• Avoir atteint </a:t>
                      </a:r>
                      <a:r>
                        <a:rPr lang="fr-FR" sz="1600" b="1" u="none" strike="noStrike" baseline="0" dirty="0"/>
                        <a:t>le 5ème échelon</a:t>
                      </a:r>
                      <a:r>
                        <a:rPr lang="fr-FR" sz="1600" u="none" strike="noStrike" baseline="0" dirty="0"/>
                        <a:t> du grade d’ADAENES</a:t>
                      </a:r>
                    </a:p>
                    <a:p>
                      <a:pPr algn="l"/>
                      <a:r>
                        <a:rPr lang="fr-FR" sz="1600" u="none" strike="noStrike" baseline="0" dirty="0"/>
                        <a:t>• </a:t>
                      </a:r>
                      <a:r>
                        <a:rPr lang="fr-FR" sz="1600" b="1" u="none" strike="noStrike" baseline="0" dirty="0"/>
                        <a:t>3 ans </a:t>
                      </a:r>
                      <a:r>
                        <a:rPr lang="fr-FR" sz="1600" u="none" strike="noStrike" baseline="0" dirty="0"/>
                        <a:t>de services effectifs dans un corps ou emploi de catégorie A</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22" marR="91422" marT="45766" marB="45766" horzOverflow="overflow">
                    <a:solidFill>
                      <a:srgbClr val="F0EEEC"/>
                    </a:solidFill>
                  </a:tcPr>
                </a:tc>
                <a:tc>
                  <a:txBody>
                    <a:bodyPr/>
                    <a:lstStyle/>
                    <a:p>
                      <a:pPr algn="ctr"/>
                      <a:r>
                        <a:rPr lang="fr-FR" sz="1600" b="0" i="0" u="none" strike="noStrike" baseline="0" dirty="0">
                          <a:latin typeface="Calibri" panose="020F0502020204030204" pitchFamily="34" charset="0"/>
                          <a:cs typeface="Calibri" panose="020F0502020204030204" pitchFamily="34" charset="0"/>
                        </a:rPr>
                        <a:t>octobre à novembre 2026</a:t>
                      </a:r>
                    </a:p>
                  </a:txBody>
                  <a:tcPr marL="91422" marR="91422" marT="45766" marB="45766" horzOverflow="overflow">
                    <a:solidFill>
                      <a:srgbClr val="CEC6C0"/>
                    </a:solidFill>
                  </a:tcPr>
                </a:tc>
                <a:tc>
                  <a:txBody>
                    <a:bodyPr/>
                    <a:lstStyle/>
                    <a:p>
                      <a:pPr algn="l"/>
                      <a:r>
                        <a:rPr lang="fr-FR" sz="1600" u="none" strike="noStrike" baseline="0" dirty="0"/>
                        <a:t>Epreuve orale unique à partir du dossier RAEP</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22" marR="91422" marT="45766" marB="45766" horzOverflow="overflow">
                    <a:solidFill>
                      <a:srgbClr val="F0EE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u="none" strike="noStrike" cap="none" normalizeH="0" baseline="0" dirty="0">
                          <a:ln>
                            <a:noFill/>
                          </a:ln>
                          <a:effectLst/>
                        </a:rPr>
                        <a:t>Préparations aux concours internes de la filière AENES de la DAFOR (inscriptions en avril- juin de l’année universitaire) : </a:t>
                      </a:r>
                      <a:r>
                        <a:rPr kumimoji="0" lang="fr-FR" sz="1600" u="none" strike="noStrike" cap="none" normalizeH="0" baseline="0" dirty="0">
                          <a:ln>
                            <a:noFill/>
                          </a:ln>
                          <a:effectLst/>
                          <a:hlinkClick r:id="rId2"/>
                        </a:rPr>
                        <a:t>https://dafor.ac-creteil.fr/atss/index.php</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22" marR="91422" marT="45766" marB="45766" horzOverflow="overflow">
                    <a:solidFill>
                      <a:srgbClr val="CEC6C0"/>
                    </a:solidFill>
                  </a:tcPr>
                </a:tc>
                <a:extLst>
                  <a:ext uri="{0D108BD9-81ED-4DB2-BD59-A6C34878D82A}">
                    <a16:rowId xmlns:a16="http://schemas.microsoft.com/office/drawing/2014/main" val="1178499559"/>
                  </a:ext>
                </a:extLst>
              </a:tr>
            </a:tbl>
          </a:graphicData>
        </a:graphic>
      </p:graphicFrame>
      <p:sp>
        <p:nvSpPr>
          <p:cNvPr id="4" name="Espace réservé du numéro de diapositive 3"/>
          <p:cNvSpPr>
            <a:spLocks noGrp="1"/>
          </p:cNvSpPr>
          <p:nvPr>
            <p:ph type="sldNum" sz="quarter" idx="12"/>
          </p:nvPr>
        </p:nvSpPr>
        <p:spPr/>
        <p:txBody>
          <a:bodyPr/>
          <a:lstStyle/>
          <a:p>
            <a:fld id="{8A1AFA2B-E73A-4C1F-9FFE-58E09585425D}" type="slidenum">
              <a:rPr lang="fr-FR" smtClean="0"/>
              <a:t>31</a:t>
            </a:fld>
            <a:endParaRPr lang="fr-FR"/>
          </a:p>
        </p:txBody>
      </p:sp>
      <p:pic>
        <p:nvPicPr>
          <p:cNvPr id="7" name="Image 6" descr="Inscrivez Vous Triangle Attention - Images vectoriell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790296" y="3154091"/>
            <a:ext cx="611407" cy="534504"/>
          </a:xfrm>
          <a:prstGeom prst="rect">
            <a:avLst/>
          </a:prstGeom>
        </p:spPr>
      </p:pic>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4"/>
          <a:stretch>
            <a:fillRect/>
          </a:stretch>
        </p:blipFill>
        <p:spPr>
          <a:xfrm>
            <a:off x="535709" y="6326908"/>
            <a:ext cx="2004296" cy="250537"/>
          </a:xfrm>
          <a:prstGeom prst="rect">
            <a:avLst/>
          </a:prstGeom>
        </p:spPr>
      </p:pic>
    </p:spTree>
    <p:extLst>
      <p:ext uri="{BB962C8B-B14F-4D97-AF65-F5344CB8AC3E}">
        <p14:creationId xmlns:p14="http://schemas.microsoft.com/office/powerpoint/2010/main" val="528166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8315B"/>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altLang="fr-FR" sz="2800" dirty="0">
                <a:solidFill>
                  <a:srgbClr val="867567"/>
                </a:solidFill>
                <a:latin typeface="Montserrat" panose="00000500000000000000" pitchFamily="2" charset="0"/>
              </a:rPr>
              <a:t>La filière ITRF </a:t>
            </a:r>
            <a:br>
              <a:rPr lang="fr-FR" altLang="fr-FR" sz="4000" b="1" dirty="0">
                <a:solidFill>
                  <a:srgbClr val="867567"/>
                </a:solidFill>
                <a:latin typeface="Montserrat" panose="00000500000000000000" pitchFamily="2" charset="0"/>
              </a:rPr>
            </a:br>
            <a:r>
              <a:rPr lang="fr-FR" altLang="fr-FR" sz="2000" dirty="0">
                <a:solidFill>
                  <a:srgbClr val="867567"/>
                </a:solidFill>
                <a:latin typeface="Montserrat" panose="00000500000000000000" pitchFamily="2" charset="0"/>
              </a:rPr>
              <a:t>Ingénieurs et personnels Techniques de Recherche et de Formation </a:t>
            </a:r>
            <a:endParaRPr lang="fr-FR" sz="2000" dirty="0">
              <a:solidFill>
                <a:srgbClr val="867567"/>
              </a:solidFill>
              <a:latin typeface="Montserrat" panose="00000500000000000000" pitchFamily="2" charset="0"/>
            </a:endParaRPr>
          </a:p>
        </p:txBody>
      </p:sp>
      <p:pic>
        <p:nvPicPr>
          <p:cNvPr id="8" name="Image 7">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842866" y="5782247"/>
            <a:ext cx="2641600" cy="330200"/>
          </a:xfrm>
          <a:prstGeom prst="rect">
            <a:avLst/>
          </a:prstGeom>
        </p:spPr>
      </p:pic>
      <p:sp>
        <p:nvSpPr>
          <p:cNvPr id="3" name="Espace réservé du numéro de diapositive 2">
            <a:extLst>
              <a:ext uri="{FF2B5EF4-FFF2-40B4-BE49-F238E27FC236}">
                <a16:creationId xmlns:a16="http://schemas.microsoft.com/office/drawing/2014/main" id="{A528D1B0-E52E-0D75-0341-2F566CD134B6}"/>
              </a:ext>
            </a:extLst>
          </p:cNvPr>
          <p:cNvSpPr>
            <a:spLocks noGrp="1"/>
          </p:cNvSpPr>
          <p:nvPr>
            <p:ph type="sldNum" sz="quarter" idx="12"/>
          </p:nvPr>
        </p:nvSpPr>
        <p:spPr/>
        <p:txBody>
          <a:bodyPr/>
          <a:lstStyle/>
          <a:p>
            <a:fld id="{8A1AFA2B-E73A-4C1F-9FFE-58E09585425D}" type="slidenum">
              <a:rPr lang="fr-FR" smtClean="0"/>
              <a:t>32</a:t>
            </a:fld>
            <a:endParaRPr lang="fr-FR"/>
          </a:p>
        </p:txBody>
      </p:sp>
      <p:pic>
        <p:nvPicPr>
          <p:cNvPr id="13" name="Espace réservé du contenu 12" descr="Une image contenant jouet, dessin humoristique&#10;&#10;Le contenu généré par l’IA peut être incorrect.">
            <a:extLst>
              <a:ext uri="{FF2B5EF4-FFF2-40B4-BE49-F238E27FC236}">
                <a16:creationId xmlns:a16="http://schemas.microsoft.com/office/drawing/2014/main" id="{E741C3C8-38F7-FFA9-4F3B-12AD1BAB54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7358" y="1825625"/>
            <a:ext cx="4177284" cy="4351338"/>
          </a:xfrm>
        </p:spPr>
      </p:pic>
    </p:spTree>
    <p:extLst>
      <p:ext uri="{BB962C8B-B14F-4D97-AF65-F5344CB8AC3E}">
        <p14:creationId xmlns:p14="http://schemas.microsoft.com/office/powerpoint/2010/main" val="379339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35709" y="474082"/>
            <a:ext cx="10999290" cy="5016758"/>
          </a:xfrm>
          <a:prstGeom prst="rect">
            <a:avLst/>
          </a:prstGeom>
        </p:spPr>
        <p:txBody>
          <a:bodyPr wrap="square">
            <a:spAutoFit/>
          </a:bodyPr>
          <a:lstStyle/>
          <a:p>
            <a:pPr algn="ctr">
              <a:defRPr/>
            </a:pPr>
            <a:r>
              <a:rPr lang="fr-FR" sz="2800" b="1" dirty="0">
                <a:solidFill>
                  <a:srgbClr val="3333CC"/>
                </a:solidFill>
                <a:latin typeface="Montserrat" panose="00000500000000000000" pitchFamily="2" charset="0"/>
              </a:rPr>
              <a:t>      </a:t>
            </a:r>
            <a:r>
              <a:rPr lang="fr-FR" sz="2800" dirty="0">
                <a:solidFill>
                  <a:srgbClr val="867567"/>
                </a:solidFill>
                <a:latin typeface="Montserrat" panose="00000500000000000000" pitchFamily="2" charset="0"/>
              </a:rPr>
              <a:t>Devenir un personnel I.T.R.F. c’est avoir l’opportunité d’exercer dans :</a:t>
            </a:r>
          </a:p>
          <a:p>
            <a:pPr>
              <a:defRPr/>
            </a:pPr>
            <a:endParaRPr lang="fr-FR" sz="2400" b="1" dirty="0">
              <a:solidFill>
                <a:srgbClr val="3333CC"/>
              </a:solidFill>
            </a:endParaRPr>
          </a:p>
          <a:p>
            <a:pPr marL="457200" indent="-457200">
              <a:buFont typeface="Wingdings" panose="05000000000000000000" pitchFamily="2" charset="2"/>
              <a:buChar char="Ø"/>
              <a:defRPr/>
            </a:pPr>
            <a:r>
              <a:rPr lang="fr-FR" sz="2000" dirty="0"/>
              <a:t>des établissements d'enseignement supérieur (universités, instituts nationaux polytechniques, écoles d'ingénieurs),</a:t>
            </a:r>
          </a:p>
          <a:p>
            <a:pPr marL="457200" indent="-457200">
              <a:buFont typeface="Wingdings" panose="05000000000000000000" pitchFamily="2" charset="2"/>
              <a:buChar char="Ø"/>
              <a:defRPr/>
            </a:pPr>
            <a:endParaRPr lang="fr-FR" sz="2000" dirty="0"/>
          </a:p>
          <a:p>
            <a:pPr marL="457200" indent="-457200">
              <a:buFont typeface="Wingdings" panose="05000000000000000000" pitchFamily="2" charset="2"/>
              <a:buChar char="Ø"/>
              <a:defRPr/>
            </a:pPr>
            <a:r>
              <a:rPr lang="fr-FR" sz="2000" dirty="0"/>
              <a:t>des établissements publics de recherche ou d’enseignement supérieur et de recherche, </a:t>
            </a:r>
          </a:p>
          <a:p>
            <a:pPr marL="457200" indent="-457200">
              <a:buFont typeface="Wingdings" panose="05000000000000000000" pitchFamily="2" charset="2"/>
              <a:buChar char="Ø"/>
              <a:defRPr/>
            </a:pPr>
            <a:endParaRPr lang="fr-FR" sz="2000" dirty="0"/>
          </a:p>
          <a:p>
            <a:pPr marL="457200" indent="-457200">
              <a:buFont typeface="Wingdings" panose="05000000000000000000" pitchFamily="2" charset="2"/>
              <a:buChar char="Ø"/>
              <a:defRPr/>
            </a:pPr>
            <a:r>
              <a:rPr lang="fr-FR" sz="2000" dirty="0"/>
              <a:t>de grands établissements (Collège de France, Conservatoire National des Arts et Métiers, Institut de France, Muséum National d‘Histoire Naturelle, Observatoire de Paris),</a:t>
            </a:r>
          </a:p>
          <a:p>
            <a:pPr marL="457200" indent="-457200">
              <a:buFont typeface="Wingdings" panose="05000000000000000000" pitchFamily="2" charset="2"/>
              <a:buChar char="Ø"/>
              <a:defRPr/>
            </a:pPr>
            <a:endParaRPr lang="fr-FR" sz="2000" dirty="0"/>
          </a:p>
          <a:p>
            <a:pPr marL="457200" indent="-457200">
              <a:buFont typeface="Wingdings" panose="05000000000000000000" pitchFamily="2" charset="2"/>
              <a:buChar char="Ø"/>
              <a:defRPr/>
            </a:pPr>
            <a:r>
              <a:rPr lang="fr-FR" sz="2000" dirty="0"/>
              <a:t>des établissements sous tutelle du Ministère de l'Éducation Nationale (C.N.D.P., C.N.E.D., C.E.R.E.Q., O.N.I.S.E.P.) et des établissements Publics locaux d’enseignement,</a:t>
            </a:r>
          </a:p>
          <a:p>
            <a:pPr marL="457200" indent="-457200">
              <a:buFont typeface="Wingdings" panose="05000000000000000000" pitchFamily="2" charset="2"/>
              <a:buChar char="Ø"/>
              <a:defRPr/>
            </a:pPr>
            <a:endParaRPr lang="fr-FR" sz="2000" dirty="0"/>
          </a:p>
          <a:p>
            <a:pPr marL="457200" indent="-457200">
              <a:buFont typeface="Wingdings" panose="05000000000000000000" pitchFamily="2" charset="2"/>
              <a:buChar char="Ø"/>
              <a:defRPr/>
            </a:pPr>
            <a:r>
              <a:rPr lang="fr-FR" sz="2000" dirty="0"/>
              <a:t>des Rectorats d‘Académie.</a:t>
            </a:r>
          </a:p>
        </p:txBody>
      </p:sp>
      <p:pic>
        <p:nvPicPr>
          <p:cNvPr id="7" name="Image 6">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2" name="ZoneTexte 1">
            <a:extLst>
              <a:ext uri="{FF2B5EF4-FFF2-40B4-BE49-F238E27FC236}">
                <a16:creationId xmlns:a16="http://schemas.microsoft.com/office/drawing/2014/main" id="{37649EBB-0BE3-9C28-61E0-EDBFAF02D255}"/>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E9F4EEE2-C81D-E6FB-7351-A7840BC8C6F8}"/>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350545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childTnLst>
                          </p:cTn>
                        </p:par>
                        <p:par>
                          <p:cTn id="8" fill="hold">
                            <p:stCondLst>
                              <p:cond delay="500"/>
                            </p:stCondLst>
                            <p:childTnLst>
                              <p:par>
                                <p:cTn id="9" presetID="14" presetClass="entr" presetSubtype="10" fill="hold" nodeType="afterEffect">
                                  <p:stCondLst>
                                    <p:cond delay="75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1" dur="500"/>
                                        <p:tgtEl>
                                          <p:spTgt spid="6">
                                            <p:txEl>
                                              <p:pRg st="4" end="4"/>
                                            </p:txEl>
                                          </p:spTgt>
                                        </p:tgtEl>
                                      </p:cBhvr>
                                    </p:animEffect>
                                  </p:childTnLst>
                                </p:cTn>
                              </p:par>
                            </p:childTnLst>
                          </p:cTn>
                        </p:par>
                        <p:par>
                          <p:cTn id="12" fill="hold">
                            <p:stCondLst>
                              <p:cond delay="1750"/>
                            </p:stCondLst>
                            <p:childTnLst>
                              <p:par>
                                <p:cTn id="13" presetID="14" presetClass="entr" presetSubtype="10" fill="hold" nodeType="afterEffect">
                                  <p:stCondLst>
                                    <p:cond delay="75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5" dur="500"/>
                                        <p:tgtEl>
                                          <p:spTgt spid="6">
                                            <p:txEl>
                                              <p:pRg st="6" end="6"/>
                                            </p:txEl>
                                          </p:spTgt>
                                        </p:tgtEl>
                                      </p:cBhvr>
                                    </p:animEffect>
                                  </p:childTnLst>
                                </p:cTn>
                              </p:par>
                            </p:childTnLst>
                          </p:cTn>
                        </p:par>
                        <p:par>
                          <p:cTn id="16" fill="hold">
                            <p:stCondLst>
                              <p:cond delay="3000"/>
                            </p:stCondLst>
                            <p:childTnLst>
                              <p:par>
                                <p:cTn id="17" presetID="14" presetClass="entr" presetSubtype="10" fill="hold" nodeType="afterEffect">
                                  <p:stCondLst>
                                    <p:cond delay="75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randombar(horizontal)">
                                      <p:cBhvr>
                                        <p:cTn id="19" dur="500"/>
                                        <p:tgtEl>
                                          <p:spTgt spid="6">
                                            <p:txEl>
                                              <p:pRg st="8" end="8"/>
                                            </p:txEl>
                                          </p:spTgt>
                                        </p:tgtEl>
                                      </p:cBhvr>
                                    </p:animEffect>
                                  </p:childTnLst>
                                </p:cTn>
                              </p:par>
                            </p:childTnLst>
                          </p:cTn>
                        </p:par>
                        <p:par>
                          <p:cTn id="20" fill="hold">
                            <p:stCondLst>
                              <p:cond delay="4250"/>
                            </p:stCondLst>
                            <p:childTnLst>
                              <p:par>
                                <p:cTn id="21" presetID="14" presetClass="entr" presetSubtype="10" fill="hold" nodeType="afterEffect">
                                  <p:stCondLst>
                                    <p:cond delay="750"/>
                                  </p:stCondLst>
                                  <p:childTnLst>
                                    <p:set>
                                      <p:cBhvr>
                                        <p:cTn id="22"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2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92118" y="1102517"/>
            <a:ext cx="11025631" cy="4401205"/>
          </a:xfrm>
          <a:prstGeom prst="rect">
            <a:avLst/>
          </a:prstGeom>
        </p:spPr>
        <p:txBody>
          <a:bodyPr wrap="square">
            <a:spAutoFit/>
          </a:bodyPr>
          <a:lstStyle/>
          <a:p>
            <a:pPr marL="457200" indent="-457200"/>
            <a:endParaRPr lang="fr-FR" altLang="fr-FR" sz="2800" dirty="0">
              <a:latin typeface="Calibri" panose="020F0502020204030204" pitchFamily="34" charset="0"/>
            </a:endParaRPr>
          </a:p>
          <a:p>
            <a:pPr marL="457200" indent="-457200">
              <a:buFont typeface="Wingdings" panose="05000000000000000000" pitchFamily="2" charset="2"/>
              <a:buChar char="ü"/>
            </a:pPr>
            <a:r>
              <a:rPr lang="fr-FR" altLang="fr-FR" sz="2800" dirty="0">
                <a:solidFill>
                  <a:srgbClr val="867567"/>
                </a:solidFill>
                <a:latin typeface="Calibri" panose="020F0502020204030204" pitchFamily="34" charset="0"/>
              </a:rPr>
              <a:t>Catégorie C</a:t>
            </a:r>
            <a:r>
              <a:rPr lang="fr-FR" altLang="fr-FR" sz="2800" dirty="0">
                <a:solidFill>
                  <a:srgbClr val="3333CC"/>
                </a:solidFill>
                <a:latin typeface="Calibri" panose="020F0502020204030204" pitchFamily="34" charset="0"/>
              </a:rPr>
              <a:t> </a:t>
            </a:r>
            <a:r>
              <a:rPr lang="fr-FR" altLang="fr-FR" sz="2800" dirty="0">
                <a:latin typeface="Calibri" panose="020F0502020204030204" pitchFamily="34" charset="0"/>
              </a:rPr>
              <a:t>: Adjoint technique de recherche et de formation (ATRF)</a:t>
            </a:r>
          </a:p>
          <a:p>
            <a:pPr marL="457200" indent="-457200"/>
            <a:endParaRPr lang="fr-FR" altLang="fr-FR" sz="2800" dirty="0">
              <a:latin typeface="Calibri" panose="020F0502020204030204" pitchFamily="34" charset="0"/>
            </a:endParaRPr>
          </a:p>
          <a:p>
            <a:pPr marL="457200" indent="-457200">
              <a:buFont typeface="Wingdings" panose="05000000000000000000" pitchFamily="2" charset="2"/>
              <a:buChar char="ü"/>
            </a:pPr>
            <a:r>
              <a:rPr lang="fr-FR" altLang="fr-FR" sz="2800" dirty="0">
                <a:solidFill>
                  <a:srgbClr val="867567"/>
                </a:solidFill>
                <a:latin typeface="Calibri" panose="020F0502020204030204" pitchFamily="34" charset="0"/>
              </a:rPr>
              <a:t>Catégorie B </a:t>
            </a:r>
            <a:r>
              <a:rPr lang="fr-FR" altLang="fr-FR" sz="2800" dirty="0">
                <a:latin typeface="Calibri" panose="020F0502020204030204" pitchFamily="34" charset="0"/>
              </a:rPr>
              <a:t>: Technicien de recherche et de formation (TECH)</a:t>
            </a:r>
          </a:p>
          <a:p>
            <a:pPr marL="457200" indent="-457200"/>
            <a:endParaRPr lang="fr-FR" altLang="fr-FR" sz="2800" dirty="0">
              <a:latin typeface="Calibri" panose="020F0502020204030204" pitchFamily="34" charset="0"/>
            </a:endParaRPr>
          </a:p>
          <a:p>
            <a:pPr marL="457200" indent="-457200">
              <a:buFont typeface="Wingdings" panose="05000000000000000000" pitchFamily="2" charset="2"/>
              <a:buChar char="ü"/>
            </a:pPr>
            <a:r>
              <a:rPr lang="fr-FR" altLang="fr-FR" sz="2800" dirty="0">
                <a:solidFill>
                  <a:srgbClr val="867567"/>
                </a:solidFill>
                <a:latin typeface="Calibri" panose="020F0502020204030204" pitchFamily="34" charset="0"/>
              </a:rPr>
              <a:t>Catégorie A</a:t>
            </a:r>
            <a:r>
              <a:rPr lang="fr-FR" altLang="fr-FR" sz="2800" dirty="0">
                <a:solidFill>
                  <a:srgbClr val="3333CC"/>
                </a:solidFill>
                <a:latin typeface="Calibri" panose="020F0502020204030204" pitchFamily="34" charset="0"/>
              </a:rPr>
              <a:t> </a:t>
            </a:r>
            <a:r>
              <a:rPr lang="fr-FR" altLang="fr-FR" sz="2800" dirty="0">
                <a:latin typeface="Calibri" panose="020F0502020204030204" pitchFamily="34" charset="0"/>
              </a:rPr>
              <a:t>:  </a:t>
            </a:r>
          </a:p>
          <a:p>
            <a:pPr marL="457200" indent="-457200">
              <a:buFont typeface="Arial" panose="020B0604020202020204" pitchFamily="34" charset="0"/>
              <a:buChar char="•"/>
            </a:pPr>
            <a:r>
              <a:rPr lang="fr-FR" altLang="fr-FR" sz="2800" dirty="0">
                <a:latin typeface="Calibri" panose="020F0502020204030204" pitchFamily="34" charset="0"/>
              </a:rPr>
              <a:t>Assistant Ingénieur (ASI)</a:t>
            </a:r>
          </a:p>
          <a:p>
            <a:pPr marL="457200" indent="-457200">
              <a:buFont typeface="Arial" panose="020B0604020202020204" pitchFamily="34" charset="0"/>
              <a:buChar char="•"/>
            </a:pPr>
            <a:r>
              <a:rPr lang="fr-FR" altLang="fr-FR" sz="2800" dirty="0">
                <a:latin typeface="Calibri" panose="020F0502020204030204" pitchFamily="34" charset="0"/>
              </a:rPr>
              <a:t>Ingénieur d’Etudes (IGE) </a:t>
            </a:r>
          </a:p>
          <a:p>
            <a:pPr marL="457200" indent="-457200">
              <a:buFont typeface="Arial" panose="020B0604020202020204" pitchFamily="34" charset="0"/>
              <a:buChar char="•"/>
            </a:pPr>
            <a:r>
              <a:rPr lang="fr-FR" altLang="fr-FR" sz="2800" dirty="0">
                <a:latin typeface="Calibri" panose="020F0502020204030204" pitchFamily="34" charset="0"/>
              </a:rPr>
              <a:t>Ingénieur de Recherche (IGR)</a:t>
            </a:r>
          </a:p>
          <a:p>
            <a:pPr>
              <a:defRPr/>
            </a:pPr>
            <a:endParaRPr lang="fr-FR" sz="28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8B5EC16E-7831-FE10-70C1-6E4F9BE4E2C7}"/>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5" name="Image 4">
            <a:extLst>
              <a:ext uri="{FF2B5EF4-FFF2-40B4-BE49-F238E27FC236}">
                <a16:creationId xmlns:a16="http://schemas.microsoft.com/office/drawing/2014/main" id="{95BDB0E9-76DF-F8CB-A6F7-B4DFF20E47C0}"/>
              </a:ext>
            </a:extLst>
          </p:cNvPr>
          <p:cNvPicPr>
            <a:picLocks noChangeAspect="1"/>
          </p:cNvPicPr>
          <p:nvPr/>
        </p:nvPicPr>
        <p:blipFill>
          <a:blip r:embed="rId3"/>
          <a:stretch>
            <a:fillRect/>
          </a:stretch>
        </p:blipFill>
        <p:spPr>
          <a:xfrm>
            <a:off x="321178" y="6179235"/>
            <a:ext cx="2641600" cy="330200"/>
          </a:xfrm>
          <a:prstGeom prst="rect">
            <a:avLst/>
          </a:prstGeom>
        </p:spPr>
      </p:pic>
      <p:sp>
        <p:nvSpPr>
          <p:cNvPr id="7" name="Titre 3">
            <a:extLst>
              <a:ext uri="{FF2B5EF4-FFF2-40B4-BE49-F238E27FC236}">
                <a16:creationId xmlns:a16="http://schemas.microsoft.com/office/drawing/2014/main" id="{0F41C7E6-7755-3BE5-BAFA-CC6974E7605F}"/>
              </a:ext>
            </a:extLst>
          </p:cNvPr>
          <p:cNvSpPr>
            <a:spLocks noGrp="1"/>
          </p:cNvSpPr>
          <p:nvPr>
            <p:ph type="ctrTitle"/>
          </p:nvPr>
        </p:nvSpPr>
        <p:spPr>
          <a:xfrm>
            <a:off x="2121763" y="222592"/>
            <a:ext cx="6809173" cy="657334"/>
          </a:xfrm>
        </p:spPr>
        <p:txBody>
          <a:bodyPr>
            <a:noAutofit/>
          </a:bodyPr>
          <a:lstStyle/>
          <a:p>
            <a:pPr algn="l">
              <a:defRPr/>
            </a:pPr>
            <a:r>
              <a:rPr lang="fr-FR" altLang="fr-FR" sz="2800" dirty="0">
                <a:solidFill>
                  <a:srgbClr val="867567"/>
                </a:solidFill>
                <a:latin typeface="Montserrat" panose="00000500000000000000" pitchFamily="2" charset="0"/>
                <a:cs typeface="Calibri" panose="020F0502020204030204" pitchFamily="34" charset="0"/>
              </a:rPr>
              <a:t>Les différents corps de la filière ITRF</a:t>
            </a:r>
          </a:p>
        </p:txBody>
      </p:sp>
    </p:spTree>
    <p:extLst>
      <p:ext uri="{BB962C8B-B14F-4D97-AF65-F5344CB8AC3E}">
        <p14:creationId xmlns:p14="http://schemas.microsoft.com/office/powerpoint/2010/main" val="35553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fade">
                                      <p:cBhvr>
                                        <p:cTn id="11" dur="1000"/>
                                        <p:tgtEl>
                                          <p:spTgt spid="6">
                                            <p:txEl>
                                              <p:pRg st="5" end="5"/>
                                            </p:txEl>
                                          </p:spTgt>
                                        </p:tgtEl>
                                      </p:cBhvr>
                                    </p:animEffect>
                                  </p:childTnLst>
                                </p:cTn>
                              </p:par>
                            </p:childTnLst>
                          </p:cTn>
                        </p:par>
                        <p:par>
                          <p:cTn id="12" fill="hold">
                            <p:stCondLst>
                              <p:cond delay="4000"/>
                            </p:stCondLst>
                            <p:childTnLst>
                              <p:par>
                                <p:cTn id="13" presetID="14" presetClass="entr" presetSubtype="10" fill="hold" nodeType="afterEffect">
                                  <p:stCondLst>
                                    <p:cond delay="25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5" dur="500"/>
                                        <p:tgtEl>
                                          <p:spTgt spid="6">
                                            <p:txEl>
                                              <p:pRg st="6" end="6"/>
                                            </p:txEl>
                                          </p:spTgt>
                                        </p:tgtEl>
                                      </p:cBhvr>
                                    </p:animEffect>
                                  </p:childTnLst>
                                </p:cTn>
                              </p:par>
                            </p:childTnLst>
                          </p:cTn>
                        </p:par>
                        <p:par>
                          <p:cTn id="16" fill="hold">
                            <p:stCondLst>
                              <p:cond delay="4750"/>
                            </p:stCondLst>
                            <p:childTnLst>
                              <p:par>
                                <p:cTn id="17" presetID="14" presetClass="entr" presetSubtype="10" fill="hold" nodeType="afterEffect">
                                  <p:stCondLst>
                                    <p:cond delay="25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19" dur="500"/>
                                        <p:tgtEl>
                                          <p:spTgt spid="6">
                                            <p:txEl>
                                              <p:pRg st="7" end="7"/>
                                            </p:txEl>
                                          </p:spTgt>
                                        </p:tgtEl>
                                      </p:cBhvr>
                                    </p:animEffect>
                                  </p:childTnLst>
                                </p:cTn>
                              </p:par>
                            </p:childTnLst>
                          </p:cTn>
                        </p:par>
                        <p:par>
                          <p:cTn id="20" fill="hold">
                            <p:stCondLst>
                              <p:cond delay="5500"/>
                            </p:stCondLst>
                            <p:childTnLst>
                              <p:par>
                                <p:cTn id="21" presetID="14" presetClass="entr" presetSubtype="10" fill="hold" nodeType="afterEffect">
                                  <p:stCondLst>
                                    <p:cond delay="25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randombar(horizontal)">
                                      <p:cBhvr>
                                        <p:cTn id="2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694" y="1903977"/>
            <a:ext cx="11326076" cy="3046988"/>
          </a:xfrm>
          <a:prstGeom prst="rect">
            <a:avLst/>
          </a:prstGeom>
        </p:spPr>
        <p:txBody>
          <a:bodyPr wrap="square">
            <a:spAutoFit/>
          </a:bodyPr>
          <a:lstStyle/>
          <a:p>
            <a:r>
              <a:rPr lang="fr-FR" sz="2400" dirty="0"/>
              <a:t>L’université Sorbonne Paris Nord est </a:t>
            </a:r>
            <a:r>
              <a:rPr lang="fr-FR" sz="2400" u="sng" dirty="0">
                <a:solidFill>
                  <a:srgbClr val="867567"/>
                </a:solidFill>
              </a:rPr>
              <a:t>Centre Affectataire </a:t>
            </a:r>
            <a:r>
              <a:rPr lang="fr-FR" sz="2400" dirty="0"/>
              <a:t>et </a:t>
            </a:r>
            <a:r>
              <a:rPr lang="fr-FR" sz="2400" u="sng" dirty="0">
                <a:solidFill>
                  <a:srgbClr val="867567"/>
                </a:solidFill>
              </a:rPr>
              <a:t>Centre Organisateur</a:t>
            </a:r>
            <a:r>
              <a:rPr lang="fr-FR" sz="2400" dirty="0">
                <a:solidFill>
                  <a:srgbClr val="867567"/>
                </a:solidFill>
              </a:rPr>
              <a:t>. </a:t>
            </a:r>
          </a:p>
          <a:p>
            <a:endParaRPr lang="fr-FR" sz="2400" dirty="0"/>
          </a:p>
          <a:p>
            <a:r>
              <a:rPr lang="fr-FR" sz="2400" dirty="0">
                <a:solidFill>
                  <a:srgbClr val="867567"/>
                </a:solidFill>
              </a:rPr>
              <a:t>•</a:t>
            </a:r>
            <a:r>
              <a:rPr lang="fr-FR" sz="2400" u="sng" dirty="0">
                <a:solidFill>
                  <a:srgbClr val="867567"/>
                </a:solidFill>
              </a:rPr>
              <a:t>Centres affectataires </a:t>
            </a:r>
            <a:r>
              <a:rPr lang="fr-FR" sz="2400" dirty="0">
                <a:solidFill>
                  <a:srgbClr val="0000FF"/>
                </a:solidFill>
              </a:rPr>
              <a:t>: </a:t>
            </a:r>
            <a:r>
              <a:rPr lang="fr-FR" sz="2400" dirty="0"/>
              <a:t>établissements qui organisent la phase d’admission des concours de catégorie A et les recrutements sans concours (recrutement directs, BOE, PACTE). </a:t>
            </a:r>
          </a:p>
          <a:p>
            <a:endParaRPr lang="fr-FR" sz="2400" dirty="0"/>
          </a:p>
          <a:p>
            <a:r>
              <a:rPr lang="fr-FR" sz="2400" dirty="0">
                <a:solidFill>
                  <a:srgbClr val="867567"/>
                </a:solidFill>
              </a:rPr>
              <a:t>•</a:t>
            </a:r>
            <a:r>
              <a:rPr lang="fr-FR" sz="2400" u="sng" dirty="0">
                <a:solidFill>
                  <a:srgbClr val="867567"/>
                </a:solidFill>
              </a:rPr>
              <a:t>Centres organisateurs </a:t>
            </a:r>
            <a:r>
              <a:rPr lang="fr-FR" sz="2400" dirty="0">
                <a:solidFill>
                  <a:srgbClr val="0000FF"/>
                </a:solidFill>
              </a:rPr>
              <a:t>: </a:t>
            </a:r>
            <a:r>
              <a:rPr lang="fr-FR" sz="2400" dirty="0"/>
              <a:t>établissements qui pilotent le recrutement pour d’autres établissements au niveau national (catégorie A) ou au niveau académique</a:t>
            </a:r>
          </a:p>
          <a:p>
            <a:r>
              <a:rPr lang="fr-FR" sz="2400" dirty="0"/>
              <a:t> (catégories C et B). </a:t>
            </a:r>
          </a:p>
        </p:txBody>
      </p:sp>
      <p:sp>
        <p:nvSpPr>
          <p:cNvPr id="4" name="Rectangle 3"/>
          <p:cNvSpPr/>
          <p:nvPr/>
        </p:nvSpPr>
        <p:spPr>
          <a:xfrm>
            <a:off x="2299353" y="435420"/>
            <a:ext cx="7328262" cy="523220"/>
          </a:xfrm>
          <a:prstGeom prst="rect">
            <a:avLst/>
          </a:prstGeom>
        </p:spPr>
        <p:txBody>
          <a:bodyPr wrap="square">
            <a:spAutoFit/>
          </a:bodyPr>
          <a:lstStyle/>
          <a:p>
            <a:pPr algn="ctr"/>
            <a:r>
              <a:rPr lang="fr-FR" sz="2800" dirty="0">
                <a:solidFill>
                  <a:srgbClr val="867567"/>
                </a:solidFill>
                <a:latin typeface="Montserrat" panose="00000500000000000000" pitchFamily="2" charset="0"/>
              </a:rPr>
              <a:t>Organisation des concours ITRF </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6" name="ZoneTexte 5">
            <a:extLst>
              <a:ext uri="{FF2B5EF4-FFF2-40B4-BE49-F238E27FC236}">
                <a16:creationId xmlns:a16="http://schemas.microsoft.com/office/drawing/2014/main" id="{97EC43D9-375D-2DBC-7A79-D6128E1B449A}"/>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587757E3-38BF-F1CD-7058-63106E3B743B}"/>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56754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750"/>
                                        <p:tgtEl>
                                          <p:spTgt spid="2">
                                            <p:txEl>
                                              <p:pRg st="2" end="2"/>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1750"/>
                                        <p:tgtEl>
                                          <p:spTgt spid="2">
                                            <p:txEl>
                                              <p:pRg st="4" end="4"/>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658984" y="607444"/>
            <a:ext cx="7328262" cy="400110"/>
          </a:xfrm>
          <a:prstGeom prst="rect">
            <a:avLst/>
          </a:prstGeom>
        </p:spPr>
        <p:txBody>
          <a:bodyPr wrap="square">
            <a:spAutoFit/>
          </a:bodyPr>
          <a:lstStyle/>
          <a:p>
            <a:pPr algn="ctr"/>
            <a:r>
              <a:rPr lang="fr-FR" sz="2000" dirty="0">
                <a:solidFill>
                  <a:srgbClr val="867567"/>
                </a:solidFill>
              </a:rPr>
              <a:t>1 arborescence qui comporte 3 niveaux  </a:t>
            </a:r>
          </a:p>
        </p:txBody>
      </p:sp>
      <p:graphicFrame>
        <p:nvGraphicFramePr>
          <p:cNvPr id="8" name="Diagramme 7"/>
          <p:cNvGraphicFramePr/>
          <p:nvPr>
            <p:extLst>
              <p:ext uri="{D42A27DB-BD31-4B8C-83A1-F6EECF244321}">
                <p14:modId xmlns:p14="http://schemas.microsoft.com/office/powerpoint/2010/main" val="2601372113"/>
              </p:ext>
            </p:extLst>
          </p:nvPr>
        </p:nvGraphicFramePr>
        <p:xfrm>
          <a:off x="1402807"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1658984" y="156572"/>
            <a:ext cx="7328262" cy="523220"/>
          </a:xfrm>
          <a:prstGeom prst="rect">
            <a:avLst/>
          </a:prstGeom>
        </p:spPr>
        <p:txBody>
          <a:bodyPr wrap="square">
            <a:spAutoFit/>
          </a:bodyPr>
          <a:lstStyle/>
          <a:p>
            <a:pPr algn="ctr"/>
            <a:r>
              <a:rPr lang="fr-FR" sz="2800" dirty="0">
                <a:solidFill>
                  <a:srgbClr val="867567"/>
                </a:solidFill>
                <a:latin typeface="Montserrat" panose="00000500000000000000" pitchFamily="2" charset="0"/>
              </a:rPr>
              <a:t>Le répertoire REFERENS</a:t>
            </a:r>
          </a:p>
        </p:txBody>
      </p:sp>
    </p:spTree>
    <p:extLst>
      <p:ext uri="{BB962C8B-B14F-4D97-AF65-F5344CB8AC3E}">
        <p14:creationId xmlns:p14="http://schemas.microsoft.com/office/powerpoint/2010/main" val="20169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694843" y="92525"/>
            <a:ext cx="7328262" cy="523220"/>
          </a:xfrm>
          <a:prstGeom prst="rect">
            <a:avLst/>
          </a:prstGeom>
        </p:spPr>
        <p:txBody>
          <a:bodyPr wrap="square">
            <a:spAutoFit/>
          </a:bodyPr>
          <a:lstStyle/>
          <a:p>
            <a:pPr algn="ctr"/>
            <a:r>
              <a:rPr lang="fr-FR" sz="2800" dirty="0">
                <a:solidFill>
                  <a:srgbClr val="867567"/>
                </a:solidFill>
                <a:latin typeface="Montserrat" panose="00000500000000000000" pitchFamily="2" charset="0"/>
              </a:rPr>
              <a:t>Le répertoire REFERENS</a:t>
            </a:r>
          </a:p>
        </p:txBody>
      </p:sp>
      <p:pic>
        <p:nvPicPr>
          <p:cNvPr id="9"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536" y="607444"/>
            <a:ext cx="9149891" cy="612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15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8315B"/>
        </a:solidFill>
        <a:effectLst/>
      </p:bgPr>
    </p:bg>
    <p:spTree>
      <p:nvGrpSpPr>
        <p:cNvPr id="1" name="">
          <a:extLst>
            <a:ext uri="{FF2B5EF4-FFF2-40B4-BE49-F238E27FC236}">
              <a16:creationId xmlns:a16="http://schemas.microsoft.com/office/drawing/2014/main" id="{3DC0B5F4-CEA2-98A4-349D-6EC68BCB9F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7DDFF8F-1FE0-C11F-97F6-E44A910E8187}"/>
              </a:ext>
            </a:extLst>
          </p:cNvPr>
          <p:cNvSpPr>
            <a:spLocks noGrp="1"/>
          </p:cNvSpPr>
          <p:nvPr>
            <p:ph type="title"/>
          </p:nvPr>
        </p:nvSpPr>
        <p:spPr>
          <a:xfrm>
            <a:off x="838199" y="332937"/>
            <a:ext cx="10515600" cy="1325563"/>
          </a:xfrm>
        </p:spPr>
        <p:txBody>
          <a:bodyPr>
            <a:normAutofit/>
          </a:bodyPr>
          <a:lstStyle/>
          <a:p>
            <a:pPr algn="ctr"/>
            <a:r>
              <a:rPr lang="fr-FR" altLang="fr-FR" sz="2800" dirty="0">
                <a:solidFill>
                  <a:srgbClr val="867567"/>
                </a:solidFill>
                <a:latin typeface="Montserrat" panose="00000500000000000000" pitchFamily="2" charset="0"/>
              </a:rPr>
              <a:t>V. Les différents modes de recrutement par concours</a:t>
            </a:r>
            <a:br>
              <a:rPr lang="fr-FR" altLang="fr-FR" sz="4000" b="1" dirty="0">
                <a:solidFill>
                  <a:srgbClr val="867567"/>
                </a:solidFill>
                <a:latin typeface="Calibri" panose="020F0502020204030204" pitchFamily="34" charset="0"/>
              </a:rPr>
            </a:br>
            <a:endParaRPr lang="fr-FR" sz="2000" b="1" dirty="0">
              <a:solidFill>
                <a:srgbClr val="867567"/>
              </a:solidFill>
            </a:endParaRPr>
          </a:p>
        </p:txBody>
      </p:sp>
      <p:pic>
        <p:nvPicPr>
          <p:cNvPr id="8" name="Image 7">
            <a:extLst>
              <a:ext uri="{FF2B5EF4-FFF2-40B4-BE49-F238E27FC236}">
                <a16:creationId xmlns:a16="http://schemas.microsoft.com/office/drawing/2014/main" id="{52E0CCA3-C4FB-449E-E99D-9321A4A6E40B}"/>
              </a:ext>
            </a:extLst>
          </p:cNvPr>
          <p:cNvPicPr>
            <a:picLocks noChangeAspect="1"/>
          </p:cNvPicPr>
          <p:nvPr/>
        </p:nvPicPr>
        <p:blipFill>
          <a:blip r:embed="rId2"/>
          <a:stretch>
            <a:fillRect/>
          </a:stretch>
        </p:blipFill>
        <p:spPr>
          <a:xfrm>
            <a:off x="842866" y="5782247"/>
            <a:ext cx="2641600" cy="330200"/>
          </a:xfrm>
          <a:prstGeom prst="rect">
            <a:avLst/>
          </a:prstGeom>
        </p:spPr>
      </p:pic>
      <p:sp>
        <p:nvSpPr>
          <p:cNvPr id="3" name="Espace réservé du numéro de diapositive 2">
            <a:extLst>
              <a:ext uri="{FF2B5EF4-FFF2-40B4-BE49-F238E27FC236}">
                <a16:creationId xmlns:a16="http://schemas.microsoft.com/office/drawing/2014/main" id="{B5EAC1E0-E501-5261-1810-D5A5F12B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AFA2B-E73A-4C1F-9FFE-58E09585425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Espace réservé du contenu 5" descr="Une image contenant jouet, dessin humoristique&#10;&#10;Le contenu généré par l’IA peut être incorrect.">
            <a:extLst>
              <a:ext uri="{FF2B5EF4-FFF2-40B4-BE49-F238E27FC236}">
                <a16:creationId xmlns:a16="http://schemas.microsoft.com/office/drawing/2014/main" id="{E47B4E10-7CD0-6487-74AE-BAE7BA502C8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22133" y="1955133"/>
            <a:ext cx="2947733" cy="2947733"/>
          </a:xfrm>
        </p:spPr>
      </p:pic>
    </p:spTree>
    <p:extLst>
      <p:ext uri="{BB962C8B-B14F-4D97-AF65-F5344CB8AC3E}">
        <p14:creationId xmlns:p14="http://schemas.microsoft.com/office/powerpoint/2010/main" val="906995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ctrTitle"/>
          </p:nvPr>
        </p:nvSpPr>
        <p:spPr>
          <a:xfrm>
            <a:off x="1094298" y="18212"/>
            <a:ext cx="10003403" cy="657334"/>
          </a:xfrm>
        </p:spPr>
        <p:txBody>
          <a:bodyPr>
            <a:noAutofit/>
          </a:bodyPr>
          <a:lstStyle/>
          <a:p>
            <a:pPr>
              <a:defRPr/>
            </a:pPr>
            <a:r>
              <a:rPr lang="fr-FR" altLang="fr-FR" sz="2800" dirty="0">
                <a:solidFill>
                  <a:srgbClr val="867567"/>
                </a:solidFill>
                <a:latin typeface="Montserrat" panose="00000500000000000000" pitchFamily="2" charset="0"/>
              </a:rPr>
              <a:t>La nature des concours et les conditions d’inscription</a:t>
            </a:r>
            <a:endParaRPr lang="fr-FR" altLang="fr-FR" sz="2800" dirty="0">
              <a:solidFill>
                <a:srgbClr val="867567"/>
              </a:solidFill>
              <a:latin typeface="Montserrat" panose="00000500000000000000" pitchFamily="2" charset="0"/>
              <a:cs typeface="Calibri" panose="020F0502020204030204" pitchFamily="34" charset="0"/>
            </a:endParaRPr>
          </a:p>
        </p:txBody>
      </p:sp>
      <p:sp>
        <p:nvSpPr>
          <p:cNvPr id="6" name="Sous-titre 5"/>
          <p:cNvSpPr>
            <a:spLocks noGrp="1"/>
          </p:cNvSpPr>
          <p:nvPr>
            <p:ph type="subTitle" idx="1"/>
          </p:nvPr>
        </p:nvSpPr>
        <p:spPr>
          <a:xfrm>
            <a:off x="294168" y="693757"/>
            <a:ext cx="11603662" cy="5293769"/>
          </a:xfrm>
        </p:spPr>
        <p:txBody>
          <a:bodyPr>
            <a:normAutofit fontScale="92500" lnSpcReduction="10000"/>
          </a:bodyPr>
          <a:lstStyle/>
          <a:p>
            <a:pPr>
              <a:defRPr/>
            </a:pPr>
            <a:r>
              <a:rPr lang="fr-FR" altLang="fr-FR" dirty="0">
                <a:solidFill>
                  <a:srgbClr val="867567"/>
                </a:solidFill>
              </a:rPr>
              <a:t>CONCOURS EXTERNE</a:t>
            </a:r>
          </a:p>
          <a:p>
            <a:pPr algn="l">
              <a:defRPr/>
            </a:pPr>
            <a:r>
              <a:rPr lang="fr-FR" altLang="fr-FR" sz="2200" dirty="0">
                <a:cs typeface="Calibri" panose="020F0502020204030204" pitchFamily="34" charset="0"/>
              </a:rPr>
              <a:t>Ouvert aux candidats qui remplissent les conditions de diplômes prévues par les statuts </a:t>
            </a:r>
          </a:p>
          <a:p>
            <a:pPr algn="l">
              <a:buFont typeface="Wingdings" panose="05000000000000000000" pitchFamily="2" charset="2"/>
              <a:buChar char="v"/>
              <a:defRPr/>
            </a:pPr>
            <a:r>
              <a:rPr lang="fr-FR" sz="2200" dirty="0">
                <a:solidFill>
                  <a:srgbClr val="867567"/>
                </a:solidFill>
                <a:cs typeface="Calibri" panose="020F0502020204030204" pitchFamily="34" charset="0"/>
              </a:rPr>
              <a:t>Cas particulier n°1 : demande d’équivalence</a:t>
            </a:r>
          </a:p>
          <a:p>
            <a:pPr marL="457200" indent="-457200" algn="l">
              <a:buFont typeface="Arial" panose="020B0604020202020204" pitchFamily="34" charset="0"/>
              <a:buChar char="•"/>
              <a:defRPr/>
            </a:pPr>
            <a:r>
              <a:rPr lang="fr-FR" sz="2200" dirty="0">
                <a:cs typeface="Calibri" panose="020F0502020204030204" pitchFamily="34" charset="0"/>
              </a:rPr>
              <a:t>Les candidats ne remplissant pas les conditions de diplômes peuvent remplir un dossier de demande d’équivalence au titre de la qualification professionnelle.</a:t>
            </a:r>
          </a:p>
          <a:p>
            <a:pPr marL="457200" indent="-457200" algn="l">
              <a:buFont typeface="Arial" panose="020B0604020202020204" pitchFamily="34" charset="0"/>
              <a:buChar char="•"/>
              <a:defRPr/>
            </a:pPr>
            <a:r>
              <a:rPr lang="fr-FR" sz="2200" dirty="0">
                <a:cs typeface="Calibri" panose="020F0502020204030204" pitchFamily="34" charset="0"/>
              </a:rPr>
              <a:t>Fournir la demande d’équivalence en deux exemplaires en même temps que le dossier d’inscription (le dossier sera examiné par la commission d’équivalence du MESRI).</a:t>
            </a:r>
          </a:p>
          <a:p>
            <a:pPr marL="457200" indent="-457200" algn="l">
              <a:buFont typeface="Arial" panose="020B0604020202020204" pitchFamily="34" charset="0"/>
              <a:buChar char="•"/>
              <a:defRPr/>
            </a:pPr>
            <a:r>
              <a:rPr lang="fr-FR" sz="2200" dirty="0">
                <a:cs typeface="Calibri" panose="020F0502020204030204" pitchFamily="34" charset="0"/>
              </a:rPr>
              <a:t>Joindre impérativement tous les justificatifs nécessaires à l’étude du dossier par la commission d’équivalence (copie des contrats, des arrêtés…).</a:t>
            </a:r>
          </a:p>
          <a:p>
            <a:pPr algn="l">
              <a:buFont typeface="Wingdings" panose="05000000000000000000" pitchFamily="2" charset="2"/>
              <a:buChar char="v"/>
              <a:defRPr/>
            </a:pPr>
            <a:r>
              <a:rPr lang="fr-FR" altLang="fr-FR" sz="2200" dirty="0">
                <a:solidFill>
                  <a:srgbClr val="867567"/>
                </a:solidFill>
                <a:cs typeface="Calibri" panose="020F0502020204030204" pitchFamily="34" charset="0"/>
              </a:rPr>
              <a:t>Cas particulier n°2 : diplômes étrangers</a:t>
            </a:r>
          </a:p>
          <a:p>
            <a:pPr algn="l">
              <a:defRPr/>
            </a:pPr>
            <a:r>
              <a:rPr lang="fr-FR" altLang="fr-FR" sz="2200" dirty="0">
                <a:cs typeface="Calibri" panose="020F0502020204030204" pitchFamily="34" charset="0"/>
              </a:rPr>
              <a:t>• Fournir une attestation de niveau de diplôme par le centre ENIC-NARIC.</a:t>
            </a:r>
          </a:p>
          <a:p>
            <a:pPr algn="l">
              <a:defRPr/>
            </a:pPr>
            <a:r>
              <a:rPr lang="fr-FR" altLang="fr-FR" sz="2200" dirty="0">
                <a:cs typeface="Calibri" panose="020F0502020204030204" pitchFamily="34" charset="0"/>
              </a:rPr>
              <a:t>• Fournir une traduction du diplôme étranger effectuée par un traducteur assermenté.</a:t>
            </a:r>
          </a:p>
          <a:p>
            <a:pPr algn="l">
              <a:defRPr/>
            </a:pPr>
            <a:r>
              <a:rPr lang="fr-FR" altLang="fr-FR" sz="2200" i="1" dirty="0">
                <a:cs typeface="Calibri" panose="020F0502020204030204" pitchFamily="34" charset="0"/>
              </a:rPr>
              <a:t>La liste des traducteurs assermentés est disponible auprès des services culturels des ambassades à Paris, des préfectures, des tribunaux et des mairies.</a:t>
            </a:r>
          </a:p>
          <a:p>
            <a:pPr algn="l">
              <a:defRPr/>
            </a:pPr>
            <a:r>
              <a:rPr lang="fr-FR" altLang="fr-FR" sz="2200" dirty="0">
                <a:cs typeface="Calibri" panose="020F0502020204030204" pitchFamily="34" charset="0"/>
              </a:rPr>
              <a:t>Plus d’informations : </a:t>
            </a:r>
            <a:r>
              <a:rPr lang="fr-FR" altLang="fr-FR" sz="2200" dirty="0">
                <a:cs typeface="Calibri" panose="020F0502020204030204" pitchFamily="34" charset="0"/>
                <a:hlinkClick r:id="rId2"/>
              </a:rPr>
              <a:t>http://www.ciep.fr/enic-naric-france</a:t>
            </a:r>
            <a:endParaRPr lang="fr-FR" altLang="fr-FR" sz="2200" dirty="0">
              <a:cs typeface="Calibri" panose="020F0502020204030204" pitchFamily="34" charset="0"/>
            </a:endParaRPr>
          </a:p>
          <a:p>
            <a:pPr algn="l">
              <a:defRPr/>
            </a:pPr>
            <a:endParaRPr lang="fr-FR"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CDA7EB75-EC71-EE05-8A5A-6B89760E2F1D}"/>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891B80E5-E900-C640-3B41-6587C1A0DEFC}"/>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406330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1000"/>
                                        <p:tgtEl>
                                          <p:spTgt spid="6">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1000"/>
                                        <p:tgtEl>
                                          <p:spTgt spid="6">
                                            <p:txEl>
                                              <p:pRg st="4" end="4"/>
                                            </p:txEl>
                                          </p:spTgt>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500"/>
                            </p:stCondLst>
                            <p:childTnLst>
                              <p:par>
                                <p:cTn id="21" presetID="1" presetClass="entr" presetSubtype="0" fill="hold" nodeType="afterEffect">
                                  <p:stCondLst>
                                    <p:cond delay="150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par>
                          <p:cTn id="23" fill="hold">
                            <p:stCondLst>
                              <p:cond delay="6000"/>
                            </p:stCondLst>
                            <p:childTnLst>
                              <p:par>
                                <p:cTn id="24" presetID="1" presetClass="entr" presetSubtype="0" fill="hold" nodeType="afterEffect">
                                  <p:stCondLst>
                                    <p:cond delay="1500"/>
                                  </p:stCondLst>
                                  <p:childTnLst>
                                    <p:set>
                                      <p:cBhvr>
                                        <p:cTn id="25" dur="1" fill="hold">
                                          <p:stCondLst>
                                            <p:cond delay="0"/>
                                          </p:stCondLst>
                                        </p:cTn>
                                        <p:tgtEl>
                                          <p:spTgt spid="6">
                                            <p:txEl>
                                              <p:pRg st="7" end="7"/>
                                            </p:txEl>
                                          </p:spTgt>
                                        </p:tgtEl>
                                        <p:attrNameLst>
                                          <p:attrName>style.visibility</p:attrName>
                                        </p:attrNameLst>
                                      </p:cBhvr>
                                      <p:to>
                                        <p:strVal val="visible"/>
                                      </p:to>
                                    </p:set>
                                  </p:childTnLst>
                                </p:cTn>
                              </p:par>
                            </p:childTnLst>
                          </p:cTn>
                        </p:par>
                        <p:par>
                          <p:cTn id="26" fill="hold">
                            <p:stCondLst>
                              <p:cond delay="7500"/>
                            </p:stCondLst>
                            <p:childTnLst>
                              <p:par>
                                <p:cTn id="27" presetID="1" presetClass="entr" presetSubtype="0" fill="hold" nodeType="afterEffect">
                                  <p:stCondLst>
                                    <p:cond delay="150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par>
                          <p:cTn id="29" fill="hold">
                            <p:stCondLst>
                              <p:cond delay="9000"/>
                            </p:stCondLst>
                            <p:childTnLst>
                              <p:par>
                                <p:cTn id="30" presetID="1" presetClass="entr" presetSubtype="0" fill="hold" nodeType="afterEffect">
                                  <p:stCondLst>
                                    <p:cond delay="1500"/>
                                  </p:stCondLst>
                                  <p:childTnLst>
                                    <p:set>
                                      <p:cBhvr>
                                        <p:cTn id="31" dur="1" fill="hold">
                                          <p:stCondLst>
                                            <p:cond delay="0"/>
                                          </p:stCondLst>
                                        </p:cTn>
                                        <p:tgtEl>
                                          <p:spTgt spid="6">
                                            <p:txEl>
                                              <p:pRg st="9" end="9"/>
                                            </p:txEl>
                                          </p:spTgt>
                                        </p:tgtEl>
                                        <p:attrNameLst>
                                          <p:attrName>style.visibility</p:attrName>
                                        </p:attrNameLst>
                                      </p:cBhvr>
                                      <p:to>
                                        <p:strVal val="visible"/>
                                      </p:to>
                                    </p:set>
                                  </p:childTnLst>
                                </p:cTn>
                              </p:par>
                            </p:childTnLst>
                          </p:cTn>
                        </p:par>
                        <p:par>
                          <p:cTn id="32" fill="hold">
                            <p:stCondLst>
                              <p:cond delay="10500"/>
                            </p:stCondLst>
                            <p:childTnLst>
                              <p:par>
                                <p:cTn id="33" presetID="1" presetClass="entr" presetSubtype="0" fill="hold" nodeType="afterEffect">
                                  <p:stCondLst>
                                    <p:cond delay="150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5F69E4-68EB-D793-1EED-A92FEA92C796}"/>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sp>
        <p:nvSpPr>
          <p:cNvPr id="9" name="ZoneTexte 8"/>
          <p:cNvSpPr txBox="1"/>
          <p:nvPr/>
        </p:nvSpPr>
        <p:spPr>
          <a:xfrm>
            <a:off x="1962150" y="348565"/>
            <a:ext cx="92522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t>DRH - Pôle </a:t>
            </a:r>
            <a:r>
              <a:rPr lang="fr-FR" sz="2800" dirty="0">
                <a:solidFill>
                  <a:schemeClr val="bg1"/>
                </a:solidFill>
                <a:latin typeface="Calibri" panose="020F0502020204030204"/>
              </a:rPr>
              <a:t>de la formation des personnels et</a:t>
            </a:r>
            <a:r>
              <a:rPr kumimoji="0" lang="fr-FR" sz="2800" b="0" i="0" u="none" strike="noStrike" kern="1200" cap="none" spc="0" normalizeH="0" noProof="0" dirty="0">
                <a:ln>
                  <a:noFill/>
                </a:ln>
                <a:solidFill>
                  <a:schemeClr val="bg1"/>
                </a:solidFill>
                <a:effectLst/>
                <a:uLnTx/>
                <a:uFillTx/>
                <a:latin typeface="Calibri" panose="020F0502020204030204"/>
                <a:ea typeface="+mn-ea"/>
                <a:cs typeface="+mn-cs"/>
              </a:rPr>
              <a:t> des concours</a:t>
            </a:r>
            <a:endPar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 name="ZoneTexte 2"/>
          <p:cNvSpPr txBox="1"/>
          <p:nvPr/>
        </p:nvSpPr>
        <p:spPr>
          <a:xfrm>
            <a:off x="4781825" y="4610696"/>
            <a:ext cx="2628348" cy="1231106"/>
          </a:xfrm>
          <a:prstGeom prst="rect">
            <a:avLst/>
          </a:prstGeom>
          <a:noFill/>
        </p:spPr>
        <p:txBody>
          <a:bodyPr wrap="square" rtlCol="0">
            <a:spAutoFit/>
          </a:bodyPr>
          <a:lstStyle/>
          <a:p>
            <a:pPr algn="ctr"/>
            <a:r>
              <a:rPr lang="fr-FR" sz="1400" b="1" dirty="0">
                <a:solidFill>
                  <a:schemeClr val="tx1">
                    <a:lumMod val="65000"/>
                    <a:lumOff val="35000"/>
                  </a:schemeClr>
                </a:solidFill>
              </a:rPr>
              <a:t>Audrey ANTONI-CORDEIRO</a:t>
            </a:r>
          </a:p>
          <a:p>
            <a:pPr algn="ctr"/>
            <a:r>
              <a:rPr lang="fr-FR" sz="1400" b="1" dirty="0">
                <a:solidFill>
                  <a:srgbClr val="867567"/>
                </a:solidFill>
                <a:hlinkClick r:id="rId2">
                  <a:extLst>
                    <a:ext uri="{A12FA001-AC4F-418D-AE19-62706E023703}">
                      <ahyp:hlinkClr xmlns:ahyp="http://schemas.microsoft.com/office/drawing/2018/hyperlinkcolor" val="tx"/>
                    </a:ext>
                  </a:extLst>
                </a:hlinkClick>
              </a:rPr>
              <a:t>drh-devcomp@univ-paris13.</a:t>
            </a:r>
            <a:r>
              <a:rPr lang="fr-FR" sz="1400" b="1" dirty="0">
                <a:solidFill>
                  <a:schemeClr val="tx1">
                    <a:lumMod val="65000"/>
                    <a:lumOff val="35000"/>
                  </a:schemeClr>
                </a:solidFill>
                <a:hlinkClick r:id="rId2">
                  <a:extLst>
                    <a:ext uri="{A12FA001-AC4F-418D-AE19-62706E023703}">
                      <ahyp:hlinkClr xmlns:ahyp="http://schemas.microsoft.com/office/drawing/2018/hyperlinkcolor" val="tx"/>
                    </a:ext>
                  </a:extLst>
                </a:hlinkClick>
              </a:rPr>
              <a:t>fr</a:t>
            </a:r>
            <a:endParaRPr lang="fr-FR" sz="1400" b="1" dirty="0">
              <a:solidFill>
                <a:schemeClr val="tx1">
                  <a:lumMod val="65000"/>
                  <a:lumOff val="35000"/>
                </a:schemeClr>
              </a:solidFill>
            </a:endParaRPr>
          </a:p>
          <a:p>
            <a:pPr algn="ctr"/>
            <a:r>
              <a:rPr lang="fr-FR" sz="1400" b="1" dirty="0">
                <a:solidFill>
                  <a:srgbClr val="867567"/>
                </a:solidFill>
              </a:rPr>
              <a:t>seformer@univ-paris13.fr</a:t>
            </a:r>
            <a:endParaRPr lang="fr-FR" sz="1400" dirty="0">
              <a:solidFill>
                <a:srgbClr val="867567"/>
              </a:solidFill>
            </a:endParaRPr>
          </a:p>
          <a:p>
            <a:r>
              <a:rPr lang="fr-FR" sz="1400" dirty="0">
                <a:solidFill>
                  <a:schemeClr val="bg1"/>
                </a:solidFill>
              </a:rPr>
              <a:t>Tel : 01 49 40 31 57</a:t>
            </a:r>
          </a:p>
          <a:p>
            <a:endParaRPr lang="fr-FR" dirty="0"/>
          </a:p>
        </p:txBody>
      </p:sp>
      <p:sp>
        <p:nvSpPr>
          <p:cNvPr id="11" name="ZoneTexte 10"/>
          <p:cNvSpPr txBox="1"/>
          <p:nvPr/>
        </p:nvSpPr>
        <p:spPr>
          <a:xfrm>
            <a:off x="3806728" y="4299143"/>
            <a:ext cx="4342747" cy="523220"/>
          </a:xfrm>
          <a:prstGeom prst="rect">
            <a:avLst/>
          </a:prstGeom>
          <a:noFill/>
          <a:effectLst/>
        </p:spPr>
        <p:txBody>
          <a:bodyPr wrap="square" rtlCol="0">
            <a:spAutoFit/>
          </a:bodyPr>
          <a:lstStyle/>
          <a:p>
            <a:pPr algn="ctr"/>
            <a:r>
              <a:rPr lang="fr-FR" sz="1400" dirty="0">
                <a:solidFill>
                  <a:srgbClr val="867567"/>
                </a:solidFill>
                <a:latin typeface="Montserrat" panose="00000500000000000000" pitchFamily="2" charset="0"/>
              </a:rPr>
              <a:t>Responsable du pôle DCAP </a:t>
            </a:r>
            <a:br>
              <a:rPr lang="fr-FR" sz="1400" b="1" dirty="0">
                <a:solidFill>
                  <a:srgbClr val="867567"/>
                </a:solidFill>
                <a:latin typeface="Montserrat" panose="00000500000000000000" pitchFamily="2" charset="0"/>
              </a:rPr>
            </a:br>
            <a:endParaRPr lang="fr-FR" sz="1400" b="1" dirty="0">
              <a:solidFill>
                <a:srgbClr val="867567"/>
              </a:solidFill>
              <a:latin typeface="Montserrat" panose="00000500000000000000" pitchFamily="2"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3" name="Image 12">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321178" y="6179235"/>
            <a:ext cx="2641600" cy="330200"/>
          </a:xfrm>
          <a:prstGeom prst="rect">
            <a:avLst/>
          </a:prstGeom>
        </p:spPr>
      </p:pic>
      <p:sp>
        <p:nvSpPr>
          <p:cNvPr id="10" name="ZoneTexte 9">
            <a:extLst>
              <a:ext uri="{FF2B5EF4-FFF2-40B4-BE49-F238E27FC236}">
                <a16:creationId xmlns:a16="http://schemas.microsoft.com/office/drawing/2014/main" id="{A65F4C7E-6694-4C7D-8768-81B25F027D0E}"/>
              </a:ext>
            </a:extLst>
          </p:cNvPr>
          <p:cNvSpPr txBox="1"/>
          <p:nvPr/>
        </p:nvSpPr>
        <p:spPr>
          <a:xfrm>
            <a:off x="6096000" y="2532754"/>
            <a:ext cx="5639036" cy="1446550"/>
          </a:xfrm>
          <a:prstGeom prst="rect">
            <a:avLst/>
          </a:prstGeom>
          <a:noFill/>
        </p:spPr>
        <p:txBody>
          <a:bodyPr wrap="square" rtlCol="0">
            <a:spAutoFit/>
          </a:bodyPr>
          <a:lstStyle/>
          <a:p>
            <a:pPr algn="ctr"/>
            <a:r>
              <a:rPr lang="fr-FR" sz="1600" dirty="0">
                <a:solidFill>
                  <a:srgbClr val="867567"/>
                </a:solidFill>
              </a:rPr>
              <a:t>Service recrutement et accompagnement des personnels</a:t>
            </a:r>
            <a:br>
              <a:rPr lang="fr-FR" sz="1600" b="1" dirty="0">
                <a:solidFill>
                  <a:srgbClr val="867567"/>
                </a:solidFill>
              </a:rPr>
            </a:br>
            <a:r>
              <a:rPr lang="fr-FR" sz="1200" dirty="0">
                <a:solidFill>
                  <a:srgbClr val="867567"/>
                </a:solidFill>
              </a:rPr>
              <a:t>RDC</a:t>
            </a:r>
            <a:br>
              <a:rPr lang="fr-FR" sz="1200" dirty="0">
                <a:solidFill>
                  <a:srgbClr val="867567"/>
                </a:solidFill>
              </a:rPr>
            </a:br>
            <a:endParaRPr lang="fr-FR" sz="1200" b="1" dirty="0">
              <a:solidFill>
                <a:srgbClr val="867567"/>
              </a:solidFill>
            </a:endParaRPr>
          </a:p>
          <a:p>
            <a:pPr algn="ctr"/>
            <a:r>
              <a:rPr lang="fr-FR" sz="1600" dirty="0">
                <a:solidFill>
                  <a:schemeClr val="tx1">
                    <a:lumMod val="65000"/>
                    <a:lumOff val="35000"/>
                  </a:schemeClr>
                </a:solidFill>
              </a:rPr>
              <a:t>Ce service assure le recrutement, l’évolution des carrières, l’accompagnement des personnes en situation de handicap et l’accompagnement social individuel.</a:t>
            </a:r>
            <a:endParaRPr lang="fr-FR" sz="1600" u="sng" dirty="0">
              <a:solidFill>
                <a:schemeClr val="tx1">
                  <a:lumMod val="65000"/>
                  <a:lumOff val="35000"/>
                </a:schemeClr>
              </a:solidFill>
            </a:endParaRPr>
          </a:p>
        </p:txBody>
      </p:sp>
      <p:sp>
        <p:nvSpPr>
          <p:cNvPr id="12" name="ZoneTexte 11">
            <a:extLst>
              <a:ext uri="{FF2B5EF4-FFF2-40B4-BE49-F238E27FC236}">
                <a16:creationId xmlns:a16="http://schemas.microsoft.com/office/drawing/2014/main" id="{7B510EFC-8AC6-478B-80DD-6E04EEE9D806}"/>
              </a:ext>
            </a:extLst>
          </p:cNvPr>
          <p:cNvSpPr txBox="1"/>
          <p:nvPr/>
        </p:nvSpPr>
        <p:spPr>
          <a:xfrm>
            <a:off x="312634" y="2532754"/>
            <a:ext cx="4928169" cy="1508105"/>
          </a:xfrm>
          <a:prstGeom prst="rect">
            <a:avLst/>
          </a:prstGeom>
          <a:noFill/>
        </p:spPr>
        <p:txBody>
          <a:bodyPr wrap="square" rtlCol="0">
            <a:spAutoFit/>
          </a:bodyPr>
          <a:lstStyle/>
          <a:p>
            <a:pPr algn="ctr"/>
            <a:r>
              <a:rPr lang="fr-FR" sz="1600" dirty="0">
                <a:solidFill>
                  <a:srgbClr val="867567"/>
                </a:solidFill>
              </a:rPr>
              <a:t>Service de la formation et des concours</a:t>
            </a:r>
            <a:br>
              <a:rPr lang="fr-FR" sz="1600" dirty="0">
                <a:solidFill>
                  <a:srgbClr val="867567"/>
                </a:solidFill>
              </a:rPr>
            </a:br>
            <a:r>
              <a:rPr lang="fr-FR" sz="1200" dirty="0">
                <a:solidFill>
                  <a:srgbClr val="867567"/>
                </a:solidFill>
              </a:rPr>
              <a:t>1</a:t>
            </a:r>
            <a:r>
              <a:rPr lang="fr-FR" sz="1200" baseline="30000" dirty="0">
                <a:solidFill>
                  <a:srgbClr val="867567"/>
                </a:solidFill>
              </a:rPr>
              <a:t>er</a:t>
            </a:r>
            <a:r>
              <a:rPr lang="fr-FR" sz="1200" dirty="0">
                <a:solidFill>
                  <a:srgbClr val="867567"/>
                </a:solidFill>
              </a:rPr>
              <a:t> – AP 217/218</a:t>
            </a:r>
            <a:br>
              <a:rPr lang="fr-FR" sz="1600" b="1" dirty="0">
                <a:solidFill>
                  <a:srgbClr val="867567"/>
                </a:solidFill>
              </a:rPr>
            </a:br>
            <a:endParaRPr lang="fr-FR" sz="1600" b="1" dirty="0">
              <a:solidFill>
                <a:srgbClr val="867567"/>
              </a:solidFill>
            </a:endParaRPr>
          </a:p>
          <a:p>
            <a:pPr algn="ctr"/>
            <a:r>
              <a:rPr lang="fr-FR" sz="1600" dirty="0">
                <a:solidFill>
                  <a:schemeClr val="tx1">
                    <a:lumMod val="65000"/>
                    <a:lumOff val="35000"/>
                  </a:schemeClr>
                </a:solidFill>
              </a:rPr>
              <a:t>Ce service assure la mise en œuvre du Plan de Développement de Compétences et l’organisation des concours</a:t>
            </a:r>
            <a:endParaRPr lang="fr-FR" dirty="0"/>
          </a:p>
        </p:txBody>
      </p:sp>
      <p:sp>
        <p:nvSpPr>
          <p:cNvPr id="14" name="Espace réservé du contenu 2">
            <a:extLst>
              <a:ext uri="{FF2B5EF4-FFF2-40B4-BE49-F238E27FC236}">
                <a16:creationId xmlns:a16="http://schemas.microsoft.com/office/drawing/2014/main" id="{3BF4320B-8926-4001-A999-87967D4E332E}"/>
              </a:ext>
            </a:extLst>
          </p:cNvPr>
          <p:cNvSpPr txBox="1">
            <a:spLocks/>
          </p:cNvSpPr>
          <p:nvPr/>
        </p:nvSpPr>
        <p:spPr>
          <a:xfrm>
            <a:off x="2345789" y="155076"/>
            <a:ext cx="7500422" cy="646331"/>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rgbClr val="867567"/>
                </a:solidFill>
                <a:latin typeface="Montserrat" panose="00000500000000000000" pitchFamily="2" charset="0"/>
              </a:rPr>
              <a:t>Pôle développement des compétences et accompagnement des personnels</a:t>
            </a:r>
          </a:p>
        </p:txBody>
      </p:sp>
      <p:sp>
        <p:nvSpPr>
          <p:cNvPr id="15" name="ZoneTexte 14">
            <a:extLst>
              <a:ext uri="{FF2B5EF4-FFF2-40B4-BE49-F238E27FC236}">
                <a16:creationId xmlns:a16="http://schemas.microsoft.com/office/drawing/2014/main" id="{996F2AA0-8C52-4BD3-BC4B-73F1D40C36A6}"/>
              </a:ext>
            </a:extLst>
          </p:cNvPr>
          <p:cNvSpPr txBox="1"/>
          <p:nvPr/>
        </p:nvSpPr>
        <p:spPr>
          <a:xfrm>
            <a:off x="3623291" y="914816"/>
            <a:ext cx="4342747" cy="984885"/>
          </a:xfrm>
          <a:prstGeom prst="rect">
            <a:avLst/>
          </a:prstGeom>
          <a:noFill/>
        </p:spPr>
        <p:txBody>
          <a:bodyPr wrap="square" rtlCol="0">
            <a:spAutoFit/>
          </a:bodyPr>
          <a:lstStyle/>
          <a:p>
            <a:pPr algn="ctr"/>
            <a:r>
              <a:rPr lang="fr-FR" sz="1400" dirty="0">
                <a:solidFill>
                  <a:srgbClr val="867567"/>
                </a:solidFill>
              </a:rPr>
              <a:t>Bâtiment de la Présidence</a:t>
            </a:r>
          </a:p>
          <a:p>
            <a:pPr algn="ctr"/>
            <a:r>
              <a:rPr lang="fr-FR" sz="1400" dirty="0">
                <a:solidFill>
                  <a:srgbClr val="867567"/>
                </a:solidFill>
              </a:rPr>
              <a:t>Direction des Ressources Humaines</a:t>
            </a:r>
          </a:p>
          <a:p>
            <a:pPr algn="ctr"/>
            <a:r>
              <a:rPr lang="fr-FR" sz="1400" b="1" dirty="0">
                <a:solidFill>
                  <a:srgbClr val="867567"/>
                </a:solidFill>
              </a:rPr>
              <a:t> </a:t>
            </a:r>
            <a:br>
              <a:rPr lang="fr-FR" sz="1400" b="1" dirty="0">
                <a:solidFill>
                  <a:srgbClr val="867567"/>
                </a:solidFill>
              </a:rPr>
            </a:br>
            <a:endParaRPr lang="fr-FR" sz="1400" b="1" dirty="0">
              <a:solidFill>
                <a:srgbClr val="867567"/>
              </a:solidFill>
            </a:endParaRPr>
          </a:p>
        </p:txBody>
      </p:sp>
      <p:sp>
        <p:nvSpPr>
          <p:cNvPr id="5" name="Espace réservé du numéro de diapositive 4">
            <a:extLst>
              <a:ext uri="{FF2B5EF4-FFF2-40B4-BE49-F238E27FC236}">
                <a16:creationId xmlns:a16="http://schemas.microsoft.com/office/drawing/2014/main" id="{C46C870D-17E3-7AF3-0979-994DAB0D8A15}"/>
              </a:ext>
            </a:extLst>
          </p:cNvPr>
          <p:cNvSpPr>
            <a:spLocks noGrp="1"/>
          </p:cNvSpPr>
          <p:nvPr>
            <p:ph type="sldNum" sz="quarter" idx="12"/>
          </p:nvPr>
        </p:nvSpPr>
        <p:spPr/>
        <p:txBody>
          <a:bodyPr/>
          <a:lstStyle/>
          <a:p>
            <a:fld id="{E8F5FB12-1E94-D642-B093-C29989EAD37E}" type="slidenum">
              <a:rPr lang="fr-FR" smtClean="0"/>
              <a:t>4</a:t>
            </a:fld>
            <a:endParaRPr lang="fr-FR"/>
          </a:p>
        </p:txBody>
      </p:sp>
      <p:sp>
        <p:nvSpPr>
          <p:cNvPr id="6" name="ZoneTexte 5">
            <a:extLst>
              <a:ext uri="{FF2B5EF4-FFF2-40B4-BE49-F238E27FC236}">
                <a16:creationId xmlns:a16="http://schemas.microsoft.com/office/drawing/2014/main" id="{B19C4E2A-460D-C4AD-F2B3-37BC9A87D409}"/>
              </a:ext>
            </a:extLst>
          </p:cNvPr>
          <p:cNvSpPr txBox="1"/>
          <p:nvPr/>
        </p:nvSpPr>
        <p:spPr>
          <a:xfrm>
            <a:off x="3158584" y="1513212"/>
            <a:ext cx="5639036" cy="584775"/>
          </a:xfrm>
          <a:prstGeom prst="rect">
            <a:avLst/>
          </a:prstGeom>
          <a:noFill/>
        </p:spPr>
        <p:txBody>
          <a:bodyPr wrap="square" rtlCol="0">
            <a:spAutoFit/>
          </a:bodyPr>
          <a:lstStyle/>
          <a:p>
            <a:pPr algn="ctr"/>
            <a:r>
              <a:rPr lang="fr-FR" sz="1600" dirty="0">
                <a:solidFill>
                  <a:schemeClr val="tx1">
                    <a:lumMod val="65000"/>
                    <a:lumOff val="35000"/>
                  </a:schemeClr>
                </a:solidFill>
              </a:rPr>
              <a:t>Ce pôle met en œuvre l’accompagnement et l’évolution des carrières des personnels BIATSS et Enseignants.</a:t>
            </a:r>
            <a:endParaRPr lang="fr-FR" sz="1600" u="sng" dirty="0">
              <a:solidFill>
                <a:schemeClr val="tx1">
                  <a:lumMod val="65000"/>
                  <a:lumOff val="35000"/>
                </a:schemeClr>
              </a:solidFill>
            </a:endParaRPr>
          </a:p>
        </p:txBody>
      </p:sp>
    </p:spTree>
    <p:extLst>
      <p:ext uri="{BB962C8B-B14F-4D97-AF65-F5344CB8AC3E}">
        <p14:creationId xmlns:p14="http://schemas.microsoft.com/office/powerpoint/2010/main" val="1351442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ctrTitle"/>
          </p:nvPr>
        </p:nvSpPr>
        <p:spPr>
          <a:xfrm>
            <a:off x="759125" y="95007"/>
            <a:ext cx="10281021" cy="657334"/>
          </a:xfrm>
        </p:spPr>
        <p:txBody>
          <a:bodyPr>
            <a:noAutofit/>
          </a:bodyPr>
          <a:lstStyle/>
          <a:p>
            <a:r>
              <a:rPr lang="fr-FR" altLang="fr-FR" sz="2800" dirty="0">
                <a:solidFill>
                  <a:srgbClr val="867567"/>
                </a:solidFill>
                <a:latin typeface="Montserrat" panose="00000500000000000000" pitchFamily="2" charset="0"/>
              </a:rPr>
              <a:t>La nature des concours et les conditions d’inscription</a:t>
            </a:r>
            <a:endParaRPr lang="fr-FR" sz="2800" dirty="0">
              <a:solidFill>
                <a:srgbClr val="867567"/>
              </a:solidFill>
              <a:latin typeface="Montserrat" panose="00000500000000000000" pitchFamily="2" charset="0"/>
            </a:endParaRPr>
          </a:p>
        </p:txBody>
      </p:sp>
      <p:sp>
        <p:nvSpPr>
          <p:cNvPr id="6" name="Sous-titre 5"/>
          <p:cNvSpPr>
            <a:spLocks noGrp="1"/>
          </p:cNvSpPr>
          <p:nvPr>
            <p:ph type="subTitle" idx="1"/>
          </p:nvPr>
        </p:nvSpPr>
        <p:spPr>
          <a:xfrm>
            <a:off x="275129" y="980728"/>
            <a:ext cx="11603662" cy="4474141"/>
          </a:xfrm>
        </p:spPr>
        <p:txBody>
          <a:bodyPr>
            <a:normAutofit/>
          </a:bodyPr>
          <a:lstStyle/>
          <a:p>
            <a:pPr>
              <a:defRPr/>
            </a:pPr>
            <a:r>
              <a:rPr lang="fr-FR" altLang="fr-FR" sz="2200" dirty="0">
                <a:solidFill>
                  <a:srgbClr val="867567"/>
                </a:solidFill>
              </a:rPr>
              <a:t>CONCOURS EXTERNE</a:t>
            </a:r>
          </a:p>
          <a:p>
            <a:pPr>
              <a:buFont typeface="Wingdings" panose="05000000000000000000" pitchFamily="2" charset="2"/>
              <a:buChar char="v"/>
              <a:defRPr/>
            </a:pPr>
            <a:endParaRPr lang="fr-FR" altLang="fr-FR" sz="2800" b="1" dirty="0">
              <a:latin typeface="Calibri" panose="020F0502020204030204" pitchFamily="34" charset="0"/>
              <a:cs typeface="Calibri" panose="020F0502020204030204" pitchFamily="34" charset="0"/>
            </a:endParaRPr>
          </a:p>
          <a:p>
            <a:pPr algn="l">
              <a:buFont typeface="Wingdings" panose="05000000000000000000" pitchFamily="2" charset="2"/>
              <a:buChar char="v"/>
              <a:defRPr/>
            </a:pPr>
            <a:r>
              <a:rPr lang="fr-FR" altLang="fr-FR" sz="2000" dirty="0">
                <a:solidFill>
                  <a:srgbClr val="867567"/>
                </a:solidFill>
                <a:latin typeface="Calibri" panose="020F0502020204030204" pitchFamily="34" charset="0"/>
                <a:cs typeface="Calibri" panose="020F0502020204030204" pitchFamily="34" charset="0"/>
              </a:rPr>
              <a:t>Cas particuliers n° 3 : pères ou mères de 3 enfants</a:t>
            </a:r>
          </a:p>
          <a:p>
            <a:pPr algn="l">
              <a:defRPr/>
            </a:pPr>
            <a:r>
              <a:rPr lang="fr-FR" altLang="fr-FR" sz="2000" dirty="0">
                <a:latin typeface="Calibri" panose="020F0502020204030204" pitchFamily="34" charset="0"/>
                <a:cs typeface="Calibri" panose="020F0502020204030204" pitchFamily="34" charset="0"/>
              </a:rPr>
              <a:t>Les pères et mères de famille élevant ou ayant élevé au moins trois enfants sont dispensés de la condition de diplôme (sous présentation de toutes pièces justificatives avec le dossier du concours)</a:t>
            </a:r>
          </a:p>
          <a:p>
            <a:pPr algn="l">
              <a:defRPr/>
            </a:pPr>
            <a:endParaRPr lang="fr-FR" altLang="fr-FR" sz="2000" dirty="0">
              <a:latin typeface="Calibri" panose="020F0502020204030204" pitchFamily="34" charset="0"/>
              <a:cs typeface="Calibri" panose="020F0502020204030204" pitchFamily="34" charset="0"/>
            </a:endParaRPr>
          </a:p>
          <a:p>
            <a:pPr algn="l">
              <a:buFont typeface="Wingdings" panose="05000000000000000000" pitchFamily="2" charset="2"/>
              <a:buChar char="v"/>
              <a:defRPr/>
            </a:pPr>
            <a:r>
              <a:rPr lang="fr-FR" altLang="fr-FR" sz="2000" dirty="0">
                <a:solidFill>
                  <a:srgbClr val="867567"/>
                </a:solidFill>
                <a:latin typeface="Calibri" panose="020F0502020204030204" pitchFamily="34" charset="0"/>
                <a:cs typeface="Calibri" panose="020F0502020204030204" pitchFamily="34" charset="0"/>
              </a:rPr>
              <a:t>Cas particulier n°4 : Les sportifs de haut niveau</a:t>
            </a:r>
          </a:p>
          <a:p>
            <a:pPr algn="l">
              <a:defRPr/>
            </a:pPr>
            <a:r>
              <a:rPr lang="fr-FR" altLang="fr-FR" sz="2000" dirty="0">
                <a:latin typeface="Calibri" panose="020F0502020204030204" pitchFamily="34" charset="0"/>
                <a:cs typeface="Calibri" panose="020F0502020204030204" pitchFamily="34" charset="0"/>
              </a:rPr>
              <a:t>Ils peuvent être dispensés de la condition de diplôme (attestation délivrée par la ministre des Sports spécifiant l’inscription du/de la candidat(e) sur la liste ministérielle des sportifs de haut niveau en cours de validité à la date de la première épreuve du concours)</a:t>
            </a:r>
          </a:p>
          <a:p>
            <a:pPr algn="l">
              <a:defRPr/>
            </a:pPr>
            <a:endParaRPr lang="fr-FR" dirty="0"/>
          </a:p>
        </p:txBody>
      </p:sp>
      <p:sp>
        <p:nvSpPr>
          <p:cNvPr id="2" name="Rectangle 2"/>
          <p:cNvSpPr>
            <a:spLocks noChangeArrowheads="1"/>
          </p:cNvSpPr>
          <p:nvPr/>
        </p:nvSpPr>
        <p:spPr bwMode="auto">
          <a:xfrm>
            <a:off x="81699" y="568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8A5033D6-48B3-CE67-3AB5-DC72E0AD12A3}"/>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6C1CEA19-4D83-8433-9A00-5F603AF056C6}"/>
              </a:ext>
            </a:extLst>
          </p:cNvPr>
          <p:cNvPicPr>
            <a:picLocks noChangeAspect="1"/>
          </p:cNvPicPr>
          <p:nvPr/>
        </p:nvPicPr>
        <p:blipFill>
          <a:blip r:embed="rId2"/>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331935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150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1500"/>
                                  </p:stCondLst>
                                  <p:childTnLst>
                                    <p:set>
                                      <p:cBhvr>
                                        <p:cTn id="1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ctrTitle"/>
          </p:nvPr>
        </p:nvSpPr>
        <p:spPr>
          <a:xfrm>
            <a:off x="923026" y="160248"/>
            <a:ext cx="9929414" cy="657334"/>
          </a:xfrm>
        </p:spPr>
        <p:txBody>
          <a:bodyPr>
            <a:noAutofit/>
          </a:bodyPr>
          <a:lstStyle/>
          <a:p>
            <a:pPr>
              <a:defRPr/>
            </a:pPr>
            <a:r>
              <a:rPr lang="fr-FR" altLang="fr-FR" sz="2800" dirty="0">
                <a:solidFill>
                  <a:srgbClr val="867567"/>
                </a:solidFill>
                <a:latin typeface="Montserrat" panose="00000500000000000000" pitchFamily="2" charset="0"/>
              </a:rPr>
              <a:t>La nature des concours et les conditions d’inscription</a:t>
            </a:r>
            <a:endParaRPr lang="fr-FR" altLang="fr-FR" sz="2800" dirty="0">
              <a:solidFill>
                <a:srgbClr val="867567"/>
              </a:solidFill>
              <a:latin typeface="Montserrat" panose="00000500000000000000" pitchFamily="2" charset="0"/>
              <a:cs typeface="Calibri" panose="020F0502020204030204" pitchFamily="34" charset="0"/>
            </a:endParaRPr>
          </a:p>
        </p:txBody>
      </p:sp>
      <p:sp>
        <p:nvSpPr>
          <p:cNvPr id="6" name="Sous-titre 5"/>
          <p:cNvSpPr>
            <a:spLocks noGrp="1"/>
          </p:cNvSpPr>
          <p:nvPr>
            <p:ph type="subTitle" idx="1"/>
          </p:nvPr>
        </p:nvSpPr>
        <p:spPr>
          <a:xfrm>
            <a:off x="275129" y="865294"/>
            <a:ext cx="11603662" cy="5089642"/>
          </a:xfrm>
        </p:spPr>
        <p:txBody>
          <a:bodyPr>
            <a:normAutofit/>
          </a:bodyPr>
          <a:lstStyle/>
          <a:p>
            <a:pPr>
              <a:defRPr/>
            </a:pPr>
            <a:r>
              <a:rPr lang="fr-FR" altLang="fr-FR" sz="2200" dirty="0">
                <a:solidFill>
                  <a:srgbClr val="867567"/>
                </a:solidFill>
              </a:rPr>
              <a:t>CONCOURS INTERNE</a:t>
            </a:r>
          </a:p>
          <a:p>
            <a:pPr algn="l">
              <a:defRPr/>
            </a:pPr>
            <a:r>
              <a:rPr lang="fr-FR" sz="2000" kern="0" dirty="0">
                <a:solidFill>
                  <a:srgbClr val="867567"/>
                </a:solidFill>
                <a:ea typeface="ＭＳ Ｐゴシック"/>
                <a:cs typeface="Calibri" panose="020F0502020204030204" pitchFamily="34" charset="0"/>
              </a:rPr>
              <a:t>Ouvert aux candidats justifiant d’une ancienneté minimale de services publics </a:t>
            </a:r>
            <a:r>
              <a:rPr lang="fr-FR" sz="2000" b="1" kern="0" dirty="0">
                <a:solidFill>
                  <a:srgbClr val="867567"/>
                </a:solidFill>
                <a:ea typeface="ＭＳ Ｐゴシック"/>
                <a:cs typeface="Calibri" panose="020F0502020204030204" pitchFamily="34" charset="0"/>
              </a:rPr>
              <a:t>appréciée au 1er janvier de l’année du concours.</a:t>
            </a:r>
          </a:p>
          <a:p>
            <a:pPr marL="342900" lvl="0" indent="-342900" algn="l" eaLnBrk="0" fontAlgn="base" hangingPunct="0">
              <a:lnSpc>
                <a:spcPct val="100000"/>
              </a:lnSpc>
              <a:spcBef>
                <a:spcPct val="20000"/>
              </a:spcBef>
              <a:spcAft>
                <a:spcPct val="0"/>
              </a:spcAft>
              <a:buFontTx/>
              <a:buChar char="•"/>
              <a:defRPr/>
            </a:pPr>
            <a:r>
              <a:rPr lang="fr-FR" sz="2000" kern="0" dirty="0">
                <a:solidFill>
                  <a:srgbClr val="28315B"/>
                </a:solidFill>
                <a:ea typeface="ＭＳ Ｐゴシック"/>
                <a:cs typeface="Calibri" panose="020F0502020204030204" pitchFamily="34" charset="0"/>
              </a:rPr>
              <a:t>Pour les fonctionnaires : le temps partiel est comptabilisé comme du temps complet </a:t>
            </a:r>
          </a:p>
          <a:p>
            <a:pPr marL="342900" lvl="0" indent="-342900" algn="l" eaLnBrk="0" fontAlgn="base" hangingPunct="0">
              <a:lnSpc>
                <a:spcPct val="100000"/>
              </a:lnSpc>
              <a:spcBef>
                <a:spcPct val="20000"/>
              </a:spcBef>
              <a:spcAft>
                <a:spcPct val="0"/>
              </a:spcAft>
              <a:buFontTx/>
              <a:buChar char="•"/>
              <a:defRPr/>
            </a:pPr>
            <a:r>
              <a:rPr lang="fr-FR" sz="2000" kern="0" dirty="0">
                <a:solidFill>
                  <a:srgbClr val="28315B"/>
                </a:solidFill>
                <a:ea typeface="ＭＳ Ｐゴシック"/>
                <a:cs typeface="Calibri" panose="020F0502020204030204" pitchFamily="34" charset="0"/>
              </a:rPr>
              <a:t>Pour les contractuels : le temps incomplet supérieur ou égal à 50% = temps complet. Si inférieur à 50% : </a:t>
            </a:r>
            <a:r>
              <a:rPr lang="fr-FR" sz="2000" kern="0" dirty="0" err="1">
                <a:solidFill>
                  <a:srgbClr val="28315B"/>
                </a:solidFill>
                <a:ea typeface="ＭＳ Ｐゴシック"/>
                <a:cs typeface="Calibri" panose="020F0502020204030204" pitchFamily="34" charset="0"/>
              </a:rPr>
              <a:t>proratisation</a:t>
            </a:r>
            <a:r>
              <a:rPr lang="fr-FR" sz="2000" kern="0" dirty="0">
                <a:solidFill>
                  <a:srgbClr val="28315B"/>
                </a:solidFill>
                <a:ea typeface="ＭＳ Ｐゴシック"/>
                <a:cs typeface="Calibri" panose="020F0502020204030204" pitchFamily="34" charset="0"/>
              </a:rPr>
              <a:t>).</a:t>
            </a:r>
          </a:p>
          <a:p>
            <a:pPr marL="342900" lvl="0" indent="-342900" algn="l" eaLnBrk="0" fontAlgn="base" hangingPunct="0">
              <a:lnSpc>
                <a:spcPct val="100000"/>
              </a:lnSpc>
              <a:spcBef>
                <a:spcPct val="20000"/>
              </a:spcBef>
              <a:spcAft>
                <a:spcPct val="0"/>
              </a:spcAft>
              <a:buFontTx/>
              <a:buChar char="•"/>
              <a:defRPr/>
            </a:pPr>
            <a:r>
              <a:rPr lang="fr-FR" sz="2000" kern="0" dirty="0">
                <a:solidFill>
                  <a:srgbClr val="867567"/>
                </a:solidFill>
                <a:ea typeface="ＭＳ Ｐゴシック"/>
                <a:cs typeface="Calibri" panose="020F0502020204030204" pitchFamily="34" charset="0"/>
              </a:rPr>
              <a:t>Congé parental </a:t>
            </a:r>
          </a:p>
          <a:p>
            <a:pPr marL="342900" lvl="0" indent="-342900" algn="l" eaLnBrk="0" fontAlgn="base" hangingPunct="0">
              <a:lnSpc>
                <a:spcPct val="100000"/>
              </a:lnSpc>
              <a:spcBef>
                <a:spcPct val="20000"/>
              </a:spcBef>
              <a:spcAft>
                <a:spcPct val="0"/>
              </a:spcAft>
              <a:buFont typeface="Wingdings" panose="05000000000000000000" pitchFamily="2" charset="2"/>
              <a:buChar char="Ø"/>
              <a:defRPr/>
            </a:pPr>
            <a:r>
              <a:rPr lang="fr-FR" sz="2000" kern="0" dirty="0">
                <a:solidFill>
                  <a:srgbClr val="28315B"/>
                </a:solidFill>
                <a:ea typeface="ＭＳ Ｐゴシック"/>
                <a:cs typeface="Calibri" panose="020F0502020204030204" pitchFamily="34" charset="0"/>
              </a:rPr>
              <a:t> Pour les contractuels : considéré comme du service effectif dans sa totalité la première année et pour moitié les années suivantes.</a:t>
            </a:r>
          </a:p>
          <a:p>
            <a:pPr marL="342900" lvl="0" indent="-342900" algn="l" eaLnBrk="0" fontAlgn="base" hangingPunct="0">
              <a:lnSpc>
                <a:spcPct val="100000"/>
              </a:lnSpc>
              <a:spcBef>
                <a:spcPct val="20000"/>
              </a:spcBef>
              <a:spcAft>
                <a:spcPct val="0"/>
              </a:spcAft>
              <a:buFont typeface="Wingdings" panose="05000000000000000000" pitchFamily="2" charset="2"/>
              <a:buChar char="Ø"/>
              <a:defRPr/>
            </a:pPr>
            <a:r>
              <a:rPr lang="fr-FR" sz="2000" kern="0" dirty="0">
                <a:solidFill>
                  <a:srgbClr val="28315B"/>
                </a:solidFill>
                <a:ea typeface="ＭＳ Ｐゴシック"/>
                <a:cs typeface="Calibri" panose="020F0502020204030204" pitchFamily="34" charset="0"/>
              </a:rPr>
              <a:t>Pour les fonctionnaires : </a:t>
            </a:r>
            <a:r>
              <a:rPr lang="fr-FR" sz="2000" dirty="0">
                <a:solidFill>
                  <a:srgbClr val="28315B"/>
                </a:solidFill>
              </a:rPr>
              <a:t>depuis le 7 août 2019 considéré comme du service effectif durant 5 années sur toute la carrière.</a:t>
            </a:r>
            <a:endParaRPr lang="fr-FR" altLang="fr-FR" sz="2000" kern="0" dirty="0">
              <a:solidFill>
                <a:srgbClr val="28315B"/>
              </a:solidFill>
              <a:ea typeface="ＭＳ Ｐゴシック"/>
              <a:cs typeface="Calibri" panose="020F050202020403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2B6C207A-125F-CA6C-9EB7-041AE9A25792}"/>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B6896132-F0A9-2A04-2648-25ACD27E4440}"/>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291618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500"/>
                                        <p:tgtEl>
                                          <p:spTgt spid="6">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ctrTitle"/>
          </p:nvPr>
        </p:nvSpPr>
        <p:spPr>
          <a:xfrm>
            <a:off x="558277" y="283539"/>
            <a:ext cx="11075446" cy="657334"/>
          </a:xfrm>
        </p:spPr>
        <p:txBody>
          <a:bodyPr>
            <a:noAutofit/>
          </a:bodyPr>
          <a:lstStyle/>
          <a:p>
            <a:pPr>
              <a:defRPr/>
            </a:pPr>
            <a:r>
              <a:rPr lang="fr-FR" altLang="fr-FR" sz="2800" dirty="0">
                <a:solidFill>
                  <a:srgbClr val="867567"/>
                </a:solidFill>
                <a:latin typeface="Montserrat" panose="00000500000000000000" pitchFamily="2" charset="0"/>
              </a:rPr>
              <a:t>La nature des concours et les conditions d’inscription</a:t>
            </a:r>
            <a:endParaRPr lang="fr-FR" altLang="fr-FR" sz="2800" dirty="0">
              <a:solidFill>
                <a:srgbClr val="867567"/>
              </a:solidFill>
              <a:latin typeface="Montserrat" panose="00000500000000000000" pitchFamily="2" charset="0"/>
              <a:cs typeface="Calibri" panose="020F0502020204030204" pitchFamily="34" charset="0"/>
            </a:endParaRPr>
          </a:p>
        </p:txBody>
      </p:sp>
      <p:sp>
        <p:nvSpPr>
          <p:cNvPr id="6" name="Sous-titre 5"/>
          <p:cNvSpPr>
            <a:spLocks noGrp="1"/>
          </p:cNvSpPr>
          <p:nvPr>
            <p:ph type="subTitle" idx="1"/>
          </p:nvPr>
        </p:nvSpPr>
        <p:spPr>
          <a:xfrm>
            <a:off x="275129" y="923925"/>
            <a:ext cx="11603662" cy="4898806"/>
          </a:xfrm>
        </p:spPr>
        <p:txBody>
          <a:bodyPr>
            <a:normAutofit fontScale="62500" lnSpcReduction="20000"/>
          </a:bodyPr>
          <a:lstStyle/>
          <a:p>
            <a:pPr>
              <a:defRPr/>
            </a:pPr>
            <a:r>
              <a:rPr lang="fr-FR" altLang="fr-FR" sz="3200" dirty="0">
                <a:solidFill>
                  <a:srgbClr val="867567"/>
                </a:solidFill>
              </a:rPr>
              <a:t>CONCOURS INTERNE</a:t>
            </a:r>
          </a:p>
          <a:p>
            <a:pPr algn="l">
              <a:buFont typeface="Wingdings" panose="05000000000000000000" pitchFamily="2" charset="2"/>
              <a:buChar char="v"/>
              <a:defRPr/>
            </a:pPr>
            <a:r>
              <a:rPr lang="fr-FR" sz="3200" dirty="0">
                <a:solidFill>
                  <a:srgbClr val="867567"/>
                </a:solidFill>
                <a:latin typeface="Calibri" panose="020F0502020204030204" pitchFamily="34" charset="0"/>
                <a:cs typeface="Calibri" panose="020F0502020204030204" pitchFamily="34" charset="0"/>
              </a:rPr>
              <a:t>Pris en compte dans l’ancienneté :</a:t>
            </a:r>
          </a:p>
          <a:p>
            <a:pPr algn="l">
              <a:defRPr/>
            </a:pPr>
            <a:r>
              <a:rPr lang="fr-FR" sz="3200" dirty="0">
                <a:solidFill>
                  <a:srgbClr val="867567"/>
                </a:solidFill>
                <a:latin typeface="Calibri" panose="020F0502020204030204" pitchFamily="34" charset="0"/>
                <a:cs typeface="Calibri" panose="020F0502020204030204" pitchFamily="34" charset="0"/>
              </a:rPr>
              <a:t>• </a:t>
            </a:r>
            <a:r>
              <a:rPr lang="fr-FR" sz="3200" dirty="0">
                <a:solidFill>
                  <a:srgbClr val="28315B"/>
                </a:solidFill>
                <a:latin typeface="Calibri" panose="020F0502020204030204" pitchFamily="34" charset="0"/>
                <a:cs typeface="Calibri" panose="020F0502020204030204" pitchFamily="34" charset="0"/>
              </a:rPr>
              <a:t>Période de stage avant titularisation</a:t>
            </a:r>
          </a:p>
          <a:p>
            <a:pPr algn="l">
              <a:defRPr/>
            </a:pPr>
            <a:r>
              <a:rPr lang="fr-FR" sz="3200" dirty="0">
                <a:solidFill>
                  <a:srgbClr val="28315B"/>
                </a:solidFill>
                <a:latin typeface="Calibri" panose="020F0502020204030204" pitchFamily="34" charset="0"/>
                <a:cs typeface="Calibri" panose="020F0502020204030204" pitchFamily="34" charset="0"/>
              </a:rPr>
              <a:t>• Congés de longue maladie (CLM)</a:t>
            </a:r>
          </a:p>
          <a:p>
            <a:pPr algn="l">
              <a:defRPr/>
            </a:pPr>
            <a:r>
              <a:rPr lang="fr-FR" sz="3200" dirty="0">
                <a:solidFill>
                  <a:srgbClr val="28315B"/>
                </a:solidFill>
                <a:latin typeface="Calibri" panose="020F0502020204030204" pitchFamily="34" charset="0"/>
                <a:cs typeface="Calibri" panose="020F0502020204030204" pitchFamily="34" charset="0"/>
              </a:rPr>
              <a:t>• Congés de longue durée (CLD)</a:t>
            </a:r>
          </a:p>
          <a:p>
            <a:pPr algn="l">
              <a:defRPr/>
            </a:pPr>
            <a:endParaRPr lang="fr-FR" sz="3200" dirty="0">
              <a:solidFill>
                <a:srgbClr val="867567"/>
              </a:solidFill>
              <a:latin typeface="Calibri" panose="020F0502020204030204" pitchFamily="34" charset="0"/>
              <a:cs typeface="Calibri" panose="020F0502020204030204" pitchFamily="34" charset="0"/>
            </a:endParaRPr>
          </a:p>
          <a:p>
            <a:pPr algn="l">
              <a:buFont typeface="Wingdings" panose="05000000000000000000" pitchFamily="2" charset="2"/>
              <a:buChar char="v"/>
              <a:defRPr/>
            </a:pPr>
            <a:r>
              <a:rPr lang="fr-FR" sz="3200" dirty="0">
                <a:solidFill>
                  <a:srgbClr val="867567"/>
                </a:solidFill>
                <a:latin typeface="Calibri" panose="020F0502020204030204" pitchFamily="34" charset="0"/>
                <a:cs typeface="Calibri" panose="020F0502020204030204" pitchFamily="34" charset="0"/>
              </a:rPr>
              <a:t>Non pris en compte dans l’ancienneté :</a:t>
            </a:r>
          </a:p>
          <a:p>
            <a:pPr algn="l">
              <a:defRPr/>
            </a:pPr>
            <a:r>
              <a:rPr lang="fr-FR" sz="3200" dirty="0">
                <a:solidFill>
                  <a:srgbClr val="867567"/>
                </a:solidFill>
                <a:latin typeface="Calibri" panose="020F0502020204030204" pitchFamily="34" charset="0"/>
                <a:cs typeface="Calibri" panose="020F0502020204030204" pitchFamily="34" charset="0"/>
              </a:rPr>
              <a:t>• </a:t>
            </a:r>
            <a:r>
              <a:rPr lang="fr-FR" sz="3200" dirty="0">
                <a:solidFill>
                  <a:srgbClr val="28315B"/>
                </a:solidFill>
                <a:latin typeface="Calibri" panose="020F0502020204030204" pitchFamily="34" charset="0"/>
                <a:cs typeface="Calibri" panose="020F0502020204030204" pitchFamily="34" charset="0"/>
              </a:rPr>
              <a:t>Contrats du privé (sauf si service effectué dans le public)</a:t>
            </a:r>
          </a:p>
          <a:p>
            <a:pPr algn="l">
              <a:defRPr/>
            </a:pPr>
            <a:r>
              <a:rPr lang="fr-FR" sz="3200" dirty="0">
                <a:solidFill>
                  <a:srgbClr val="28315B"/>
                </a:solidFill>
                <a:latin typeface="Calibri" panose="020F0502020204030204" pitchFamily="34" charset="0"/>
                <a:cs typeface="Calibri" panose="020F0502020204030204" pitchFamily="34" charset="0"/>
              </a:rPr>
              <a:t>• Contrats associatifs (sauf si service effectué dans le public)</a:t>
            </a:r>
          </a:p>
          <a:p>
            <a:pPr algn="l">
              <a:defRPr/>
            </a:pPr>
            <a:r>
              <a:rPr lang="fr-FR" sz="3200" dirty="0">
                <a:solidFill>
                  <a:srgbClr val="28315B"/>
                </a:solidFill>
                <a:latin typeface="Calibri" panose="020F0502020204030204" pitchFamily="34" charset="0"/>
                <a:cs typeface="Calibri" panose="020F0502020204030204" pitchFamily="34" charset="0"/>
              </a:rPr>
              <a:t>• Contrats d’apprentissage (même si service effectué dans le public)</a:t>
            </a:r>
          </a:p>
          <a:p>
            <a:pPr algn="l">
              <a:defRPr/>
            </a:pPr>
            <a:r>
              <a:rPr lang="fr-FR" sz="3200" dirty="0">
                <a:solidFill>
                  <a:srgbClr val="28315B"/>
                </a:solidFill>
                <a:latin typeface="Calibri" panose="020F0502020204030204" pitchFamily="34" charset="0"/>
                <a:cs typeface="Calibri" panose="020F0502020204030204" pitchFamily="34" charset="0"/>
              </a:rPr>
              <a:t>• Période de disponibilité</a:t>
            </a:r>
          </a:p>
          <a:p>
            <a:pPr algn="l">
              <a:defRPr/>
            </a:pPr>
            <a:endParaRPr lang="fr-FR" sz="3200" dirty="0">
              <a:solidFill>
                <a:srgbClr val="867567"/>
              </a:solidFill>
              <a:latin typeface="Calibri" panose="020F0502020204030204" pitchFamily="34" charset="0"/>
              <a:cs typeface="Calibri" panose="020F0502020204030204" pitchFamily="34" charset="0"/>
            </a:endParaRPr>
          </a:p>
          <a:p>
            <a:pPr algn="l">
              <a:defRPr/>
            </a:pPr>
            <a:r>
              <a:rPr lang="fr-FR" sz="3200" dirty="0">
                <a:solidFill>
                  <a:srgbClr val="867567"/>
                </a:solidFill>
                <a:latin typeface="Calibri" panose="020F0502020204030204" pitchFamily="34" charset="0"/>
                <a:cs typeface="Calibri" panose="020F0502020204030204" pitchFamily="34" charset="0"/>
              </a:rPr>
              <a:t>Au 1er jour des épreuves d’admissibilité (épreuves écrite ou étude des dossier) les candidats doivent être en activité, en détachement, en congé parental ou en cours d’accomplissement du service national</a:t>
            </a:r>
            <a:endParaRPr lang="fr-FR" altLang="fr-FR" sz="2900" dirty="0">
              <a:solidFill>
                <a:srgbClr val="867567"/>
              </a:solidFill>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E183502E-FB51-3E09-D6A4-66722E8C0CBB}"/>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5B0883F6-92A4-A5BD-B2B5-F97C60C68C23}"/>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3351675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a:extLst>
            <a:ext uri="{FF2B5EF4-FFF2-40B4-BE49-F238E27FC236}">
              <a16:creationId xmlns:a16="http://schemas.microsoft.com/office/drawing/2014/main" id="{598A590A-7FF6-6457-FEDD-A96CDC2D1BDC}"/>
            </a:ext>
          </a:extLst>
        </p:cNvPr>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C3604108-DF53-7DBE-7919-EB8FFA698FB8}"/>
              </a:ext>
            </a:extLst>
          </p:cNvPr>
          <p:cNvSpPr txBox="1">
            <a:spLocks/>
          </p:cNvSpPr>
          <p:nvPr/>
        </p:nvSpPr>
        <p:spPr>
          <a:xfrm>
            <a:off x="329520" y="385763"/>
            <a:ext cx="11341089" cy="4930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marR="0" lvl="0" indent="-857250" algn="ctr" defTabSz="914400" rtl="0" eaLnBrk="1" fontAlgn="auto" latinLnBrk="0" hangingPunct="1">
              <a:lnSpc>
                <a:spcPct val="90000"/>
              </a:lnSpc>
              <a:spcBef>
                <a:spcPct val="0"/>
              </a:spcBef>
              <a:spcAft>
                <a:spcPts val="0"/>
              </a:spcAft>
              <a:buClrTx/>
              <a:buSzTx/>
              <a:buFontTx/>
              <a:buAutoNum type="romanUcParenR"/>
              <a:tabLst/>
              <a:defRPr/>
            </a:pPr>
            <a:endParaRPr kumimoji="0" lang="fr-FR" altLang="fr-FR"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857250" marR="0" lvl="0" indent="-857250" algn="ctr" defTabSz="914400" rtl="0" eaLnBrk="1" fontAlgn="auto" latinLnBrk="0" hangingPunct="1">
              <a:lnSpc>
                <a:spcPct val="90000"/>
              </a:lnSpc>
              <a:spcBef>
                <a:spcPct val="0"/>
              </a:spcBef>
              <a:spcAft>
                <a:spcPts val="0"/>
              </a:spcAft>
              <a:buClrTx/>
              <a:buSzTx/>
              <a:buFontTx/>
              <a:buAutoNum type="romanUcParenR"/>
              <a:tabLst/>
              <a:defRPr/>
            </a:pPr>
            <a:endParaRPr kumimoji="0" lang="fr-FR" altLang="fr-FR"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R="0" lvl="0" algn="ctr" defTabSz="914400" rtl="0" eaLnBrk="1" fontAlgn="auto" latinLnBrk="0" hangingPunct="1">
              <a:lnSpc>
                <a:spcPct val="90000"/>
              </a:lnSpc>
              <a:spcBef>
                <a:spcPct val="0"/>
              </a:spcBef>
              <a:spcAft>
                <a:spcPts val="0"/>
              </a:spcAft>
              <a:buClrTx/>
              <a:buSzTx/>
              <a:tabLst/>
              <a:defRPr/>
            </a:pPr>
            <a:r>
              <a:rPr lang="fr-FR" altLang="fr-FR" sz="2800" dirty="0">
                <a:solidFill>
                  <a:srgbClr val="867567"/>
                </a:solidFill>
                <a:latin typeface="Montserrat" panose="00000500000000000000" pitchFamily="2" charset="0"/>
              </a:rPr>
              <a:t>LE CONCOURS BOE</a:t>
            </a:r>
            <a:endParaRPr kumimoji="0" lang="fr-FR" altLang="fr-FR" sz="2800" b="0" i="0" u="none" strike="noStrike" kern="1200" cap="none" spc="0" normalizeH="0" baseline="0" noProof="0" dirty="0">
              <a:ln>
                <a:noFill/>
              </a:ln>
              <a:solidFill>
                <a:srgbClr val="867567"/>
              </a:solidFill>
              <a:effectLst/>
              <a:uLnTx/>
              <a:uFillTx/>
              <a:latin typeface="Montserrat" panose="00000500000000000000" pitchFamily="2" charset="0"/>
              <a:ea typeface="+mn-ea"/>
              <a:cs typeface="+mn-cs"/>
            </a:endParaRPr>
          </a:p>
          <a:p>
            <a:pPr marL="857250" marR="0" lvl="0" indent="-857250" algn="ctr" defTabSz="914400" rtl="0" eaLnBrk="1" fontAlgn="auto" latinLnBrk="0" hangingPunct="1">
              <a:lnSpc>
                <a:spcPct val="90000"/>
              </a:lnSpc>
              <a:spcBef>
                <a:spcPct val="0"/>
              </a:spcBef>
              <a:spcAft>
                <a:spcPts val="0"/>
              </a:spcAft>
              <a:buClrTx/>
              <a:buSzTx/>
              <a:buFontTx/>
              <a:buNone/>
              <a:tabLst/>
              <a:defRPr/>
            </a:pPr>
            <a:endParaRPr kumimoji="0" lang="fr-FR" altLang="fr-FR" sz="3600" b="1"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a:p>
            <a:pPr marL="857250" marR="0" lvl="0" indent="-857250" algn="ctr" defTabSz="914400" rtl="0" eaLnBrk="1" fontAlgn="auto" latinLnBrk="0" hangingPunct="1">
              <a:lnSpc>
                <a:spcPct val="90000"/>
              </a:lnSpc>
              <a:spcBef>
                <a:spcPct val="0"/>
              </a:spcBef>
              <a:spcAft>
                <a:spcPts val="0"/>
              </a:spcAft>
              <a:buClrTx/>
              <a:buSzTx/>
              <a:buFontTx/>
              <a:buAutoNum type="romanUcPeriod" startAt="6"/>
              <a:tabLst/>
              <a:defRPr/>
            </a:pPr>
            <a:endParaRPr kumimoji="0" lang="fr-FR" altLang="fr-FR" sz="36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p:txBody>
      </p:sp>
      <p:pic>
        <p:nvPicPr>
          <p:cNvPr id="8" name="Image 7">
            <a:extLst>
              <a:ext uri="{FF2B5EF4-FFF2-40B4-BE49-F238E27FC236}">
                <a16:creationId xmlns:a16="http://schemas.microsoft.com/office/drawing/2014/main" id="{C72C20E8-69DD-5B42-ECC6-EB93DE1DEF37}"/>
              </a:ext>
            </a:extLst>
          </p:cNvPr>
          <p:cNvPicPr>
            <a:picLocks noChangeAspect="1"/>
          </p:cNvPicPr>
          <p:nvPr/>
        </p:nvPicPr>
        <p:blipFill>
          <a:blip r:embed="rId2"/>
          <a:stretch>
            <a:fillRect/>
          </a:stretch>
        </p:blipFill>
        <p:spPr>
          <a:xfrm>
            <a:off x="695721" y="5825931"/>
            <a:ext cx="2641600" cy="330200"/>
          </a:xfrm>
          <a:prstGeom prst="rect">
            <a:avLst/>
          </a:prstGeom>
        </p:spPr>
      </p:pic>
      <p:pic>
        <p:nvPicPr>
          <p:cNvPr id="4" name="Image 5" descr="75+ Free Stock Images 3D Human Character Best Collecti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5893" y="2527539"/>
            <a:ext cx="2486862" cy="241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276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234388" y="368780"/>
            <a:ext cx="9144000" cy="657334"/>
          </a:xfrm>
        </p:spPr>
        <p:txBody>
          <a:bodyPr>
            <a:noAutofit/>
          </a:bodyPr>
          <a:lstStyle/>
          <a:p>
            <a:pPr>
              <a:defRPr/>
            </a:pPr>
            <a:r>
              <a:rPr lang="fr-FR" altLang="fr-FR" sz="2800" dirty="0">
                <a:solidFill>
                  <a:srgbClr val="867567"/>
                </a:solidFill>
                <a:latin typeface="Montserrat" panose="00000500000000000000" pitchFamily="2" charset="0"/>
              </a:rPr>
              <a:t>LES CONCOURS BOE</a:t>
            </a:r>
            <a:br>
              <a:rPr lang="fr-FR" altLang="fr-FR" sz="3200" b="1" dirty="0">
                <a:solidFill>
                  <a:srgbClr val="867567"/>
                </a:solidFill>
              </a:rPr>
            </a:br>
            <a:r>
              <a:rPr lang="fr-FR" altLang="fr-FR" sz="1600" b="1" dirty="0">
                <a:solidFill>
                  <a:srgbClr val="FF0000"/>
                </a:solidFill>
              </a:rPr>
              <a:t>Ouverture de la phase d’inscription :</a:t>
            </a:r>
            <a:r>
              <a:rPr lang="fr-FR" altLang="fr-FR" sz="3200" b="1" dirty="0">
                <a:solidFill>
                  <a:srgbClr val="867567"/>
                </a:solidFill>
              </a:rPr>
              <a:t> </a:t>
            </a:r>
            <a:r>
              <a:rPr lang="fr-FR" altLang="fr-FR" sz="2000" b="1" dirty="0">
                <a:solidFill>
                  <a:srgbClr val="FF0000"/>
                </a:solidFill>
              </a:rPr>
              <a:t>13 avril au 13 mai 2026 (site USPN)</a:t>
            </a:r>
            <a:endParaRPr lang="fr-FR" altLang="fr-FR" sz="2000" b="1" dirty="0">
              <a:solidFill>
                <a:srgbClr val="FF0000"/>
              </a:solidFill>
              <a:latin typeface="Calibri" panose="020F0502020204030204" pitchFamily="34" charset="0"/>
              <a:cs typeface="Calibri" panose="020F0502020204030204" pitchFamily="34" charset="0"/>
            </a:endParaRPr>
          </a:p>
        </p:txBody>
      </p:sp>
      <p:sp>
        <p:nvSpPr>
          <p:cNvPr id="6" name="Sous-titre 5"/>
          <p:cNvSpPr>
            <a:spLocks noGrp="1"/>
          </p:cNvSpPr>
          <p:nvPr>
            <p:ph type="subTitle" idx="1"/>
          </p:nvPr>
        </p:nvSpPr>
        <p:spPr>
          <a:xfrm>
            <a:off x="321178" y="1394893"/>
            <a:ext cx="11603662" cy="5293769"/>
          </a:xfrm>
        </p:spPr>
        <p:txBody>
          <a:bodyPr>
            <a:normAutofit/>
          </a:bodyPr>
          <a:lstStyle/>
          <a:p>
            <a:pPr algn="l">
              <a:defRPr/>
            </a:pPr>
            <a:r>
              <a:rPr lang="fr-FR" altLang="fr-FR" sz="2000" dirty="0">
                <a:solidFill>
                  <a:schemeClr val="tx1">
                    <a:lumMod val="65000"/>
                    <a:lumOff val="35000"/>
                  </a:schemeClr>
                </a:solidFill>
                <a:latin typeface="Calibri" panose="020F0502020204030204" pitchFamily="34" charset="0"/>
                <a:cs typeface="Calibri" panose="020F0502020204030204" pitchFamily="34" charset="0"/>
              </a:rPr>
              <a:t>Ouverts aux candidats bénéficiaires de l’obligation d’emploi (BOE)</a:t>
            </a:r>
          </a:p>
          <a:p>
            <a:pPr algn="l">
              <a:defRPr/>
            </a:pPr>
            <a:r>
              <a:rPr lang="fr-FR" altLang="fr-FR" sz="2000" dirty="0">
                <a:solidFill>
                  <a:schemeClr val="tx1">
                    <a:lumMod val="65000"/>
                    <a:lumOff val="35000"/>
                  </a:schemeClr>
                </a:solidFill>
                <a:latin typeface="Calibri" panose="020F0502020204030204" pitchFamily="34" charset="0"/>
                <a:cs typeface="Calibri" panose="020F0502020204030204" pitchFamily="34" charset="0"/>
              </a:rPr>
              <a:t>= en situation de handicap/invalidité/incapacité</a:t>
            </a:r>
          </a:p>
          <a:p>
            <a:pPr>
              <a:defRPr/>
            </a:pPr>
            <a:endParaRPr lang="fr-FR" altLang="fr-FR" dirty="0">
              <a:solidFill>
                <a:schemeClr val="tx1">
                  <a:lumMod val="65000"/>
                  <a:lumOff val="35000"/>
                </a:schemeClr>
              </a:solidFill>
              <a:latin typeface="Calibri" panose="020F0502020204030204" pitchFamily="34" charset="0"/>
              <a:cs typeface="Calibri" panose="020F0502020204030204" pitchFamily="34" charset="0"/>
            </a:endParaRPr>
          </a:p>
          <a:p>
            <a:pPr>
              <a:lnSpc>
                <a:spcPct val="0"/>
              </a:lnSpc>
              <a:defRPr/>
            </a:pPr>
            <a:endParaRPr lang="fr-FR" altLang="fr-FR" dirty="0">
              <a:solidFill>
                <a:schemeClr val="tx1">
                  <a:lumMod val="65000"/>
                  <a:lumOff val="35000"/>
                </a:schemeClr>
              </a:solidFill>
              <a:latin typeface="Calibri" panose="020F0502020204030204" pitchFamily="34" charset="0"/>
              <a:cs typeface="Calibri" panose="020F0502020204030204" pitchFamily="34" charset="0"/>
            </a:endParaRPr>
          </a:p>
          <a:p>
            <a:pPr algn="l">
              <a:defRPr/>
            </a:pPr>
            <a:r>
              <a:rPr lang="fr-FR" altLang="fr-FR" sz="2000" i="1" dirty="0">
                <a:solidFill>
                  <a:schemeClr val="tx1">
                    <a:lumMod val="65000"/>
                    <a:lumOff val="35000"/>
                  </a:schemeClr>
                </a:solidFill>
                <a:latin typeface="Calibri" panose="020F0502020204030204" pitchFamily="34" charset="0"/>
                <a:cs typeface="Calibri" panose="020F0502020204030204" pitchFamily="34" charset="0"/>
              </a:rPr>
              <a:t>Campagne BIATSS 2026 :</a:t>
            </a:r>
          </a:p>
          <a:p>
            <a:pPr algn="l">
              <a:defRPr/>
            </a:pPr>
            <a:endParaRPr lang="fr-FR" altLang="fr-FR" sz="2000" dirty="0">
              <a:solidFill>
                <a:schemeClr val="tx1">
                  <a:lumMod val="65000"/>
                  <a:lumOff val="3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defRPr/>
            </a:pPr>
            <a:r>
              <a:rPr lang="fr-FR" altLang="fr-FR" sz="2000" dirty="0">
                <a:solidFill>
                  <a:schemeClr val="tx1">
                    <a:lumMod val="65000"/>
                    <a:lumOff val="35000"/>
                  </a:schemeClr>
                </a:solidFill>
                <a:latin typeface="Calibri" panose="020F0502020204030204" pitchFamily="34" charset="0"/>
                <a:cs typeface="Calibri" panose="020F0502020204030204" pitchFamily="34" charset="0"/>
              </a:rPr>
              <a:t>1 concours BOE par voie contractuelle TECH BAP J – Technicien en gestion administrative</a:t>
            </a:r>
          </a:p>
          <a:p>
            <a:pPr marL="457200" indent="-457200" algn="l">
              <a:buFont typeface="Arial" panose="020B0604020202020204" pitchFamily="34" charset="0"/>
              <a:buChar char="•"/>
              <a:defRPr/>
            </a:pPr>
            <a:r>
              <a:rPr lang="fr-FR" altLang="fr-FR" sz="2000" dirty="0">
                <a:solidFill>
                  <a:schemeClr val="tx1">
                    <a:lumMod val="65000"/>
                    <a:lumOff val="35000"/>
                  </a:schemeClr>
                </a:solidFill>
                <a:latin typeface="Calibri" panose="020F0502020204030204" pitchFamily="34" charset="0"/>
                <a:cs typeface="Calibri" panose="020F0502020204030204" pitchFamily="34" charset="0"/>
              </a:rPr>
              <a:t>1 concours BOE par voie contractuelle ASI BAP J – Assistant en gestion administrative</a:t>
            </a:r>
          </a:p>
          <a:p>
            <a:pPr algn="l">
              <a:defRPr/>
            </a:pPr>
            <a:endParaRPr lang="fr-FR" altLang="fr-FR" sz="3200" b="1" dirty="0">
              <a:solidFill>
                <a:srgbClr val="867567"/>
              </a:solidFill>
              <a:latin typeface="Calibri" panose="020F0502020204030204" pitchFamily="34" charset="0"/>
              <a:cs typeface="Calibri" panose="020F0502020204030204" pitchFamily="34" charset="0"/>
            </a:endParaRPr>
          </a:p>
          <a:p>
            <a:pPr algn="l">
              <a:defRPr/>
            </a:pPr>
            <a:endParaRPr lang="fr-FR"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F6A3187E-85E8-44DA-A0BD-BAF071E1C048}"/>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2521E53A-774B-619F-5772-B9757CB05646}"/>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900458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537857" y="41604"/>
            <a:ext cx="9144000" cy="657334"/>
          </a:xfrm>
        </p:spPr>
        <p:txBody>
          <a:bodyPr>
            <a:noAutofit/>
          </a:bodyPr>
          <a:lstStyle/>
          <a:p>
            <a:pPr>
              <a:defRPr/>
            </a:pPr>
            <a:r>
              <a:rPr lang="fr-FR" altLang="fr-FR" sz="2800" dirty="0">
                <a:solidFill>
                  <a:srgbClr val="867567"/>
                </a:solidFill>
                <a:latin typeface="Montserrat" panose="00000500000000000000" pitchFamily="2" charset="0"/>
              </a:rPr>
              <a:t>LES CONCOURS BOE</a:t>
            </a:r>
            <a:endParaRPr lang="fr-FR" altLang="fr-FR" sz="2800" dirty="0">
              <a:solidFill>
                <a:srgbClr val="867567"/>
              </a:solidFill>
              <a:latin typeface="Montserrat" panose="00000500000000000000" pitchFamily="2" charset="0"/>
              <a:cs typeface="Calibri" panose="020F0502020204030204" pitchFamily="34" charset="0"/>
            </a:endParaRPr>
          </a:p>
        </p:txBody>
      </p:sp>
      <p:sp>
        <p:nvSpPr>
          <p:cNvPr id="6" name="Sous-titre 5"/>
          <p:cNvSpPr>
            <a:spLocks noGrp="1"/>
          </p:cNvSpPr>
          <p:nvPr>
            <p:ph type="subTitle" idx="1"/>
          </p:nvPr>
        </p:nvSpPr>
        <p:spPr>
          <a:xfrm>
            <a:off x="294169" y="642376"/>
            <a:ext cx="11603662" cy="5293769"/>
          </a:xfrm>
          <a:effectLst/>
        </p:spPr>
        <p:txBody>
          <a:bodyPr>
            <a:normAutofit fontScale="32500" lnSpcReduction="20000"/>
          </a:bodyPr>
          <a:lstStyle/>
          <a:p>
            <a:endParaRPr lang="fr-FR" dirty="0"/>
          </a:p>
          <a:p>
            <a:pPr algn="l">
              <a:buFont typeface="Wingdings" panose="05000000000000000000" pitchFamily="2" charset="2"/>
              <a:buChar char="v"/>
              <a:defRPr/>
            </a:pPr>
            <a:r>
              <a:rPr lang="fr-FR" sz="4300" b="1" dirty="0">
                <a:solidFill>
                  <a:srgbClr val="867567"/>
                </a:solidFill>
                <a:latin typeface="Calibri" panose="020F0502020204030204" pitchFamily="34" charset="0"/>
                <a:cs typeface="Calibri" panose="020F0502020204030204" pitchFamily="34" charset="0"/>
              </a:rPr>
              <a:t>Le concours BOE par voie contractuelle est réservé aux agents BOE </a:t>
            </a:r>
            <a:r>
              <a:rPr lang="fr-FR" sz="4300" b="1" u="sng" dirty="0">
                <a:solidFill>
                  <a:srgbClr val="867567"/>
                </a:solidFill>
                <a:latin typeface="Calibri" panose="020F0502020204030204" pitchFamily="34" charset="0"/>
                <a:cs typeface="Calibri" panose="020F0502020204030204" pitchFamily="34" charset="0"/>
              </a:rPr>
              <a:t>contractuels</a:t>
            </a:r>
            <a:r>
              <a:rPr lang="fr-FR" sz="4300" b="1" dirty="0">
                <a:solidFill>
                  <a:srgbClr val="867567"/>
                </a:solidFill>
                <a:latin typeface="Calibri" panose="020F0502020204030204" pitchFamily="34" charset="0"/>
                <a:cs typeface="Calibri" panose="020F0502020204030204" pitchFamily="34" charset="0"/>
              </a:rPr>
              <a:t> :</a:t>
            </a:r>
          </a:p>
          <a:p>
            <a:pPr algn="l"/>
            <a:r>
              <a:rPr lang="fr-FR" sz="4000" b="1" dirty="0"/>
              <a:t>Conditions pour concourir :</a:t>
            </a:r>
          </a:p>
          <a:p>
            <a:pPr algn="l"/>
            <a:r>
              <a:rPr lang="fr-FR" sz="4000" dirty="0"/>
              <a:t>Appartenir à l’une des catégories de la liste des Bénéficiaires de l’Obligation d’Emploi (BOE) / Présenter un handicap compatible avec l’emploi postulé / Posséder la nationalité française ou être ressortissant d'un autre État membre de la Communauté Européenne ou partie à l'accord sur l'espace économique européen / Jouir de vos droits civiques / Ne pas avoir subi une condamnation incompatible avec l'exercice des fonctions / Être en position régulière au regard des obligations du service national / </a:t>
            </a:r>
            <a:r>
              <a:rPr lang="fr-FR" sz="4000" u="sng" dirty="0"/>
              <a:t>Ne pas être fonctionnaire </a:t>
            </a:r>
            <a:r>
              <a:rPr lang="fr-FR" sz="4000" dirty="0"/>
              <a:t>/ Justifier des titres, diplômes ou du niveau d'études exigés des candidats aux concours externes, fixés par le statut particulier du corps des Techniciens de recherche et formation</a:t>
            </a:r>
          </a:p>
          <a:p>
            <a:pPr algn="l"/>
            <a:r>
              <a:rPr lang="fr-FR" sz="4000" b="1" dirty="0"/>
              <a:t>Contenu du dossier de candidature :</a:t>
            </a:r>
          </a:p>
          <a:p>
            <a:pPr algn="l"/>
            <a:r>
              <a:rPr lang="fr-FR" sz="4000" dirty="0"/>
              <a:t>Photocopie de la carte d’identité ou du passeport / Copies des diplômes / Attestation justifiant que vous êtes en règle avec les obligations militaires (pour les moins de 26 ans) / Attestation de reconnaissance de la qualité de travailleur handicapé (RQTH) ou tout autre document permettant d’établir l’appartenance à l’une des catégories de BOE</a:t>
            </a:r>
          </a:p>
          <a:p>
            <a:pPr algn="l"/>
            <a:r>
              <a:rPr lang="fr-FR" sz="4000" dirty="0"/>
              <a:t>Une lettre de motivation indiquant le souhait d'intégrer un corps de la fonction publique et d'y poursuivre son parcours professionnel (2 pages maximum)</a:t>
            </a:r>
          </a:p>
          <a:p>
            <a:pPr algn="l"/>
            <a:r>
              <a:rPr lang="fr-FR" sz="4000" dirty="0"/>
              <a:t>Un curriculum vitae détaillé relatif aux formations suivies et aux expériences professionnelles</a:t>
            </a:r>
          </a:p>
          <a:p>
            <a:pPr algn="l"/>
            <a:r>
              <a:rPr lang="fr-FR" sz="4000" dirty="0"/>
              <a:t>Un récapitulatif des formations</a:t>
            </a:r>
          </a:p>
          <a:p>
            <a:pPr algn="l"/>
            <a:r>
              <a:rPr lang="fr-FR" sz="4000" dirty="0"/>
              <a:t>État des services privés dûment rempli et signé avec les justificatifs / État des services publics dûment rempli et signé avec les justificatifs</a:t>
            </a:r>
          </a:p>
          <a:p>
            <a:pPr algn="l"/>
            <a:r>
              <a:rPr lang="fr-FR" sz="4000" dirty="0"/>
              <a:t>Demande d’extrait du casier judiciaire remplie</a:t>
            </a:r>
          </a:p>
          <a:p>
            <a:pPr algn="l"/>
            <a:r>
              <a:rPr lang="fr-FR" sz="4000" dirty="0"/>
              <a:t>Demande d’équivalence (facultatif)</a:t>
            </a:r>
          </a:p>
          <a:p>
            <a:pPr algn="l"/>
            <a:r>
              <a:rPr lang="fr-FR" sz="4000" dirty="0"/>
              <a:t>Attestation sur l’honneur</a:t>
            </a:r>
          </a:p>
          <a:p>
            <a:pPr algn="l"/>
            <a:r>
              <a:rPr lang="fr-FR" sz="4000" b="1" dirty="0"/>
              <a:t>Déroulement du recrutement</a:t>
            </a:r>
          </a:p>
          <a:p>
            <a:pPr algn="l"/>
            <a:r>
              <a:rPr lang="fr-FR" sz="4000" dirty="0"/>
              <a:t>La Présidente de l’Université crée une commission de sélection chargée d’examiner les candidatures. Cette commission est composée d’au moins trois membres désignés par l’autorité chargée de la direction de l’établissement.</a:t>
            </a:r>
          </a:p>
          <a:p>
            <a:pPr algn="l"/>
            <a:r>
              <a:rPr lang="fr-FR" sz="4000" dirty="0"/>
              <a:t>La commission de sélection examine le dossier de chaque candidat. Au terme de l’examen des dossiers de candidature déposés dans le délai fixé, la commission procède à la sélection des candidats puis à l’audition des candidats retenus.</a:t>
            </a:r>
          </a:p>
          <a:p>
            <a:pPr algn="l"/>
            <a:endParaRPr lang="fr-FR" sz="2500" dirty="0"/>
          </a:p>
          <a:p>
            <a:pPr algn="l"/>
            <a:endParaRPr lang="fr-FR" dirty="0"/>
          </a:p>
          <a:p>
            <a:pPr algn="l"/>
            <a:endParaRPr lang="fr-FR" dirty="0"/>
          </a:p>
          <a:p>
            <a:pPr lvl="0" algn="l"/>
            <a:endParaRPr lang="fr-FR" dirty="0"/>
          </a:p>
          <a:p>
            <a:pPr algn="l">
              <a:defRPr/>
            </a:pPr>
            <a:endParaRPr lang="fr-FR" altLang="fr-FR" sz="3200" b="1" dirty="0">
              <a:solidFill>
                <a:srgbClr val="867567"/>
              </a:solidFill>
              <a:latin typeface="Calibri" panose="020F0502020204030204" pitchFamily="34" charset="0"/>
              <a:cs typeface="Calibri" panose="020F0502020204030204" pitchFamily="34" charset="0"/>
            </a:endParaRPr>
          </a:p>
          <a:p>
            <a:pPr algn="l">
              <a:defRPr/>
            </a:pPr>
            <a:endParaRPr lang="fr-FR"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309B6A6C-68CA-9317-D83B-952DBE6A9871}"/>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1D4610E1-1FB7-3AB8-9AF0-665408B116C5}"/>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28864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1000"/>
                                        <p:tgtEl>
                                          <p:spTgt spid="6">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000"/>
                                        <p:tgtEl>
                                          <p:spTgt spid="6">
                                            <p:txEl>
                                              <p:pRg st="3" end="3"/>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1000"/>
                                        <p:tgtEl>
                                          <p:spTgt spid="6">
                                            <p:txEl>
                                              <p:pRg st="4" end="4"/>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1000"/>
                                        <p:tgtEl>
                                          <p:spTgt spid="6">
                                            <p:txEl>
                                              <p:pRg st="7" end="7"/>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1000"/>
                                        <p:tgtEl>
                                          <p:spTgt spid="6">
                                            <p:txEl>
                                              <p:pRg st="9" end="9"/>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1000"/>
                                        <p:tgtEl>
                                          <p:spTgt spid="6">
                                            <p:txEl>
                                              <p:pRg st="10" end="10"/>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1000"/>
                                        <p:tgtEl>
                                          <p:spTgt spid="6">
                                            <p:txEl>
                                              <p:pRg st="11" end="11"/>
                                            </p:txEl>
                                          </p:spTgt>
                                        </p:tgtEl>
                                      </p:cBhvr>
                                    </p:animEffect>
                                  </p:childTnLst>
                                </p:cTn>
                              </p:par>
                              <p:par>
                                <p:cTn id="38" presetID="10" presetClass="entr" presetSubtype="0" fill="hold" nodeType="withEffect">
                                  <p:stCondLst>
                                    <p:cond delay="500"/>
                                  </p:stCondLst>
                                  <p:childTnLst>
                                    <p:set>
                                      <p:cBhvr>
                                        <p:cTn id="39" dur="1" fill="hold">
                                          <p:stCondLst>
                                            <p:cond delay="0"/>
                                          </p:stCondLst>
                                        </p:cTn>
                                        <p:tgtEl>
                                          <p:spTgt spid="6">
                                            <p:txEl>
                                              <p:pRg st="12" end="12"/>
                                            </p:txEl>
                                          </p:spTgt>
                                        </p:tgtEl>
                                        <p:attrNameLst>
                                          <p:attrName>style.visibility</p:attrName>
                                        </p:attrNameLst>
                                      </p:cBhvr>
                                      <p:to>
                                        <p:strVal val="visible"/>
                                      </p:to>
                                    </p:set>
                                    <p:animEffect transition="in" filter="fade">
                                      <p:cBhvr>
                                        <p:cTn id="40" dur="1000"/>
                                        <p:tgtEl>
                                          <p:spTgt spid="6">
                                            <p:txEl>
                                              <p:pRg st="12" end="12"/>
                                            </p:txEl>
                                          </p:spTgt>
                                        </p:tgtEl>
                                      </p:cBhvr>
                                    </p:animEffect>
                                  </p:childTnLst>
                                </p:cTn>
                              </p:par>
                              <p:par>
                                <p:cTn id="41" presetID="10" presetClass="entr" presetSubtype="0" fill="hold" nodeType="withEffect">
                                  <p:stCondLst>
                                    <p:cond delay="500"/>
                                  </p:stCondLst>
                                  <p:childTnLst>
                                    <p:set>
                                      <p:cBhvr>
                                        <p:cTn id="42" dur="1" fill="hold">
                                          <p:stCondLst>
                                            <p:cond delay="0"/>
                                          </p:stCondLst>
                                        </p:cTn>
                                        <p:tgtEl>
                                          <p:spTgt spid="6">
                                            <p:txEl>
                                              <p:pRg st="13" end="13"/>
                                            </p:txEl>
                                          </p:spTgt>
                                        </p:tgtEl>
                                        <p:attrNameLst>
                                          <p:attrName>style.visibility</p:attrName>
                                        </p:attrNameLst>
                                      </p:cBhvr>
                                      <p:to>
                                        <p:strVal val="visible"/>
                                      </p:to>
                                    </p:set>
                                    <p:animEffect transition="in" filter="fade">
                                      <p:cBhvr>
                                        <p:cTn id="43" dur="1000"/>
                                        <p:tgtEl>
                                          <p:spTgt spid="6">
                                            <p:txEl>
                                              <p:pRg st="13" end="13"/>
                                            </p:txEl>
                                          </p:spTgt>
                                        </p:tgtEl>
                                      </p:cBhvr>
                                    </p:animEffect>
                                  </p:childTnLst>
                                </p:cTn>
                              </p:par>
                              <p:par>
                                <p:cTn id="44" presetID="10" presetClass="entr" presetSubtype="0" fill="hold" nodeType="withEffect">
                                  <p:stCondLst>
                                    <p:cond delay="500"/>
                                  </p:stCondLst>
                                  <p:childTnLst>
                                    <p:set>
                                      <p:cBhvr>
                                        <p:cTn id="45" dur="1" fill="hold">
                                          <p:stCondLst>
                                            <p:cond delay="0"/>
                                          </p:stCondLst>
                                        </p:cTn>
                                        <p:tgtEl>
                                          <p:spTgt spid="6">
                                            <p:txEl>
                                              <p:pRg st="14" end="14"/>
                                            </p:txEl>
                                          </p:spTgt>
                                        </p:tgtEl>
                                        <p:attrNameLst>
                                          <p:attrName>style.visibility</p:attrName>
                                        </p:attrNameLst>
                                      </p:cBhvr>
                                      <p:to>
                                        <p:strVal val="visible"/>
                                      </p:to>
                                    </p:set>
                                    <p:animEffect transition="in" filter="fade">
                                      <p:cBhvr>
                                        <p:cTn id="46" dur="1000"/>
                                        <p:tgtEl>
                                          <p:spTgt spid="6">
                                            <p:txEl>
                                              <p:pRg st="14" end="14"/>
                                            </p:txEl>
                                          </p:spTgt>
                                        </p:tgtEl>
                                      </p:cBhvr>
                                    </p:animEffect>
                                  </p:childTnLst>
                                </p:cTn>
                              </p:par>
                              <p:par>
                                <p:cTn id="47" presetID="10" presetClass="entr" presetSubtype="0" fill="hold" nodeType="withEffect">
                                  <p:stCondLst>
                                    <p:cond delay="500"/>
                                  </p:stCondLst>
                                  <p:childTnLst>
                                    <p:set>
                                      <p:cBhvr>
                                        <p:cTn id="48" dur="1" fill="hold">
                                          <p:stCondLst>
                                            <p:cond delay="0"/>
                                          </p:stCondLst>
                                        </p:cTn>
                                        <p:tgtEl>
                                          <p:spTgt spid="6">
                                            <p:txEl>
                                              <p:pRg st="15" end="15"/>
                                            </p:txEl>
                                          </p:spTgt>
                                        </p:tgtEl>
                                        <p:attrNameLst>
                                          <p:attrName>style.visibility</p:attrName>
                                        </p:attrNameLst>
                                      </p:cBhvr>
                                      <p:to>
                                        <p:strVal val="visible"/>
                                      </p:to>
                                    </p:set>
                                    <p:animEffect transition="in" filter="fade">
                                      <p:cBhvr>
                                        <p:cTn id="49" dur="10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8315B"/>
        </a:solidFill>
        <a:effectLst/>
      </p:bgPr>
    </p:bg>
    <p:spTree>
      <p:nvGrpSpPr>
        <p:cNvPr id="1" name="">
          <a:extLst>
            <a:ext uri="{FF2B5EF4-FFF2-40B4-BE49-F238E27FC236}">
              <a16:creationId xmlns:a16="http://schemas.microsoft.com/office/drawing/2014/main" id="{0295EDEB-D0CE-B87F-82AE-6C91E9CBE2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818C55-FA94-9E15-8638-5297BA07C96C}"/>
              </a:ext>
            </a:extLst>
          </p:cNvPr>
          <p:cNvSpPr>
            <a:spLocks noGrp="1"/>
          </p:cNvSpPr>
          <p:nvPr>
            <p:ph type="title"/>
          </p:nvPr>
        </p:nvSpPr>
        <p:spPr>
          <a:xfrm>
            <a:off x="777815" y="460015"/>
            <a:ext cx="10515600" cy="1325563"/>
          </a:xfrm>
        </p:spPr>
        <p:txBody>
          <a:bodyPr>
            <a:normAutofit/>
          </a:bodyPr>
          <a:lstStyle/>
          <a:p>
            <a:pPr algn="ctr"/>
            <a:r>
              <a:rPr lang="fr-FR" altLang="fr-FR" sz="2800" dirty="0">
                <a:solidFill>
                  <a:srgbClr val="867567"/>
                </a:solidFill>
                <a:latin typeface="Montserrat" panose="00000500000000000000" pitchFamily="2" charset="0"/>
              </a:rPr>
              <a:t>VI. POUR CONSTITUER SON DOSSIER</a:t>
            </a:r>
            <a:br>
              <a:rPr lang="fr-FR" altLang="fr-FR" sz="4000" b="1" dirty="0">
                <a:solidFill>
                  <a:srgbClr val="867567"/>
                </a:solidFill>
                <a:latin typeface="Calibri" panose="020F0502020204030204" pitchFamily="34" charset="0"/>
              </a:rPr>
            </a:br>
            <a:endParaRPr lang="fr-FR" sz="2000" b="1" dirty="0">
              <a:solidFill>
                <a:srgbClr val="867567"/>
              </a:solidFill>
            </a:endParaRPr>
          </a:p>
        </p:txBody>
      </p:sp>
      <p:pic>
        <p:nvPicPr>
          <p:cNvPr id="8" name="Image 7">
            <a:extLst>
              <a:ext uri="{FF2B5EF4-FFF2-40B4-BE49-F238E27FC236}">
                <a16:creationId xmlns:a16="http://schemas.microsoft.com/office/drawing/2014/main" id="{4136B25F-D812-FF04-4508-BFA1BB7438B7}"/>
              </a:ext>
            </a:extLst>
          </p:cNvPr>
          <p:cNvPicPr>
            <a:picLocks noChangeAspect="1"/>
          </p:cNvPicPr>
          <p:nvPr/>
        </p:nvPicPr>
        <p:blipFill>
          <a:blip r:embed="rId2"/>
          <a:stretch>
            <a:fillRect/>
          </a:stretch>
        </p:blipFill>
        <p:spPr>
          <a:xfrm>
            <a:off x="842866" y="5782247"/>
            <a:ext cx="2641600" cy="330200"/>
          </a:xfrm>
          <a:prstGeom prst="rect">
            <a:avLst/>
          </a:prstGeom>
        </p:spPr>
      </p:pic>
      <p:sp>
        <p:nvSpPr>
          <p:cNvPr id="3" name="Espace réservé du numéro de diapositive 2">
            <a:extLst>
              <a:ext uri="{FF2B5EF4-FFF2-40B4-BE49-F238E27FC236}">
                <a16:creationId xmlns:a16="http://schemas.microsoft.com/office/drawing/2014/main" id="{B9DD7AFB-9A6F-972B-7DD1-3C528A4CCD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AFA2B-E73A-4C1F-9FFE-58E09585425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descr="Une image contenant jouet&#10;&#10;Le contenu généré par l’IA peut être incorrect.">
            <a:extLst>
              <a:ext uri="{FF2B5EF4-FFF2-40B4-BE49-F238E27FC236}">
                <a16:creationId xmlns:a16="http://schemas.microsoft.com/office/drawing/2014/main" id="{2A382A79-4807-8D11-42F3-3562632E1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132" y="2182393"/>
            <a:ext cx="2699708" cy="3031452"/>
          </a:xfrm>
          <a:prstGeom prst="rect">
            <a:avLst/>
          </a:prstGeom>
        </p:spPr>
      </p:pic>
    </p:spTree>
    <p:extLst>
      <p:ext uri="{BB962C8B-B14F-4D97-AF65-F5344CB8AC3E}">
        <p14:creationId xmlns:p14="http://schemas.microsoft.com/office/powerpoint/2010/main" val="2616789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7" name="Espace réservé du contenu 2"/>
          <p:cNvSpPr txBox="1">
            <a:spLocks/>
          </p:cNvSpPr>
          <p:nvPr/>
        </p:nvSpPr>
        <p:spPr>
          <a:xfrm>
            <a:off x="715541" y="617395"/>
            <a:ext cx="11059516" cy="56154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defRPr/>
            </a:pPr>
            <a:r>
              <a:rPr lang="fr-FR" altLang="fr-FR" sz="2800" dirty="0">
                <a:solidFill>
                  <a:schemeClr val="bg1"/>
                </a:solidFill>
                <a:effectLst>
                  <a:outerShdw blurRad="38100" dist="38100" dir="2700000" algn="tl">
                    <a:srgbClr val="000000">
                      <a:alpha val="43137"/>
                    </a:srgbClr>
                  </a:outerShdw>
                </a:effectLst>
                <a:latin typeface="Montserrat" panose="00000500000000000000" pitchFamily="2" charset="0"/>
              </a:rPr>
              <a:t> </a:t>
            </a:r>
            <a:r>
              <a:rPr lang="fr-FR" altLang="fr-FR" sz="2800" dirty="0">
                <a:solidFill>
                  <a:srgbClr val="867567"/>
                </a:solidFill>
                <a:latin typeface="Montserrat" panose="00000500000000000000" pitchFamily="2" charset="0"/>
              </a:rPr>
              <a:t>Inscription en ligne sur Webitrf</a:t>
            </a:r>
          </a:p>
          <a:p>
            <a:pPr>
              <a:spcBef>
                <a:spcPct val="0"/>
              </a:spcBef>
              <a:buFont typeface="Wingdings" panose="05000000000000000000" pitchFamily="2" charset="2"/>
              <a:buChar char="q"/>
              <a:defRPr/>
            </a:pPr>
            <a:endParaRPr lang="fr-FR" altLang="fr-FR" b="1" dirty="0">
              <a:solidFill>
                <a:srgbClr val="3333CC"/>
              </a:solidFill>
              <a:latin typeface="Calibri" pitchFamily="34" charset="0"/>
            </a:endParaRPr>
          </a:p>
          <a:p>
            <a:pPr algn="l">
              <a:lnSpc>
                <a:spcPct val="110000"/>
              </a:lnSpc>
              <a:spcBef>
                <a:spcPct val="0"/>
              </a:spcBef>
              <a:buFont typeface="Wingdings" panose="05000000000000000000" pitchFamily="2" charset="2"/>
              <a:buChar char="Ø"/>
              <a:defRPr/>
            </a:pPr>
            <a:r>
              <a:rPr lang="fr-FR" altLang="fr-FR" dirty="0">
                <a:solidFill>
                  <a:srgbClr val="867567"/>
                </a:solidFill>
                <a:latin typeface="Calibri" pitchFamily="34" charset="0"/>
              </a:rPr>
              <a:t> Dossier d’inscription à télécharger depuis Webitrf – espace candidat</a:t>
            </a:r>
            <a:br>
              <a:rPr lang="fr-FR" altLang="fr-FR" b="1" dirty="0">
                <a:solidFill>
                  <a:srgbClr val="867567"/>
                </a:solidFill>
                <a:latin typeface="Calibri" pitchFamily="34" charset="0"/>
              </a:rPr>
            </a:br>
            <a:r>
              <a:rPr lang="fr-FR" altLang="fr-FR" b="1" dirty="0">
                <a:solidFill>
                  <a:schemeClr val="bg1"/>
                </a:solidFill>
                <a:latin typeface="Calibri" pitchFamily="34" charset="0"/>
              </a:rPr>
              <a:t>		</a:t>
            </a:r>
            <a:r>
              <a:rPr lang="fr-FR" altLang="fr-FR" dirty="0">
                <a:solidFill>
                  <a:srgbClr val="FF0000"/>
                </a:solidFill>
                <a:latin typeface="Calibri" pitchFamily="34" charset="0"/>
              </a:rPr>
              <a:t>DU 8 avril à 12h00 au 6 mai à 12h00 (heure de Paris)</a:t>
            </a:r>
          </a:p>
          <a:p>
            <a:pPr algn="l">
              <a:spcBef>
                <a:spcPct val="0"/>
              </a:spcBef>
              <a:defRPr/>
            </a:pPr>
            <a:endParaRPr lang="fr-FR" altLang="fr-FR" dirty="0">
              <a:solidFill>
                <a:schemeClr val="bg1"/>
              </a:solidFill>
              <a:latin typeface="Calibri" pitchFamily="34" charset="0"/>
            </a:endParaRPr>
          </a:p>
          <a:p>
            <a:pPr marL="342900" indent="-342900" algn="l">
              <a:spcBef>
                <a:spcPct val="0"/>
              </a:spcBef>
              <a:buFont typeface="Wingdings" panose="05000000000000000000" pitchFamily="2" charset="2"/>
              <a:buChar char="Ø"/>
              <a:defRPr/>
            </a:pPr>
            <a:r>
              <a:rPr lang="fr-FR" altLang="fr-FR" dirty="0">
                <a:solidFill>
                  <a:srgbClr val="867567"/>
                </a:solidFill>
                <a:latin typeface="Calibri" pitchFamily="34" charset="0"/>
              </a:rPr>
              <a:t>Impression et envoi d’un dossier papier en centre organisateur du concours/du recrutement  : </a:t>
            </a:r>
            <a:r>
              <a:rPr lang="fr-FR" altLang="fr-FR" dirty="0">
                <a:solidFill>
                  <a:srgbClr val="FF0000"/>
                </a:solidFill>
                <a:latin typeface="Calibri" pitchFamily="34" charset="0"/>
              </a:rPr>
              <a:t>6 mai 2026 à 12h00 (heure de Paris)  </a:t>
            </a:r>
            <a:r>
              <a:rPr lang="fr-FR" dirty="0">
                <a:solidFill>
                  <a:srgbClr val="FF0000"/>
                </a:solidFill>
              </a:rPr>
              <a:t>date de clôture des registres d’inscription et date limite d’envoi des dossiers par voie postale, le cachet de la Poste faisant foi</a:t>
            </a:r>
          </a:p>
          <a:p>
            <a:pPr algn="l">
              <a:spcBef>
                <a:spcPct val="0"/>
              </a:spcBef>
              <a:defRPr/>
            </a:pPr>
            <a:endParaRPr lang="fr-FR" altLang="fr-FR" dirty="0">
              <a:solidFill>
                <a:srgbClr val="FF0000"/>
              </a:solidFill>
              <a:latin typeface="Calibri" pitchFamily="34" charset="0"/>
            </a:endParaRPr>
          </a:p>
          <a:p>
            <a:pPr marL="342900" indent="-342900" algn="l">
              <a:spcBef>
                <a:spcPct val="0"/>
              </a:spcBef>
              <a:buFont typeface="Wingdings" panose="05000000000000000000" pitchFamily="2" charset="2"/>
              <a:buChar char="Ø"/>
              <a:defRPr/>
            </a:pPr>
            <a:r>
              <a:rPr lang="fr-FR" altLang="fr-FR" dirty="0">
                <a:solidFill>
                  <a:srgbClr val="867567"/>
                </a:solidFill>
                <a:latin typeface="Calibri" pitchFamily="34" charset="0"/>
              </a:rPr>
              <a:t>Page « constitution du dossier » dans le dossier imprimé : liste des pièces à fournir</a:t>
            </a:r>
          </a:p>
          <a:p>
            <a:pPr marL="342900" indent="-342900" algn="l">
              <a:spcBef>
                <a:spcPct val="0"/>
              </a:spcBef>
              <a:buFont typeface="Wingdings" panose="05000000000000000000" pitchFamily="2" charset="2"/>
              <a:buChar char="Ø"/>
              <a:defRPr/>
            </a:pPr>
            <a:endParaRPr lang="fr-FR" altLang="fr-FR" dirty="0">
              <a:solidFill>
                <a:srgbClr val="867567"/>
              </a:solidFill>
              <a:latin typeface="Calibri" pitchFamily="34" charset="0"/>
            </a:endParaRPr>
          </a:p>
          <a:p>
            <a:pPr algn="l">
              <a:spcBef>
                <a:spcPct val="0"/>
              </a:spcBef>
              <a:buFont typeface="Wingdings" panose="05000000000000000000" pitchFamily="2" charset="2"/>
              <a:buChar char="Ø"/>
              <a:defRPr/>
            </a:pPr>
            <a:r>
              <a:rPr lang="fr-FR" altLang="fr-FR" dirty="0">
                <a:solidFill>
                  <a:srgbClr val="867567"/>
                </a:solidFill>
                <a:latin typeface="Calibri" pitchFamily="34" charset="0"/>
              </a:rPr>
              <a:t> Check-list indispensable.</a:t>
            </a:r>
          </a:p>
          <a:p>
            <a:pPr algn="l">
              <a:spcBef>
                <a:spcPct val="0"/>
              </a:spcBef>
              <a:buFont typeface="Wingdings" panose="05000000000000000000" pitchFamily="2" charset="2"/>
              <a:buChar char="Ø"/>
              <a:defRPr/>
            </a:pPr>
            <a:endParaRPr lang="fr-FR" altLang="fr-FR" dirty="0">
              <a:solidFill>
                <a:srgbClr val="867567"/>
              </a:solidFill>
              <a:latin typeface="Calibri" pitchFamily="34" charset="0"/>
            </a:endParaRPr>
          </a:p>
          <a:p>
            <a:pPr marL="342900" indent="-342900" algn="l">
              <a:spcBef>
                <a:spcPct val="0"/>
              </a:spcBef>
              <a:buFont typeface="Wingdings" panose="05000000000000000000" pitchFamily="2" charset="2"/>
              <a:buChar char="Ø"/>
              <a:defRPr/>
            </a:pPr>
            <a:r>
              <a:rPr lang="fr-FR" altLang="fr-FR" dirty="0">
                <a:solidFill>
                  <a:srgbClr val="867567"/>
                </a:solidFill>
                <a:latin typeface="Calibri" pitchFamily="34" charset="0"/>
              </a:rPr>
              <a:t>Dossier à retourner rempli et signé au centre organisateur du concours désigné sur la première page du dossier </a:t>
            </a:r>
            <a:r>
              <a:rPr lang="fr-FR" altLang="fr-FR" dirty="0">
                <a:solidFill>
                  <a:srgbClr val="FF0000"/>
                </a:solidFill>
                <a:latin typeface="Calibri" pitchFamily="34" charset="0"/>
              </a:rPr>
              <a:t>(et pas à l’affectataire visé ou à l’établissement d’origine du/de la candidat(e)</a:t>
            </a:r>
            <a:endParaRPr lang="fr-FR" dirty="0">
              <a:solidFill>
                <a:srgbClr val="FF0000"/>
              </a:solidFill>
              <a:latin typeface="Calibri" panose="020F0502020204030204" pitchFamily="34" charset="0"/>
            </a:endParaRPr>
          </a:p>
        </p:txBody>
      </p:sp>
      <p:pic>
        <p:nvPicPr>
          <p:cNvPr id="5" name="Image 4">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947969" y="5902690"/>
            <a:ext cx="2641600" cy="330200"/>
          </a:xfrm>
          <a:prstGeom prst="rect">
            <a:avLst/>
          </a:prstGeom>
        </p:spPr>
      </p:pic>
    </p:spTree>
    <p:extLst>
      <p:ext uri="{BB962C8B-B14F-4D97-AF65-F5344CB8AC3E}">
        <p14:creationId xmlns:p14="http://schemas.microsoft.com/office/powerpoint/2010/main" val="323265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down)">
                                      <p:cBhvr>
                                        <p:cTn id="7" dur="500"/>
                                        <p:tgtEl>
                                          <p:spTgt spid="7">
                                            <p:txEl>
                                              <p:pRg st="4" end="4"/>
                                            </p:txEl>
                                          </p:spTgt>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7">
                                            <p:txEl>
                                              <p:pRg st="6" end="6"/>
                                            </p:txEl>
                                          </p:spTgt>
                                        </p:tgtEl>
                                        <p:attrNameLst>
                                          <p:attrName>style.visibility</p:attrName>
                                        </p:attrNameLst>
                                      </p:cBhvr>
                                      <p:to>
                                        <p:strVal val="visible"/>
                                      </p:to>
                                    </p:set>
                                    <p:animEffect transition="in" filter="wipe(down)">
                                      <p:cBhvr>
                                        <p:cTn id="11" dur="500"/>
                                        <p:tgtEl>
                                          <p:spTgt spid="7">
                                            <p:txEl>
                                              <p:pRg st="6" end="6"/>
                                            </p:txEl>
                                          </p:spTgt>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wipe(down)">
                                      <p:cBhvr>
                                        <p:cTn id="15" dur="500"/>
                                        <p:tgtEl>
                                          <p:spTgt spid="7">
                                            <p:txEl>
                                              <p:pRg st="8" end="8"/>
                                            </p:txEl>
                                          </p:spTgt>
                                        </p:tgtEl>
                                      </p:cBhvr>
                                    </p:animEffect>
                                  </p:childTnLst>
                                </p:cTn>
                              </p:par>
                            </p:childTnLst>
                          </p:cTn>
                        </p:par>
                        <p:par>
                          <p:cTn id="16" fill="hold">
                            <p:stCondLst>
                              <p:cond delay="3000"/>
                            </p:stCondLst>
                            <p:childTnLst>
                              <p:par>
                                <p:cTn id="17" presetID="22" presetClass="entr" presetSubtype="4" fill="hold" nodeType="afterEffect">
                                  <p:stCondLst>
                                    <p:cond delay="50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wipe(down)">
                                      <p:cBhvr>
                                        <p:cTn id="1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6" name="Titre 1"/>
          <p:cNvSpPr txBox="1">
            <a:spLocks/>
          </p:cNvSpPr>
          <p:nvPr/>
        </p:nvSpPr>
        <p:spPr>
          <a:xfrm>
            <a:off x="1962150" y="209912"/>
            <a:ext cx="7772400" cy="5873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800" dirty="0">
                <a:solidFill>
                  <a:srgbClr val="867567"/>
                </a:solidFill>
                <a:latin typeface="Montserrat" panose="00000500000000000000" pitchFamily="2" charset="0"/>
              </a:rPr>
              <a:t>Le dossier d’inscription : Conseils</a:t>
            </a:r>
          </a:p>
        </p:txBody>
      </p:sp>
      <p:sp>
        <p:nvSpPr>
          <p:cNvPr id="8" name="Espace réservé du contenu 2"/>
          <p:cNvSpPr txBox="1">
            <a:spLocks/>
          </p:cNvSpPr>
          <p:nvPr/>
        </p:nvSpPr>
        <p:spPr>
          <a:xfrm>
            <a:off x="383921" y="1258023"/>
            <a:ext cx="11314630" cy="486830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altLang="fr-FR" dirty="0">
                <a:solidFill>
                  <a:srgbClr val="867567"/>
                </a:solidFill>
              </a:rPr>
              <a:t>Téléchargez votre </a:t>
            </a:r>
            <a:r>
              <a:rPr lang="fr-FR" altLang="fr-FR" u="sng" dirty="0">
                <a:solidFill>
                  <a:srgbClr val="867567"/>
                </a:solidFill>
              </a:rPr>
              <a:t>dossier d’inscription </a:t>
            </a:r>
            <a:r>
              <a:rPr lang="fr-FR" altLang="fr-FR" b="1" dirty="0">
                <a:solidFill>
                  <a:srgbClr val="FF0000"/>
                </a:solidFill>
              </a:rPr>
              <a:t>n’utilisez surtout pas celui de l’année précédente </a:t>
            </a:r>
            <a:r>
              <a:rPr lang="fr-FR" altLang="fr-FR" dirty="0">
                <a:solidFill>
                  <a:srgbClr val="FF0000"/>
                </a:solidFill>
              </a:rPr>
              <a:t>!</a:t>
            </a:r>
          </a:p>
          <a:p>
            <a:pPr>
              <a:lnSpc>
                <a:spcPct val="150000"/>
              </a:lnSpc>
            </a:pPr>
            <a:r>
              <a:rPr lang="fr-FR" altLang="fr-FR" b="1" u="sng" dirty="0">
                <a:solidFill>
                  <a:srgbClr val="867567"/>
                </a:solidFill>
              </a:rPr>
              <a:t>Sur la première page du dossier sont précisés le n° de candidat et le n° de code du concours </a:t>
            </a:r>
            <a:r>
              <a:rPr lang="fr-FR" altLang="fr-FR" b="1" dirty="0">
                <a:solidFill>
                  <a:srgbClr val="867567"/>
                </a:solidFill>
              </a:rPr>
              <a:t>:</a:t>
            </a:r>
          </a:p>
          <a:p>
            <a:pPr algn="l">
              <a:lnSpc>
                <a:spcPct val="150000"/>
              </a:lnSpc>
              <a:buFont typeface="Wingdings" panose="05000000000000000000" pitchFamily="2" charset="2"/>
              <a:buChar char="Ø"/>
            </a:pPr>
            <a:r>
              <a:rPr lang="fr-FR" altLang="fr-FR" dirty="0">
                <a:solidFill>
                  <a:srgbClr val="867567"/>
                </a:solidFill>
              </a:rPr>
              <a:t>Conservez ces références elles sont indispensables pour vous rendre sur le suivi de votre candidature, où vous suivrez l’avancement de votre dossier...</a:t>
            </a:r>
          </a:p>
          <a:p>
            <a:pPr algn="l">
              <a:lnSpc>
                <a:spcPct val="150000"/>
              </a:lnSpc>
              <a:buFont typeface="Wingdings" panose="05000000000000000000" pitchFamily="2" charset="2"/>
              <a:buChar char="Ø"/>
            </a:pPr>
            <a:r>
              <a:rPr lang="fr-FR" altLang="fr-FR" dirty="0">
                <a:solidFill>
                  <a:srgbClr val="867567"/>
                </a:solidFill>
              </a:rPr>
              <a:t> Faites une copie de votre dossier avant de l’envoyer au centre organisateur</a:t>
            </a:r>
          </a:p>
          <a:p>
            <a:pPr algn="l">
              <a:lnSpc>
                <a:spcPct val="150000"/>
              </a:lnSpc>
              <a:buFont typeface="Wingdings" panose="05000000000000000000" pitchFamily="2" charset="2"/>
              <a:buChar char="Ø"/>
            </a:pPr>
            <a:r>
              <a:rPr lang="fr-FR" altLang="fr-FR" dirty="0">
                <a:solidFill>
                  <a:srgbClr val="867567"/>
                </a:solidFill>
              </a:rPr>
              <a:t>Important : présentez votre dossier dans l’ordre demandé</a:t>
            </a:r>
          </a:p>
          <a:p>
            <a:pPr algn="l">
              <a:lnSpc>
                <a:spcPct val="150000"/>
              </a:lnSpc>
              <a:buFont typeface="Wingdings" panose="05000000000000000000" pitchFamily="2" charset="2"/>
              <a:buChar char="Ø"/>
            </a:pPr>
            <a:r>
              <a:rPr lang="fr-FR" altLang="fr-FR" dirty="0">
                <a:solidFill>
                  <a:srgbClr val="867567"/>
                </a:solidFill>
              </a:rPr>
              <a:t>Suivez la check-list (pas plus, pas moins)</a:t>
            </a:r>
          </a:p>
          <a:p>
            <a:pPr algn="l">
              <a:lnSpc>
                <a:spcPct val="150000"/>
              </a:lnSpc>
              <a:buFont typeface="Wingdings" panose="05000000000000000000" pitchFamily="2" charset="2"/>
              <a:buChar char="Ø"/>
            </a:pPr>
            <a:r>
              <a:rPr lang="fr-FR" altLang="fr-FR" dirty="0">
                <a:solidFill>
                  <a:srgbClr val="867567"/>
                </a:solidFill>
              </a:rPr>
              <a:t>Signez les pages quand cela est demandé</a:t>
            </a:r>
          </a:p>
          <a:p>
            <a:pPr algn="l">
              <a:lnSpc>
                <a:spcPct val="150000"/>
              </a:lnSpc>
              <a:buFont typeface="Wingdings" panose="05000000000000000000" pitchFamily="2" charset="2"/>
              <a:buChar char="Ø"/>
            </a:pPr>
            <a:r>
              <a:rPr lang="fr-FR" altLang="fr-FR" dirty="0">
                <a:solidFill>
                  <a:srgbClr val="867567"/>
                </a:solidFill>
              </a:rPr>
              <a:t>Envoyez le tout en recommandé (avec ou sans avis de réception)</a:t>
            </a:r>
          </a:p>
        </p:txBody>
      </p:sp>
      <p:pic>
        <p:nvPicPr>
          <p:cNvPr id="7" name="Image 6">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716742" y="6076238"/>
            <a:ext cx="2641600" cy="330200"/>
          </a:xfrm>
          <a:prstGeom prst="rect">
            <a:avLst/>
          </a:prstGeom>
        </p:spPr>
      </p:pic>
    </p:spTree>
    <p:extLst>
      <p:ext uri="{BB962C8B-B14F-4D97-AF65-F5344CB8AC3E}">
        <p14:creationId xmlns:p14="http://schemas.microsoft.com/office/powerpoint/2010/main" val="27374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down)">
                                      <p:cBhvr>
                                        <p:cTn id="7" dur="500"/>
                                        <p:tgtEl>
                                          <p:spTgt spid="8">
                                            <p:txEl>
                                              <p:pRg st="2" end="2"/>
                                            </p:txEl>
                                          </p:spTgt>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wipe(down)">
                                      <p:cBhvr>
                                        <p:cTn id="11" dur="500"/>
                                        <p:tgtEl>
                                          <p:spTgt spid="8">
                                            <p:txEl>
                                              <p:pRg st="3" end="3"/>
                                            </p:txEl>
                                          </p:spTgt>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down)">
                                      <p:cBhvr>
                                        <p:cTn id="15" dur="500"/>
                                        <p:tgtEl>
                                          <p:spTgt spid="8">
                                            <p:txEl>
                                              <p:pRg st="4" end="4"/>
                                            </p:txEl>
                                          </p:spTgt>
                                        </p:tgtEl>
                                      </p:cBhvr>
                                    </p:animEffect>
                                  </p:childTnLst>
                                </p:cTn>
                              </p:par>
                            </p:childTnLst>
                          </p:cTn>
                        </p:par>
                        <p:par>
                          <p:cTn id="16" fill="hold">
                            <p:stCondLst>
                              <p:cond delay="3000"/>
                            </p:stCondLst>
                            <p:childTnLst>
                              <p:par>
                                <p:cTn id="17" presetID="22" presetClass="entr" presetSubtype="4" fill="hold" nodeType="afterEffect">
                                  <p:stCondLst>
                                    <p:cond delay="50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wipe(down)">
                                      <p:cBhvr>
                                        <p:cTn id="19" dur="500"/>
                                        <p:tgtEl>
                                          <p:spTgt spid="8">
                                            <p:txEl>
                                              <p:pRg st="5" end="5"/>
                                            </p:txEl>
                                          </p:spTgt>
                                        </p:tgtEl>
                                      </p:cBhvr>
                                    </p:animEffect>
                                  </p:childTnLst>
                                </p:cTn>
                              </p:par>
                            </p:childTnLst>
                          </p:cTn>
                        </p:par>
                        <p:par>
                          <p:cTn id="20" fill="hold">
                            <p:stCondLst>
                              <p:cond delay="4000"/>
                            </p:stCondLst>
                            <p:childTnLst>
                              <p:par>
                                <p:cTn id="21" presetID="22" presetClass="entr" presetSubtype="4" fill="hold" nodeType="afterEffect">
                                  <p:stCondLst>
                                    <p:cond delay="50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wipe(down)">
                                      <p:cBhvr>
                                        <p:cTn id="23" dur="500"/>
                                        <p:tgtEl>
                                          <p:spTgt spid="8">
                                            <p:txEl>
                                              <p:pRg st="6" end="6"/>
                                            </p:txEl>
                                          </p:spTgt>
                                        </p:tgtEl>
                                      </p:cBhvr>
                                    </p:animEffect>
                                  </p:childTnLst>
                                </p:cTn>
                              </p:par>
                            </p:childTnLst>
                          </p:cTn>
                        </p:par>
                        <p:par>
                          <p:cTn id="24" fill="hold">
                            <p:stCondLst>
                              <p:cond delay="5000"/>
                            </p:stCondLst>
                            <p:childTnLst>
                              <p:par>
                                <p:cTn id="25" presetID="22" presetClass="entr" presetSubtype="4" fill="hold" nodeType="afterEffect">
                                  <p:stCondLst>
                                    <p:cond delay="50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wipe(down)">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7" name="Titre 1"/>
          <p:cNvSpPr txBox="1">
            <a:spLocks/>
          </p:cNvSpPr>
          <p:nvPr/>
        </p:nvSpPr>
        <p:spPr>
          <a:xfrm>
            <a:off x="2207651" y="168274"/>
            <a:ext cx="7772400" cy="5873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800" dirty="0">
                <a:solidFill>
                  <a:schemeClr val="bg1"/>
                </a:solidFill>
                <a:latin typeface="Montserrat" panose="00000500000000000000" pitchFamily="2" charset="0"/>
              </a:rPr>
              <a:t>Le dossier d’inscription : Conseils</a:t>
            </a:r>
          </a:p>
        </p:txBody>
      </p:sp>
      <p:sp>
        <p:nvSpPr>
          <p:cNvPr id="9" name="Espace réservé du contenu 2"/>
          <p:cNvSpPr txBox="1">
            <a:spLocks/>
          </p:cNvSpPr>
          <p:nvPr/>
        </p:nvSpPr>
        <p:spPr>
          <a:xfrm>
            <a:off x="378300" y="983212"/>
            <a:ext cx="11431102" cy="49236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defRPr/>
            </a:pPr>
            <a:r>
              <a:rPr lang="fr-FR" dirty="0">
                <a:solidFill>
                  <a:srgbClr val="FF0000"/>
                </a:solidFill>
                <a:latin typeface="Calibri" panose="020F0502020204030204" pitchFamily="34" charset="0"/>
                <a:cs typeface="Calibri" panose="020F0502020204030204" pitchFamily="34" charset="0"/>
              </a:rPr>
              <a:t>POUR LES CONCOURS DE CATÉGORIE A UNIQUEMENT</a:t>
            </a:r>
          </a:p>
          <a:p>
            <a:pPr>
              <a:lnSpc>
                <a:spcPct val="100000"/>
              </a:lnSpc>
              <a:buFontTx/>
              <a:buNone/>
              <a:defRPr/>
            </a:pPr>
            <a:endParaRPr lang="fr-FR" b="1" dirty="0">
              <a:latin typeface="Calibri" panose="020F0502020204030204" pitchFamily="34" charset="0"/>
              <a:cs typeface="Calibri" panose="020F0502020204030204" pitchFamily="34" charset="0"/>
            </a:endParaRPr>
          </a:p>
          <a:p>
            <a:pPr marL="342900" indent="-342900" algn="l">
              <a:lnSpc>
                <a:spcPct val="100000"/>
              </a:lnSpc>
              <a:buFont typeface="Wingdings" panose="05000000000000000000" pitchFamily="2" charset="2"/>
              <a:buChar char="Ø"/>
              <a:defRPr/>
            </a:pPr>
            <a:r>
              <a:rPr lang="fr-FR" dirty="0">
                <a:solidFill>
                  <a:srgbClr val="867567"/>
                </a:solidFill>
                <a:latin typeface="Calibri" panose="020F0502020204030204" pitchFamily="34" charset="0"/>
                <a:cs typeface="Calibri" panose="020F0502020204030204" pitchFamily="34" charset="0"/>
              </a:rPr>
              <a:t>La deuxième page du dossier rappelle les affectataires ayant ouvert un poste au concours et ceux choisis par le.la candidat.e (page à signer).</a:t>
            </a:r>
          </a:p>
          <a:p>
            <a:pPr algn="l">
              <a:lnSpc>
                <a:spcPct val="100000"/>
              </a:lnSpc>
              <a:defRPr/>
            </a:pPr>
            <a:endParaRPr lang="fr-FR" dirty="0">
              <a:solidFill>
                <a:srgbClr val="867567"/>
              </a:solidFill>
              <a:latin typeface="Calibri" panose="020F0502020204030204" pitchFamily="34" charset="0"/>
              <a:cs typeface="Calibri" panose="020F0502020204030204" pitchFamily="34" charset="0"/>
            </a:endParaRPr>
          </a:p>
          <a:p>
            <a:pPr algn="l">
              <a:lnSpc>
                <a:spcPct val="100000"/>
              </a:lnSpc>
              <a:spcBef>
                <a:spcPts val="0"/>
              </a:spcBef>
              <a:defRPr/>
            </a:pPr>
            <a:r>
              <a:rPr lang="fr-FR" u="sng" dirty="0">
                <a:solidFill>
                  <a:srgbClr val="FF0000"/>
                </a:solidFill>
                <a:latin typeface="Calibri" panose="020F0502020204030204" pitchFamily="34" charset="0"/>
                <a:cs typeface="Calibri" panose="020F0502020204030204" pitchFamily="34" charset="0"/>
              </a:rPr>
              <a:t>Important</a:t>
            </a:r>
            <a:r>
              <a:rPr lang="fr-FR" dirty="0">
                <a:solidFill>
                  <a:srgbClr val="FF0000"/>
                </a:solidFill>
                <a:latin typeface="Calibri" panose="020F0502020204030204" pitchFamily="34" charset="0"/>
                <a:cs typeface="Calibri" panose="020F0502020204030204" pitchFamily="34" charset="0"/>
              </a:rPr>
              <a:t> : </a:t>
            </a:r>
            <a:r>
              <a:rPr lang="fr-FR" dirty="0">
                <a:solidFill>
                  <a:srgbClr val="867567"/>
                </a:solidFill>
                <a:latin typeface="Calibri" panose="020F0502020204030204" pitchFamily="34" charset="0"/>
                <a:cs typeface="Calibri" panose="020F0502020204030204" pitchFamily="34" charset="0"/>
              </a:rPr>
              <a:t>Il s’agit donc de consulter en détails tous les descriptifs de poste et de sélectionner les postes qui correspondent à votre profil.</a:t>
            </a:r>
          </a:p>
          <a:p>
            <a:pPr algn="l">
              <a:lnSpc>
                <a:spcPct val="100000"/>
              </a:lnSpc>
              <a:spcBef>
                <a:spcPts val="0"/>
              </a:spcBef>
              <a:defRPr/>
            </a:pPr>
            <a:endParaRPr lang="fr-FR" dirty="0">
              <a:solidFill>
                <a:srgbClr val="867567"/>
              </a:solidFill>
              <a:latin typeface="Calibri" panose="020F0502020204030204" pitchFamily="34" charset="0"/>
              <a:cs typeface="Calibri" panose="020F0502020204030204" pitchFamily="34" charset="0"/>
            </a:endParaRPr>
          </a:p>
          <a:p>
            <a:pPr marL="342900" indent="-342900" algn="l">
              <a:lnSpc>
                <a:spcPct val="100000"/>
              </a:lnSpc>
              <a:buFont typeface="Wingdings" panose="05000000000000000000" pitchFamily="2" charset="2"/>
              <a:buChar char="Ø"/>
              <a:defRPr/>
            </a:pPr>
            <a:r>
              <a:rPr lang="fr-FR" dirty="0">
                <a:solidFill>
                  <a:srgbClr val="867567"/>
                </a:solidFill>
                <a:latin typeface="Calibri" panose="020F0502020204030204" pitchFamily="34" charset="0"/>
                <a:cs typeface="Calibri" panose="020F0502020204030204" pitchFamily="34" charset="0"/>
              </a:rPr>
              <a:t>Le.la candidat.e peut modifier son choix d’affectataire jusqu’à la date de clôture des inscriptions mais pas après.</a:t>
            </a:r>
          </a:p>
        </p:txBody>
      </p:sp>
      <p:pic>
        <p:nvPicPr>
          <p:cNvPr id="6" name="Image 5">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811335" y="5969277"/>
            <a:ext cx="2641600" cy="330200"/>
          </a:xfrm>
          <a:prstGeom prst="rect">
            <a:avLst/>
          </a:prstGeom>
        </p:spPr>
      </p:pic>
    </p:spTree>
    <p:extLst>
      <p:ext uri="{BB962C8B-B14F-4D97-AF65-F5344CB8AC3E}">
        <p14:creationId xmlns:p14="http://schemas.microsoft.com/office/powerpoint/2010/main" val="27510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9">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nodeType="clickEffect">
                                  <p:stCondLst>
                                    <p:cond delay="0"/>
                                  </p:stCondLst>
                                  <p:iterate type="lt">
                                    <p:tmPct val="0"/>
                                  </p:iterate>
                                  <p:childTnLst>
                                    <p:anim calcmode="discrete" valueType="str">
                                      <p:cBhvr>
                                        <p:cTn id="18" dur="1000" fill="hold"/>
                                        <p:tgtEl>
                                          <p:spTgt spid="9">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99805" y="3038125"/>
            <a:ext cx="3433840" cy="1169551"/>
          </a:xfrm>
          <a:prstGeom prst="rect">
            <a:avLst/>
          </a:prstGeom>
          <a:noFill/>
        </p:spPr>
        <p:txBody>
          <a:bodyPr wrap="square" rtlCol="0">
            <a:spAutoFit/>
          </a:bodyPr>
          <a:lstStyle/>
          <a:p>
            <a:r>
              <a:rPr lang="fr-FR" sz="1400" dirty="0">
                <a:solidFill>
                  <a:srgbClr val="867567"/>
                </a:solidFill>
              </a:rPr>
              <a:t>Chargée des concours et appui à la formation : </a:t>
            </a:r>
            <a:r>
              <a:rPr lang="fr-FR" sz="1400" b="1" dirty="0">
                <a:solidFill>
                  <a:srgbClr val="867567"/>
                </a:solidFill>
              </a:rPr>
              <a:t>Sadia Agnaou</a:t>
            </a:r>
          </a:p>
          <a:p>
            <a:r>
              <a:rPr lang="fr-FR" sz="1400" dirty="0">
                <a:solidFill>
                  <a:srgbClr val="867567"/>
                </a:solidFill>
              </a:rPr>
              <a:t>Mel concours   : </a:t>
            </a:r>
            <a:r>
              <a:rPr lang="fr-FR" sz="1400" b="1" dirty="0">
                <a:solidFill>
                  <a:srgbClr val="867567"/>
                </a:solidFill>
              </a:rPr>
              <a:t>concours@univ-paris13.fr</a:t>
            </a:r>
            <a:endParaRPr lang="fr-FR" sz="1400" dirty="0">
              <a:solidFill>
                <a:srgbClr val="867567"/>
              </a:solidFill>
            </a:endParaRPr>
          </a:p>
          <a:p>
            <a:r>
              <a:rPr lang="fr-FR" sz="1400" dirty="0">
                <a:solidFill>
                  <a:srgbClr val="867567"/>
                </a:solidFill>
              </a:rPr>
              <a:t>Mel formation : </a:t>
            </a:r>
            <a:r>
              <a:rPr lang="fr-FR" sz="1400" b="1" dirty="0">
                <a:solidFill>
                  <a:srgbClr val="867567"/>
                </a:solidFill>
              </a:rPr>
              <a:t>seformer2@univ-paris13.fr</a:t>
            </a:r>
            <a:endParaRPr lang="fr-FR" sz="1400" dirty="0">
              <a:solidFill>
                <a:srgbClr val="867567"/>
              </a:solidFill>
            </a:endParaRPr>
          </a:p>
          <a:p>
            <a:r>
              <a:rPr lang="fr-FR" sz="1400" dirty="0">
                <a:solidFill>
                  <a:srgbClr val="867567"/>
                </a:solidFill>
              </a:rPr>
              <a:t>Tel : 01 49 40 44 01</a:t>
            </a:r>
          </a:p>
        </p:txBody>
      </p:sp>
      <p:sp>
        <p:nvSpPr>
          <p:cNvPr id="12" name="ZoneTexte 11"/>
          <p:cNvSpPr txBox="1"/>
          <p:nvPr/>
        </p:nvSpPr>
        <p:spPr>
          <a:xfrm>
            <a:off x="4378962" y="3038125"/>
            <a:ext cx="2767381" cy="954107"/>
          </a:xfrm>
          <a:prstGeom prst="rect">
            <a:avLst/>
          </a:prstGeom>
          <a:noFill/>
        </p:spPr>
        <p:txBody>
          <a:bodyPr wrap="square" rtlCol="0">
            <a:spAutoFit/>
          </a:bodyPr>
          <a:lstStyle/>
          <a:p>
            <a:r>
              <a:rPr lang="fr-FR" sz="1400" dirty="0">
                <a:solidFill>
                  <a:srgbClr val="867567"/>
                </a:solidFill>
              </a:rPr>
              <a:t>Chargée de formation : </a:t>
            </a:r>
          </a:p>
          <a:p>
            <a:r>
              <a:rPr lang="fr-FR" sz="1400" b="1" dirty="0">
                <a:solidFill>
                  <a:srgbClr val="867567"/>
                </a:solidFill>
              </a:rPr>
              <a:t>Laetitia BOCCARA</a:t>
            </a:r>
          </a:p>
          <a:p>
            <a:r>
              <a:rPr lang="fr-FR" sz="1400" dirty="0">
                <a:solidFill>
                  <a:srgbClr val="867567"/>
                </a:solidFill>
              </a:rPr>
              <a:t>Mel : </a:t>
            </a:r>
            <a:r>
              <a:rPr lang="fr-FR" sz="1400" b="1" dirty="0">
                <a:solidFill>
                  <a:srgbClr val="867567"/>
                </a:solidFill>
              </a:rPr>
              <a:t>seformer1@univ-paris13.fr</a:t>
            </a:r>
            <a:endParaRPr lang="fr-FR" sz="1400" dirty="0">
              <a:solidFill>
                <a:srgbClr val="867567"/>
              </a:solidFill>
            </a:endParaRPr>
          </a:p>
          <a:p>
            <a:r>
              <a:rPr lang="fr-FR" sz="1400" dirty="0">
                <a:solidFill>
                  <a:srgbClr val="867567"/>
                </a:solidFill>
              </a:rPr>
              <a:t>Tel : 01 49 40 30 20</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ZoneTexte 14"/>
          <p:cNvSpPr txBox="1"/>
          <p:nvPr/>
        </p:nvSpPr>
        <p:spPr>
          <a:xfrm>
            <a:off x="7591660" y="3038125"/>
            <a:ext cx="3605134" cy="1169551"/>
          </a:xfrm>
          <a:prstGeom prst="rect">
            <a:avLst/>
          </a:prstGeom>
          <a:noFill/>
        </p:spPr>
        <p:txBody>
          <a:bodyPr wrap="square" rtlCol="0">
            <a:spAutoFit/>
          </a:bodyPr>
          <a:lstStyle/>
          <a:p>
            <a:r>
              <a:rPr lang="fr-FR" sz="1400" dirty="0">
                <a:solidFill>
                  <a:srgbClr val="867567"/>
                </a:solidFill>
              </a:rPr>
              <a:t>Chargée de formation et appui aux concours  : </a:t>
            </a:r>
          </a:p>
          <a:p>
            <a:r>
              <a:rPr lang="fr-FR" sz="1400" b="1" dirty="0">
                <a:solidFill>
                  <a:srgbClr val="867567"/>
                </a:solidFill>
              </a:rPr>
              <a:t>Célia </a:t>
            </a:r>
            <a:r>
              <a:rPr lang="fr-FR" sz="1400" b="1" dirty="0" err="1">
                <a:solidFill>
                  <a:srgbClr val="867567"/>
                </a:solidFill>
              </a:rPr>
              <a:t>Chekroune</a:t>
            </a:r>
            <a:endParaRPr lang="fr-FR" sz="1400" b="1" dirty="0">
              <a:solidFill>
                <a:srgbClr val="867567"/>
              </a:solidFill>
            </a:endParaRPr>
          </a:p>
          <a:p>
            <a:r>
              <a:rPr lang="fr-FR" sz="1400" dirty="0">
                <a:solidFill>
                  <a:srgbClr val="867567"/>
                </a:solidFill>
              </a:rPr>
              <a:t>Mel formation :  </a:t>
            </a:r>
            <a:r>
              <a:rPr lang="fr-FR" sz="1400" b="1" dirty="0">
                <a:solidFill>
                  <a:srgbClr val="867567"/>
                </a:solidFill>
              </a:rPr>
              <a:t>seformer3@univ-paris13.fr</a:t>
            </a:r>
          </a:p>
          <a:p>
            <a:r>
              <a:rPr lang="fr-FR" sz="1400" dirty="0">
                <a:solidFill>
                  <a:srgbClr val="867567"/>
                </a:solidFill>
              </a:rPr>
              <a:t>Mel concours   : </a:t>
            </a:r>
            <a:r>
              <a:rPr lang="fr-FR" sz="1400" b="1" dirty="0">
                <a:solidFill>
                  <a:srgbClr val="867567"/>
                </a:solidFill>
              </a:rPr>
              <a:t>concours2@univ-paris13.fr</a:t>
            </a:r>
            <a:endParaRPr lang="fr-FR" sz="1400" u="sng" dirty="0">
              <a:solidFill>
                <a:srgbClr val="867567"/>
              </a:solidFill>
            </a:endParaRPr>
          </a:p>
          <a:p>
            <a:r>
              <a:rPr lang="fr-FR" sz="1400" dirty="0">
                <a:solidFill>
                  <a:srgbClr val="867567"/>
                </a:solidFill>
              </a:rPr>
              <a:t>Tel : 01 49 40 61 15</a:t>
            </a:r>
            <a:endParaRPr lang="fr-FR" dirty="0">
              <a:solidFill>
                <a:srgbClr val="867567"/>
              </a:solidFill>
            </a:endParaRPr>
          </a:p>
        </p:txBody>
      </p:sp>
      <p:sp>
        <p:nvSpPr>
          <p:cNvPr id="16" name="ZoneTexte 15">
            <a:extLst>
              <a:ext uri="{FF2B5EF4-FFF2-40B4-BE49-F238E27FC236}">
                <a16:creationId xmlns:a16="http://schemas.microsoft.com/office/drawing/2014/main" id="{49C12110-1006-4D3E-8F31-90DAB0703DCE}"/>
              </a:ext>
            </a:extLst>
          </p:cNvPr>
          <p:cNvSpPr txBox="1"/>
          <p:nvPr/>
        </p:nvSpPr>
        <p:spPr>
          <a:xfrm>
            <a:off x="3795055" y="909304"/>
            <a:ext cx="4342747" cy="1077218"/>
          </a:xfrm>
          <a:prstGeom prst="rect">
            <a:avLst/>
          </a:prstGeom>
          <a:noFill/>
        </p:spPr>
        <p:txBody>
          <a:bodyPr wrap="square" rtlCol="0">
            <a:spAutoFit/>
          </a:bodyPr>
          <a:lstStyle/>
          <a:p>
            <a:pPr algn="ctr"/>
            <a:r>
              <a:rPr lang="fr-FR" sz="1600" dirty="0">
                <a:solidFill>
                  <a:srgbClr val="867567"/>
                </a:solidFill>
              </a:rPr>
              <a:t>Bâtiment de la Présidence</a:t>
            </a:r>
          </a:p>
          <a:p>
            <a:pPr algn="ctr"/>
            <a:r>
              <a:rPr lang="fr-FR" sz="1600" dirty="0">
                <a:solidFill>
                  <a:srgbClr val="867567"/>
                </a:solidFill>
              </a:rPr>
              <a:t>Direction des Ressources Humaine</a:t>
            </a:r>
          </a:p>
          <a:p>
            <a:pPr algn="ctr"/>
            <a:r>
              <a:rPr lang="fr-FR" sz="1600" dirty="0">
                <a:solidFill>
                  <a:srgbClr val="867567"/>
                </a:solidFill>
              </a:rPr>
              <a:t>1</a:t>
            </a:r>
            <a:r>
              <a:rPr lang="fr-FR" sz="1600" baseline="30000" dirty="0">
                <a:solidFill>
                  <a:srgbClr val="867567"/>
                </a:solidFill>
              </a:rPr>
              <a:t>er</a:t>
            </a:r>
            <a:r>
              <a:rPr lang="fr-FR" sz="1600" dirty="0">
                <a:solidFill>
                  <a:srgbClr val="867567"/>
                </a:solidFill>
              </a:rPr>
              <a:t> étage bureau – AP 217/218</a:t>
            </a:r>
            <a:br>
              <a:rPr lang="fr-FR" sz="1600" b="1" dirty="0">
                <a:solidFill>
                  <a:srgbClr val="867567"/>
                </a:solidFill>
              </a:rPr>
            </a:br>
            <a:endParaRPr lang="fr-FR" sz="1600" b="1" dirty="0">
              <a:solidFill>
                <a:srgbClr val="867567"/>
              </a:solidFill>
            </a:endParaRPr>
          </a:p>
        </p:txBody>
      </p:sp>
      <p:sp>
        <p:nvSpPr>
          <p:cNvPr id="19" name="Espace réservé du contenu 2">
            <a:extLst>
              <a:ext uri="{FF2B5EF4-FFF2-40B4-BE49-F238E27FC236}">
                <a16:creationId xmlns:a16="http://schemas.microsoft.com/office/drawing/2014/main" id="{F529F66B-A9D5-4279-92C2-0AF345A38790}"/>
              </a:ext>
            </a:extLst>
          </p:cNvPr>
          <p:cNvSpPr txBox="1">
            <a:spLocks/>
          </p:cNvSpPr>
          <p:nvPr/>
        </p:nvSpPr>
        <p:spPr>
          <a:xfrm>
            <a:off x="2216218" y="369436"/>
            <a:ext cx="7500422" cy="493424"/>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rgbClr val="867567"/>
                </a:solidFill>
                <a:latin typeface="Montserrat" panose="00000500000000000000" pitchFamily="2" charset="0"/>
              </a:rPr>
              <a:t>Service de la formation et des concours</a:t>
            </a:r>
          </a:p>
        </p:txBody>
      </p:sp>
      <p:sp>
        <p:nvSpPr>
          <p:cNvPr id="11" name="ZoneTexte 10">
            <a:extLst>
              <a:ext uri="{FF2B5EF4-FFF2-40B4-BE49-F238E27FC236}">
                <a16:creationId xmlns:a16="http://schemas.microsoft.com/office/drawing/2014/main" id="{033BDD61-BEF4-0C9C-B7D6-56975C67E739}"/>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17" name="Image 16">
            <a:extLst>
              <a:ext uri="{FF2B5EF4-FFF2-40B4-BE49-F238E27FC236}">
                <a16:creationId xmlns:a16="http://schemas.microsoft.com/office/drawing/2014/main" id="{A2A80C0B-4E55-336A-73AE-8ECF247F89E6}"/>
              </a:ext>
            </a:extLst>
          </p:cNvPr>
          <p:cNvPicPr>
            <a:picLocks noChangeAspect="1"/>
          </p:cNvPicPr>
          <p:nvPr/>
        </p:nvPicPr>
        <p:blipFill>
          <a:blip r:embed="rId2"/>
          <a:stretch>
            <a:fillRect/>
          </a:stretch>
        </p:blipFill>
        <p:spPr>
          <a:xfrm>
            <a:off x="321178" y="6179235"/>
            <a:ext cx="2641600" cy="330200"/>
          </a:xfrm>
          <a:prstGeom prst="rect">
            <a:avLst/>
          </a:prstGeom>
        </p:spPr>
      </p:pic>
      <p:sp>
        <p:nvSpPr>
          <p:cNvPr id="18" name="Espace réservé du numéro de diapositive 17">
            <a:extLst>
              <a:ext uri="{FF2B5EF4-FFF2-40B4-BE49-F238E27FC236}">
                <a16:creationId xmlns:a16="http://schemas.microsoft.com/office/drawing/2014/main" id="{69B9880D-8E95-C317-2809-5A04E22FED1B}"/>
              </a:ext>
            </a:extLst>
          </p:cNvPr>
          <p:cNvSpPr>
            <a:spLocks noGrp="1"/>
          </p:cNvSpPr>
          <p:nvPr>
            <p:ph type="sldNum" sz="quarter" idx="12"/>
          </p:nvPr>
        </p:nvSpPr>
        <p:spPr/>
        <p:txBody>
          <a:bodyPr/>
          <a:lstStyle/>
          <a:p>
            <a:fld id="{E8F5FB12-1E94-D642-B093-C29989EAD37E}" type="slidenum">
              <a:rPr lang="fr-FR" smtClean="0"/>
              <a:t>5</a:t>
            </a:fld>
            <a:endParaRPr lang="fr-FR"/>
          </a:p>
        </p:txBody>
      </p:sp>
    </p:spTree>
    <p:extLst>
      <p:ext uri="{BB962C8B-B14F-4D97-AF65-F5344CB8AC3E}">
        <p14:creationId xmlns:p14="http://schemas.microsoft.com/office/powerpoint/2010/main" val="4120811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6" name="Titre 1"/>
          <p:cNvSpPr txBox="1">
            <a:spLocks/>
          </p:cNvSpPr>
          <p:nvPr/>
        </p:nvSpPr>
        <p:spPr>
          <a:xfrm>
            <a:off x="2209800" y="382533"/>
            <a:ext cx="7772400" cy="5873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800" dirty="0">
                <a:solidFill>
                  <a:schemeClr val="bg1"/>
                </a:solidFill>
                <a:latin typeface="Montserrat" panose="00000500000000000000" pitchFamily="2" charset="0"/>
              </a:rPr>
              <a:t>Le dossier d’inscription : Conseils</a:t>
            </a:r>
          </a:p>
        </p:txBody>
      </p:sp>
      <p:sp>
        <p:nvSpPr>
          <p:cNvPr id="8" name="Espace réservé du contenu 2"/>
          <p:cNvSpPr txBox="1">
            <a:spLocks/>
          </p:cNvSpPr>
          <p:nvPr/>
        </p:nvSpPr>
        <p:spPr>
          <a:xfrm>
            <a:off x="250825" y="1484313"/>
            <a:ext cx="11440432" cy="377086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defRPr/>
            </a:pPr>
            <a:r>
              <a:rPr lang="fr-FR" dirty="0">
                <a:solidFill>
                  <a:srgbClr val="867567"/>
                </a:solidFill>
              </a:rPr>
              <a:t>Dans le dossier de candidature figurent plusieurs pages qui concernent la Direction des ressources Humaines :</a:t>
            </a:r>
          </a:p>
          <a:p>
            <a:pPr algn="l">
              <a:buFontTx/>
              <a:buNone/>
              <a:defRPr/>
            </a:pPr>
            <a:endParaRPr lang="fr-FR" dirty="0">
              <a:solidFill>
                <a:srgbClr val="867567"/>
              </a:solidFill>
            </a:endParaRPr>
          </a:p>
          <a:p>
            <a:pPr algn="l">
              <a:buFont typeface="Wingdings" panose="05000000000000000000" pitchFamily="2" charset="2"/>
              <a:buChar char="Ø"/>
              <a:defRPr/>
            </a:pPr>
            <a:r>
              <a:rPr lang="fr-FR" dirty="0">
                <a:solidFill>
                  <a:srgbClr val="867567"/>
                </a:solidFill>
              </a:rPr>
              <a:t>La page « Etats des services publics » doit être remplie par votre gestionnaire RH</a:t>
            </a:r>
          </a:p>
          <a:p>
            <a:pPr algn="l">
              <a:buFont typeface="Wingdings" panose="05000000000000000000" pitchFamily="2" charset="2"/>
              <a:buChar char="Ø"/>
              <a:defRPr/>
            </a:pPr>
            <a:endParaRPr lang="fr-FR" dirty="0">
              <a:solidFill>
                <a:srgbClr val="867567"/>
              </a:solidFill>
            </a:endParaRPr>
          </a:p>
          <a:p>
            <a:pPr algn="l">
              <a:buFont typeface="Wingdings" panose="05000000000000000000" pitchFamily="2" charset="2"/>
              <a:buChar char="Ø"/>
              <a:defRPr/>
            </a:pPr>
            <a:r>
              <a:rPr lang="fr-FR" dirty="0">
                <a:solidFill>
                  <a:srgbClr val="867567"/>
                </a:solidFill>
              </a:rPr>
              <a:t>Un récapitulatif des formations suivies vous est fourni par le service de la formation des personnels</a:t>
            </a:r>
          </a:p>
          <a:p>
            <a:pPr algn="l">
              <a:buFont typeface="Wingdings" panose="05000000000000000000" pitchFamily="2" charset="2"/>
              <a:buChar char="q"/>
              <a:defRPr/>
            </a:pPr>
            <a:endParaRPr lang="fr-FR" dirty="0"/>
          </a:p>
          <a:p>
            <a:pPr>
              <a:buFontTx/>
              <a:buNone/>
              <a:defRPr/>
            </a:pPr>
            <a:r>
              <a:rPr lang="fr-FR" sz="3200" dirty="0">
                <a:solidFill>
                  <a:srgbClr val="FF0000"/>
                </a:solidFill>
              </a:rPr>
              <a:t> N’attendez pas le dernier jour pour solliciter votre gestionnaire RH</a:t>
            </a:r>
          </a:p>
          <a:p>
            <a:pPr>
              <a:buFontTx/>
              <a:buNone/>
              <a:defRPr/>
            </a:pPr>
            <a:endParaRPr lang="fr-FR" dirty="0"/>
          </a:p>
        </p:txBody>
      </p:sp>
      <p:pic>
        <p:nvPicPr>
          <p:cNvPr id="2" name="Image 1"/>
          <p:cNvPicPr>
            <a:picLocks noChangeAspect="1"/>
          </p:cNvPicPr>
          <p:nvPr/>
        </p:nvPicPr>
        <p:blipFill>
          <a:blip r:embed="rId2"/>
          <a:stretch>
            <a:fillRect/>
          </a:stretch>
        </p:blipFill>
        <p:spPr>
          <a:xfrm>
            <a:off x="731330" y="6025641"/>
            <a:ext cx="2642616" cy="330708"/>
          </a:xfrm>
          <a:prstGeom prst="rect">
            <a:avLst/>
          </a:prstGeom>
        </p:spPr>
      </p:pic>
    </p:spTree>
    <p:extLst>
      <p:ext uri="{BB962C8B-B14F-4D97-AF65-F5344CB8AC3E}">
        <p14:creationId xmlns:p14="http://schemas.microsoft.com/office/powerpoint/2010/main" val="527868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a:xfrm>
            <a:off x="329520" y="385763"/>
            <a:ext cx="11341089" cy="4930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pPr>
            <a:endParaRPr lang="fr-FR" altLang="fr-FR" sz="3600" b="1" dirty="0">
              <a:solidFill>
                <a:srgbClr val="000000"/>
              </a:solidFill>
              <a:latin typeface="Calibri" panose="020F0502020204030204" pitchFamily="34" charset="0"/>
            </a:endParaRPr>
          </a:p>
          <a:p>
            <a:pPr marL="857250" indent="-857250">
              <a:spcBef>
                <a:spcPct val="0"/>
              </a:spcBef>
              <a:buFontTx/>
              <a:buAutoNum type="romanUcParenR"/>
            </a:pPr>
            <a:endParaRPr lang="fr-FR" altLang="fr-FR" sz="3600" b="1" dirty="0">
              <a:solidFill>
                <a:srgbClr val="000000"/>
              </a:solidFill>
              <a:latin typeface="Calibri" panose="020F0502020204030204" pitchFamily="34" charset="0"/>
            </a:endParaRPr>
          </a:p>
          <a:p>
            <a:pPr>
              <a:spcBef>
                <a:spcPct val="0"/>
              </a:spcBef>
            </a:pPr>
            <a:r>
              <a:rPr lang="fr-FR" altLang="fr-FR" sz="2800" dirty="0">
                <a:solidFill>
                  <a:srgbClr val="867567"/>
                </a:solidFill>
                <a:latin typeface="Montserrat" panose="00000500000000000000" pitchFamily="2" charset="0"/>
              </a:rPr>
              <a:t>FOCUS SUR LES ETATS DE SERVICE PUBLICS</a:t>
            </a:r>
          </a:p>
          <a:p>
            <a:pPr marL="857250" indent="-857250">
              <a:spcBef>
                <a:spcPct val="0"/>
              </a:spcBef>
              <a:buFontTx/>
              <a:buNone/>
            </a:pPr>
            <a:endParaRPr lang="fr-FR" altLang="fr-FR" sz="3600" b="1" dirty="0">
              <a:solidFill>
                <a:srgbClr val="3333CC"/>
              </a:solidFill>
              <a:latin typeface="Calibri" panose="020F0502020204030204" pitchFamily="34" charset="0"/>
            </a:endParaRPr>
          </a:p>
          <a:p>
            <a:pPr marL="857250" indent="-857250">
              <a:spcBef>
                <a:spcPct val="0"/>
              </a:spcBef>
              <a:buFontTx/>
              <a:buAutoNum type="romanUcPeriod" startAt="6"/>
            </a:pPr>
            <a:endParaRPr lang="fr-FR" altLang="fr-FR" sz="3600" dirty="0">
              <a:solidFill>
                <a:srgbClr val="3333CC"/>
              </a:solidFill>
              <a:latin typeface="Calibri" panose="020F0502020204030204" pitchFamily="34" charset="0"/>
            </a:endParaRPr>
          </a:p>
        </p:txBody>
      </p:sp>
      <p:pic>
        <p:nvPicPr>
          <p:cNvPr id="7" name="Image 5" descr="Free illustration: Magnifying Glass, Search, To Find ..."/>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381" y="2290600"/>
            <a:ext cx="2693237" cy="26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695721" y="5825931"/>
            <a:ext cx="2641600" cy="330200"/>
          </a:xfrm>
          <a:prstGeom prst="rect">
            <a:avLst/>
          </a:prstGeom>
        </p:spPr>
      </p:pic>
    </p:spTree>
    <p:extLst>
      <p:ext uri="{BB962C8B-B14F-4D97-AF65-F5344CB8AC3E}">
        <p14:creationId xmlns:p14="http://schemas.microsoft.com/office/powerpoint/2010/main" val="20286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80">
                                          <p:stCondLst>
                                            <p:cond delay="0"/>
                                          </p:stCondLst>
                                        </p:cTn>
                                        <p:tgtEl>
                                          <p:spTgt spid="6">
                                            <p:txEl>
                                              <p:pRg st="2" end="2"/>
                                            </p:txEl>
                                          </p:spTgt>
                                        </p:tgtEl>
                                      </p:cBhvr>
                                    </p:animEffect>
                                    <p:anim calcmode="lin" valueType="num">
                                      <p:cBhvr>
                                        <p:cTn id="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2" end="2"/>
                                            </p:txEl>
                                          </p:spTgt>
                                        </p:tgtEl>
                                      </p:cBhvr>
                                      <p:to x="100000" y="60000"/>
                                    </p:animScale>
                                    <p:animScale>
                                      <p:cBhvr>
                                        <p:cTn id="14" dur="166" decel="50000">
                                          <p:stCondLst>
                                            <p:cond delay="676"/>
                                          </p:stCondLst>
                                        </p:cTn>
                                        <p:tgtEl>
                                          <p:spTgt spid="6">
                                            <p:txEl>
                                              <p:pRg st="2" end="2"/>
                                            </p:txEl>
                                          </p:spTgt>
                                        </p:tgtEl>
                                      </p:cBhvr>
                                      <p:to x="100000" y="100000"/>
                                    </p:animScale>
                                    <p:animScale>
                                      <p:cBhvr>
                                        <p:cTn id="15" dur="26">
                                          <p:stCondLst>
                                            <p:cond delay="1312"/>
                                          </p:stCondLst>
                                        </p:cTn>
                                        <p:tgtEl>
                                          <p:spTgt spid="6">
                                            <p:txEl>
                                              <p:pRg st="2" end="2"/>
                                            </p:txEl>
                                          </p:spTgt>
                                        </p:tgtEl>
                                      </p:cBhvr>
                                      <p:to x="100000" y="80000"/>
                                    </p:animScale>
                                    <p:animScale>
                                      <p:cBhvr>
                                        <p:cTn id="16" dur="166" decel="50000">
                                          <p:stCondLst>
                                            <p:cond delay="1338"/>
                                          </p:stCondLst>
                                        </p:cTn>
                                        <p:tgtEl>
                                          <p:spTgt spid="6">
                                            <p:txEl>
                                              <p:pRg st="2" end="2"/>
                                            </p:txEl>
                                          </p:spTgt>
                                        </p:tgtEl>
                                      </p:cBhvr>
                                      <p:to x="100000" y="100000"/>
                                    </p:animScale>
                                    <p:animScale>
                                      <p:cBhvr>
                                        <p:cTn id="17" dur="26">
                                          <p:stCondLst>
                                            <p:cond delay="1642"/>
                                          </p:stCondLst>
                                        </p:cTn>
                                        <p:tgtEl>
                                          <p:spTgt spid="6">
                                            <p:txEl>
                                              <p:pRg st="2" end="2"/>
                                            </p:txEl>
                                          </p:spTgt>
                                        </p:tgtEl>
                                      </p:cBhvr>
                                      <p:to x="100000" y="90000"/>
                                    </p:animScale>
                                    <p:animScale>
                                      <p:cBhvr>
                                        <p:cTn id="18" dur="166" decel="50000">
                                          <p:stCondLst>
                                            <p:cond delay="1668"/>
                                          </p:stCondLst>
                                        </p:cTn>
                                        <p:tgtEl>
                                          <p:spTgt spid="6">
                                            <p:txEl>
                                              <p:pRg st="2" end="2"/>
                                            </p:txEl>
                                          </p:spTgt>
                                        </p:tgtEl>
                                      </p:cBhvr>
                                      <p:to x="100000" y="100000"/>
                                    </p:animScale>
                                    <p:animScale>
                                      <p:cBhvr>
                                        <p:cTn id="19" dur="26">
                                          <p:stCondLst>
                                            <p:cond delay="1808"/>
                                          </p:stCondLst>
                                        </p:cTn>
                                        <p:tgtEl>
                                          <p:spTgt spid="6">
                                            <p:txEl>
                                              <p:pRg st="2" end="2"/>
                                            </p:txEl>
                                          </p:spTgt>
                                        </p:tgtEl>
                                      </p:cBhvr>
                                      <p:to x="100000" y="95000"/>
                                    </p:animScale>
                                    <p:animScale>
                                      <p:cBhvr>
                                        <p:cTn id="20"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7" name="Titre 1"/>
          <p:cNvSpPr txBox="1">
            <a:spLocks/>
          </p:cNvSpPr>
          <p:nvPr/>
        </p:nvSpPr>
        <p:spPr>
          <a:xfrm>
            <a:off x="2014324" y="770840"/>
            <a:ext cx="7772400" cy="5873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800" dirty="0">
                <a:solidFill>
                  <a:srgbClr val="867567"/>
                </a:solidFill>
                <a:latin typeface="Montserrat" panose="00000500000000000000" pitchFamily="2" charset="0"/>
              </a:rPr>
              <a:t>FOCUS SUR LES ETATS DE SERVICE PUBLICS</a:t>
            </a:r>
          </a:p>
        </p:txBody>
      </p:sp>
      <p:sp>
        <p:nvSpPr>
          <p:cNvPr id="9" name="Espace réservé du contenu 2"/>
          <p:cNvSpPr txBox="1">
            <a:spLocks/>
          </p:cNvSpPr>
          <p:nvPr/>
        </p:nvSpPr>
        <p:spPr>
          <a:xfrm>
            <a:off x="250825" y="1194319"/>
            <a:ext cx="11102975" cy="42185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Tx/>
              <a:buNone/>
            </a:pPr>
            <a:endParaRPr lang="fr-FR" altLang="fr-FR" dirty="0">
              <a:latin typeface="Calibri" panose="020F0502020204030204" pitchFamily="34" charset="0"/>
              <a:cs typeface="Calibri" panose="020F0502020204030204" pitchFamily="34" charset="0"/>
            </a:endParaRPr>
          </a:p>
          <a:p>
            <a:pPr algn="just">
              <a:buFontTx/>
              <a:buNone/>
            </a:pPr>
            <a:endParaRPr lang="fr-FR" altLang="fr-FR" dirty="0">
              <a:latin typeface="Calibri" panose="020F0502020204030204" pitchFamily="34" charset="0"/>
              <a:cs typeface="Calibri" panose="020F0502020204030204" pitchFamily="34" charset="0"/>
            </a:endParaRPr>
          </a:p>
          <a:p>
            <a:pPr marL="457200" indent="-457200" algn="just">
              <a:lnSpc>
                <a:spcPct val="110000"/>
              </a:lnSpc>
              <a:buFont typeface="Wingdings" panose="05000000000000000000" pitchFamily="2" charset="2"/>
              <a:buChar char="Ø"/>
            </a:pPr>
            <a:r>
              <a:rPr lang="fr-FR" altLang="fr-FR" sz="2800" dirty="0">
                <a:solidFill>
                  <a:srgbClr val="867567"/>
                </a:solidFill>
                <a:latin typeface="Calibri" panose="020F0502020204030204" pitchFamily="34" charset="0"/>
                <a:cs typeface="Calibri" panose="020F0502020204030204" pitchFamily="34" charset="0"/>
              </a:rPr>
              <a:t>Les états de services publics permettent aux centres organisateurs de déterminer votre éligibilité aux concours internes. </a:t>
            </a:r>
          </a:p>
          <a:p>
            <a:pPr algn="just">
              <a:lnSpc>
                <a:spcPct val="110000"/>
              </a:lnSpc>
            </a:pPr>
            <a:endParaRPr lang="fr-FR" altLang="fr-FR" sz="2800" dirty="0">
              <a:solidFill>
                <a:srgbClr val="867567"/>
              </a:solidFill>
              <a:latin typeface="Calibri" panose="020F0502020204030204" pitchFamily="34" charset="0"/>
              <a:cs typeface="Calibri" panose="020F0502020204030204" pitchFamily="34" charset="0"/>
            </a:endParaRPr>
          </a:p>
          <a:p>
            <a:pPr marL="457200" indent="-457200" algn="just">
              <a:lnSpc>
                <a:spcPct val="100000"/>
              </a:lnSpc>
              <a:buFont typeface="Wingdings" panose="05000000000000000000" pitchFamily="2" charset="2"/>
              <a:buChar char="Ø"/>
            </a:pPr>
            <a:r>
              <a:rPr lang="fr-FR" altLang="fr-FR" sz="2800" dirty="0">
                <a:solidFill>
                  <a:srgbClr val="867567"/>
                </a:solidFill>
                <a:latin typeface="Calibri" panose="020F0502020204030204" pitchFamily="34" charset="0"/>
                <a:cs typeface="Calibri" panose="020F0502020204030204" pitchFamily="34" charset="0"/>
              </a:rPr>
              <a:t>Ils reprennent l’ensemble de vos périodes de travail au sein des trois fonctions publiques, les services effectués à temps partiels ou incomplets sont pris en compte à 100%. </a:t>
            </a:r>
          </a:p>
          <a:p>
            <a:pPr algn="just">
              <a:buFontTx/>
              <a:buNone/>
            </a:pPr>
            <a:endParaRPr lang="fr-FR" altLang="fr-FR" dirty="0">
              <a:latin typeface="Calibri" panose="020F0502020204030204" pitchFamily="34" charset="0"/>
              <a:cs typeface="Calibri" panose="020F0502020204030204" pitchFamily="34" charset="0"/>
            </a:endParaRPr>
          </a:p>
          <a:p>
            <a:pPr>
              <a:buFontTx/>
              <a:buNone/>
            </a:pPr>
            <a:endParaRPr lang="fr-FR" altLang="fr-FR" dirty="0"/>
          </a:p>
        </p:txBody>
      </p:sp>
      <p:pic>
        <p:nvPicPr>
          <p:cNvPr id="6" name="Image 5">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853376" y="5950413"/>
            <a:ext cx="2641600" cy="330200"/>
          </a:xfrm>
          <a:prstGeom prst="rect">
            <a:avLst/>
          </a:prstGeom>
        </p:spPr>
      </p:pic>
    </p:spTree>
    <p:extLst>
      <p:ext uri="{BB962C8B-B14F-4D97-AF65-F5344CB8AC3E}">
        <p14:creationId xmlns:p14="http://schemas.microsoft.com/office/powerpoint/2010/main" val="1139211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re 1"/>
          <p:cNvSpPr txBox="1">
            <a:spLocks/>
          </p:cNvSpPr>
          <p:nvPr/>
        </p:nvSpPr>
        <p:spPr>
          <a:xfrm>
            <a:off x="2132044" y="136189"/>
            <a:ext cx="7772400" cy="58737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800" dirty="0">
                <a:solidFill>
                  <a:srgbClr val="867567"/>
                </a:solidFill>
                <a:latin typeface="Montserrat" panose="00000500000000000000" pitchFamily="2" charset="0"/>
              </a:rPr>
              <a:t>FOCUS SUR LES ETATS DE SERVICE PUBLICS</a:t>
            </a:r>
          </a:p>
        </p:txBody>
      </p:sp>
      <p:sp>
        <p:nvSpPr>
          <p:cNvPr id="2" name="Rectangle 1"/>
          <p:cNvSpPr/>
          <p:nvPr/>
        </p:nvSpPr>
        <p:spPr>
          <a:xfrm>
            <a:off x="335901" y="801258"/>
            <a:ext cx="11364686" cy="800219"/>
          </a:xfrm>
          <a:prstGeom prst="rect">
            <a:avLst/>
          </a:prstGeom>
        </p:spPr>
        <p:txBody>
          <a:bodyPr wrap="square">
            <a:spAutoFit/>
          </a:bodyPr>
          <a:lstStyle/>
          <a:p>
            <a:r>
              <a:rPr lang="fr-FR" altLang="fr-FR" dirty="0">
                <a:solidFill>
                  <a:srgbClr val="867567"/>
                </a:solidFill>
                <a:latin typeface="Calibri" panose="020F0502020204030204" pitchFamily="34" charset="0"/>
                <a:cs typeface="Calibri" panose="020F0502020204030204" pitchFamily="34" charset="0"/>
              </a:rPr>
              <a:t>Nous demandons aux agents souhaitant s’inscrire aux </a:t>
            </a:r>
            <a:r>
              <a:rPr lang="fr-FR" altLang="fr-FR" sz="2800" u="sng" dirty="0">
                <a:solidFill>
                  <a:srgbClr val="867567"/>
                </a:solidFill>
                <a:latin typeface="Calibri" panose="020F0502020204030204" pitchFamily="34" charset="0"/>
                <a:cs typeface="Calibri" panose="020F0502020204030204" pitchFamily="34" charset="0"/>
              </a:rPr>
              <a:t>concours externes </a:t>
            </a:r>
            <a:r>
              <a:rPr lang="fr-FR" altLang="fr-FR" dirty="0">
                <a:solidFill>
                  <a:srgbClr val="867567"/>
                </a:solidFill>
                <a:latin typeface="Calibri" panose="020F0502020204030204" pitchFamily="34" charset="0"/>
                <a:cs typeface="Calibri" panose="020F0502020204030204" pitchFamily="34" charset="0"/>
              </a:rPr>
              <a:t>de bien vouloir prévoir </a:t>
            </a:r>
          </a:p>
          <a:p>
            <a:r>
              <a:rPr lang="fr-FR" altLang="fr-FR" b="1" u="sng" dirty="0">
                <a:solidFill>
                  <a:srgbClr val="867567"/>
                </a:solidFill>
                <a:latin typeface="Calibri" panose="020F0502020204030204" pitchFamily="34" charset="0"/>
                <a:cs typeface="Calibri" panose="020F0502020204030204" pitchFamily="34" charset="0"/>
              </a:rPr>
              <a:t>5 jours ouvrés </a:t>
            </a:r>
            <a:r>
              <a:rPr lang="fr-FR" altLang="fr-FR" dirty="0">
                <a:solidFill>
                  <a:srgbClr val="867567"/>
                </a:solidFill>
                <a:latin typeface="Calibri" panose="020F0502020204030204" pitchFamily="34" charset="0"/>
                <a:cs typeface="Calibri" panose="020F0502020204030204" pitchFamily="34" charset="0"/>
              </a:rPr>
              <a:t>(hors délais de courrier interne) pour le traitement de leurs états de services publics</a:t>
            </a:r>
            <a:endParaRPr lang="fr-FR" dirty="0">
              <a:solidFill>
                <a:srgbClr val="867567"/>
              </a:solidFill>
            </a:endParaRPr>
          </a:p>
        </p:txBody>
      </p:sp>
      <p:graphicFrame>
        <p:nvGraphicFramePr>
          <p:cNvPr id="11" name="Diagramme 10"/>
          <p:cNvGraphicFramePr/>
          <p:nvPr>
            <p:extLst>
              <p:ext uri="{D42A27DB-BD31-4B8C-83A1-F6EECF244321}">
                <p14:modId xmlns:p14="http://schemas.microsoft.com/office/powerpoint/2010/main" val="2957416055"/>
              </p:ext>
            </p:extLst>
          </p:nvPr>
        </p:nvGraphicFramePr>
        <p:xfrm>
          <a:off x="900113" y="1772816"/>
          <a:ext cx="10520556" cy="458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èche vers le bas 1"/>
          <p:cNvSpPr>
            <a:spLocks noChangeArrowheads="1"/>
          </p:cNvSpPr>
          <p:nvPr/>
        </p:nvSpPr>
        <p:spPr bwMode="auto">
          <a:xfrm>
            <a:off x="160338" y="1773238"/>
            <a:ext cx="719137" cy="4464050"/>
          </a:xfrm>
          <a:prstGeom prst="downArrow">
            <a:avLst>
              <a:gd name="adj1" fmla="val 50000"/>
              <a:gd name="adj2" fmla="val 49976"/>
            </a:avLst>
          </a:prstGeom>
          <a:solidFill>
            <a:srgbClr val="28315B"/>
          </a:solidFill>
          <a:ln w="9525" algn="ctr">
            <a:solidFill>
              <a:schemeClr val="tx1"/>
            </a:solidFill>
            <a:round/>
            <a:headEnd/>
            <a:tailEnd/>
          </a:ln>
        </p:spPr>
        <p:txBody>
          <a:bodyPr vert="eaVert"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fr-FR" altLang="fr-FR" sz="2400" dirty="0">
                <a:solidFill>
                  <a:schemeClr val="bg1"/>
                </a:solidFill>
              </a:rPr>
              <a:t>5 JOURS OUVRES</a:t>
            </a:r>
          </a:p>
        </p:txBody>
      </p:sp>
    </p:spTree>
    <p:extLst>
      <p:ext uri="{BB962C8B-B14F-4D97-AF65-F5344CB8AC3E}">
        <p14:creationId xmlns:p14="http://schemas.microsoft.com/office/powerpoint/2010/main" val="42394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withEffect">
                                  <p:stCondLst>
                                    <p:cond delay="0"/>
                                  </p:stCondLst>
                                  <p:childTnLst>
                                    <p:anim calcmode="discrete" valueType="str">
                                      <p:cBhvr>
                                        <p:cTn id="6" dur="250" fill="hold"/>
                                        <p:tgtEl>
                                          <p:spTgt spid="2">
                                            <p:txEl>
                                              <p:pRg st="0" end="0"/>
                                            </p:txEl>
                                          </p:spTgt>
                                        </p:tgtEl>
                                        <p:attrNameLst>
                                          <p:attrName>style.visibility</p:attrName>
                                        </p:attrNameLst>
                                      </p:cBhvr>
                                      <p:tavLst>
                                        <p:tav tm="0">
                                          <p:val>
                                            <p:strVal val="hidden"/>
                                          </p:val>
                                        </p:tav>
                                        <p:tav tm="50000">
                                          <p:val>
                                            <p:strVal val="visible"/>
                                          </p:val>
                                        </p:tav>
                                      </p:tavLst>
                                    </p:anim>
                                  </p:childTnLst>
                                </p:cTn>
                              </p:par>
                              <p:par>
                                <p:cTn id="7" presetID="15" presetClass="emph" presetSubtype="0" nodeType="withEffect">
                                  <p:stCondLst>
                                    <p:cond delay="0"/>
                                  </p:stCondLst>
                                  <p:iterate type="lt">
                                    <p:tmAbs val="25"/>
                                  </p:iterate>
                                  <p:childTnLst>
                                    <p:set>
                                      <p:cBhvr override="childStyle">
                                        <p:cTn id="8" dur="250"/>
                                        <p:tgtEl>
                                          <p:spTgt spid="2">
                                            <p:txEl>
                                              <p:pRg st="1" end="1"/>
                                            </p:txEl>
                                          </p:spTgt>
                                        </p:tgtEl>
                                        <p:attrNameLst>
                                          <p:attrName>style.fontWeight</p:attrName>
                                        </p:attrNameLst>
                                      </p:cBhvr>
                                      <p:to>
                                        <p:strVal val="bold"/>
                                      </p:to>
                                    </p:set>
                                  </p:childTnLst>
                                </p:cTn>
                              </p:par>
                              <p:par>
                                <p:cTn id="9" presetID="6" presetClass="emph" presetSubtype="0" repeatCount="indefinite" fill="hold" grpId="0" nodeType="withEffect">
                                  <p:stCondLst>
                                    <p:cond delay="0"/>
                                  </p:stCondLst>
                                  <p:childTnLst>
                                    <p:animScale>
                                      <p:cBhvr>
                                        <p:cTn id="10"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re 1"/>
          <p:cNvSpPr txBox="1">
            <a:spLocks/>
          </p:cNvSpPr>
          <p:nvPr/>
        </p:nvSpPr>
        <p:spPr>
          <a:xfrm>
            <a:off x="2051790" y="128213"/>
            <a:ext cx="7772400" cy="58737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800" dirty="0">
                <a:solidFill>
                  <a:srgbClr val="867567"/>
                </a:solidFill>
                <a:latin typeface="Montserrat" panose="00000500000000000000" pitchFamily="2" charset="0"/>
              </a:rPr>
              <a:t>FOCUS SUR LES ETATS DE SERVICE PUBLICS</a:t>
            </a:r>
          </a:p>
        </p:txBody>
      </p:sp>
      <p:sp>
        <p:nvSpPr>
          <p:cNvPr id="2" name="Rectangle 1"/>
          <p:cNvSpPr/>
          <p:nvPr/>
        </p:nvSpPr>
        <p:spPr>
          <a:xfrm>
            <a:off x="335901" y="801258"/>
            <a:ext cx="11364686" cy="800219"/>
          </a:xfrm>
          <a:prstGeom prst="rect">
            <a:avLst/>
          </a:prstGeom>
        </p:spPr>
        <p:txBody>
          <a:bodyPr wrap="square">
            <a:spAutoFit/>
          </a:bodyPr>
          <a:lstStyle/>
          <a:p>
            <a:r>
              <a:rPr lang="fr-FR" altLang="fr-FR" dirty="0">
                <a:solidFill>
                  <a:srgbClr val="867567"/>
                </a:solidFill>
                <a:latin typeface="Calibri" panose="020F0502020204030204" pitchFamily="34" charset="0"/>
                <a:cs typeface="Calibri" panose="020F0502020204030204" pitchFamily="34" charset="0"/>
              </a:rPr>
              <a:t>Nous demandons aux agents souhaitant s’inscrire aux </a:t>
            </a:r>
            <a:r>
              <a:rPr lang="fr-FR" altLang="fr-FR" sz="2800" u="sng" dirty="0">
                <a:solidFill>
                  <a:srgbClr val="867567"/>
                </a:solidFill>
                <a:latin typeface="Calibri" panose="020F0502020204030204" pitchFamily="34" charset="0"/>
                <a:cs typeface="Calibri" panose="020F0502020204030204" pitchFamily="34" charset="0"/>
              </a:rPr>
              <a:t>concours internes </a:t>
            </a:r>
            <a:r>
              <a:rPr lang="fr-FR" altLang="fr-FR" dirty="0">
                <a:solidFill>
                  <a:srgbClr val="867567"/>
                </a:solidFill>
                <a:latin typeface="Calibri" panose="020F0502020204030204" pitchFamily="34" charset="0"/>
                <a:cs typeface="Calibri" panose="020F0502020204030204" pitchFamily="34" charset="0"/>
              </a:rPr>
              <a:t>de bien vouloir prévoir </a:t>
            </a:r>
          </a:p>
          <a:p>
            <a:r>
              <a:rPr lang="fr-FR" altLang="fr-FR" b="1" u="sng" dirty="0">
                <a:solidFill>
                  <a:srgbClr val="867567"/>
                </a:solidFill>
                <a:latin typeface="Calibri" panose="020F0502020204030204" pitchFamily="34" charset="0"/>
                <a:cs typeface="Calibri" panose="020F0502020204030204" pitchFamily="34" charset="0"/>
              </a:rPr>
              <a:t>8 jours ouvrés </a:t>
            </a:r>
            <a:r>
              <a:rPr lang="fr-FR" altLang="fr-FR" dirty="0">
                <a:solidFill>
                  <a:srgbClr val="867567"/>
                </a:solidFill>
                <a:latin typeface="Calibri" panose="020F0502020204030204" pitchFamily="34" charset="0"/>
                <a:cs typeface="Calibri" panose="020F0502020204030204" pitchFamily="34" charset="0"/>
              </a:rPr>
              <a:t>(hors délais de courrier interne) pour le traitement de leurs états de services publics</a:t>
            </a:r>
            <a:endParaRPr lang="fr-FR" dirty="0">
              <a:solidFill>
                <a:srgbClr val="867567"/>
              </a:solidFill>
            </a:endParaRPr>
          </a:p>
        </p:txBody>
      </p:sp>
      <p:graphicFrame>
        <p:nvGraphicFramePr>
          <p:cNvPr id="11" name="Diagramme 10"/>
          <p:cNvGraphicFramePr/>
          <p:nvPr>
            <p:extLst>
              <p:ext uri="{D42A27DB-BD31-4B8C-83A1-F6EECF244321}">
                <p14:modId xmlns:p14="http://schemas.microsoft.com/office/powerpoint/2010/main" val="1169127781"/>
              </p:ext>
            </p:extLst>
          </p:nvPr>
        </p:nvGraphicFramePr>
        <p:xfrm>
          <a:off x="900113" y="1772816"/>
          <a:ext cx="10520556" cy="458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èche vers le bas 1"/>
          <p:cNvSpPr>
            <a:spLocks noChangeArrowheads="1"/>
          </p:cNvSpPr>
          <p:nvPr/>
        </p:nvSpPr>
        <p:spPr bwMode="auto">
          <a:xfrm>
            <a:off x="180976" y="1687147"/>
            <a:ext cx="719137" cy="4464050"/>
          </a:xfrm>
          <a:prstGeom prst="downArrow">
            <a:avLst>
              <a:gd name="adj1" fmla="val 50000"/>
              <a:gd name="adj2" fmla="val 49976"/>
            </a:avLst>
          </a:prstGeom>
          <a:solidFill>
            <a:srgbClr val="28315B"/>
          </a:solidFill>
          <a:ln w="9525" algn="ctr">
            <a:solidFill>
              <a:schemeClr val="tx1"/>
            </a:solidFill>
            <a:round/>
            <a:headEnd/>
            <a:tailEnd/>
          </a:ln>
        </p:spPr>
        <p:txBody>
          <a:bodyPr vert="eaVert"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fr-FR" altLang="fr-FR" sz="2400" dirty="0">
                <a:solidFill>
                  <a:schemeClr val="bg1"/>
                </a:solidFill>
              </a:rPr>
              <a:t>8 JOURS OUVRES</a:t>
            </a:r>
          </a:p>
        </p:txBody>
      </p:sp>
    </p:spTree>
    <p:extLst>
      <p:ext uri="{BB962C8B-B14F-4D97-AF65-F5344CB8AC3E}">
        <p14:creationId xmlns:p14="http://schemas.microsoft.com/office/powerpoint/2010/main" val="150042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200" fill="hold" nodeType="withEffect">
                                  <p:stCondLst>
                                    <p:cond delay="0"/>
                                  </p:stCondLst>
                                  <p:childTnLst>
                                    <p:anim calcmode="discrete" valueType="str">
                                      <p:cBhvr>
                                        <p:cTn id="6" dur="500" fill="hold"/>
                                        <p:tgtEl>
                                          <p:spTgt spid="2">
                                            <p:txEl>
                                              <p:pRg st="0" end="0"/>
                                            </p:txEl>
                                          </p:spTgt>
                                        </p:tgtEl>
                                        <p:attrNameLst>
                                          <p:attrName>style.visibility</p:attrName>
                                        </p:attrNameLst>
                                      </p:cBhvr>
                                      <p:tavLst>
                                        <p:tav tm="0">
                                          <p:val>
                                            <p:strVal val="hidden"/>
                                          </p:val>
                                        </p:tav>
                                        <p:tav tm="50000">
                                          <p:val>
                                            <p:strVal val="visible"/>
                                          </p:val>
                                        </p:tav>
                                      </p:tavLst>
                                    </p:anim>
                                  </p:childTnLst>
                                </p:cTn>
                              </p:par>
                              <p:par>
                                <p:cTn id="7" presetID="15" presetClass="emph" presetSubtype="0" nodeType="withEffect">
                                  <p:stCondLst>
                                    <p:cond delay="0"/>
                                  </p:stCondLst>
                                  <p:iterate type="lt">
                                    <p:tmAbs val="25"/>
                                  </p:iterate>
                                  <p:childTnLst>
                                    <p:set>
                                      <p:cBhvr override="childStyle">
                                        <p:cTn id="8" dur="500"/>
                                        <p:tgtEl>
                                          <p:spTgt spid="2">
                                            <p:txEl>
                                              <p:pRg st="1" end="1"/>
                                            </p:txEl>
                                          </p:spTgt>
                                        </p:tgtEl>
                                        <p:attrNameLst>
                                          <p:attrName>style.fontWeight</p:attrName>
                                        </p:attrNameLst>
                                      </p:cBhvr>
                                      <p:to>
                                        <p:strVal val="bold"/>
                                      </p:to>
                                    </p:set>
                                  </p:childTnLst>
                                </p:cTn>
                              </p:par>
                            </p:childTnLst>
                          </p:cTn>
                        </p:par>
                        <p:par>
                          <p:cTn id="9" fill="hold">
                            <p:stCondLst>
                              <p:cond delay="2625"/>
                            </p:stCondLst>
                            <p:childTnLst>
                              <p:par>
                                <p:cTn id="10" presetID="6" presetClass="emph" presetSubtype="0" repeatCount="indefinite" fill="hold" grpId="0" nodeType="afterEffect">
                                  <p:stCondLst>
                                    <p:cond delay="0"/>
                                  </p:stCondLst>
                                  <p:childTnLst>
                                    <p:animScale>
                                      <p:cBhvr>
                                        <p:cTn id="11"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7" name="Titre 1"/>
          <p:cNvSpPr txBox="1">
            <a:spLocks/>
          </p:cNvSpPr>
          <p:nvPr/>
        </p:nvSpPr>
        <p:spPr>
          <a:xfrm>
            <a:off x="2344832" y="336550"/>
            <a:ext cx="7772400" cy="58737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fr-FR" sz="2800" dirty="0">
                <a:solidFill>
                  <a:srgbClr val="867567"/>
                </a:solidFill>
                <a:latin typeface="Montserrat" panose="00000500000000000000" pitchFamily="2" charset="0"/>
              </a:rPr>
              <a:t>FOCUS SUR LES ETATS DE SERVICE PUBLICS</a:t>
            </a:r>
          </a:p>
        </p:txBody>
      </p:sp>
      <p:sp>
        <p:nvSpPr>
          <p:cNvPr id="8" name="Espace réservé du contenu 2"/>
          <p:cNvSpPr txBox="1">
            <a:spLocks/>
          </p:cNvSpPr>
          <p:nvPr/>
        </p:nvSpPr>
        <p:spPr>
          <a:xfrm>
            <a:off x="2236089" y="1257182"/>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dirty="0">
              <a:solidFill>
                <a:srgbClr val="000000"/>
              </a:solidFill>
              <a:latin typeface="Calibri" pitchFamily="34" charset="0"/>
            </a:endParaRPr>
          </a:p>
          <a:p>
            <a:pPr>
              <a:spcBef>
                <a:spcPct val="0"/>
              </a:spcBef>
              <a:buFontTx/>
              <a:buNone/>
              <a:defRPr/>
            </a:pPr>
            <a:r>
              <a:rPr lang="fr-FR" altLang="fr-FR" sz="2800" u="sng" dirty="0">
                <a:solidFill>
                  <a:srgbClr val="FF0000"/>
                </a:solidFill>
              </a:rPr>
              <a:t>ATTENTION</a:t>
            </a:r>
            <a:endParaRPr lang="fr-FR" altLang="fr-FR" sz="2800" b="1" dirty="0">
              <a:solidFill>
                <a:srgbClr val="FF0000"/>
              </a:solidFill>
            </a:endParaRPr>
          </a:p>
          <a:p>
            <a:pPr>
              <a:spcBef>
                <a:spcPct val="0"/>
              </a:spcBef>
              <a:buFontTx/>
              <a:buNone/>
              <a:defRPr/>
            </a:pPr>
            <a:endParaRPr lang="fr-FR" altLang="fr-FR" sz="2800" b="1" dirty="0">
              <a:solidFill>
                <a:schemeClr val="tx1">
                  <a:lumMod val="95000"/>
                  <a:lumOff val="5000"/>
                </a:schemeClr>
              </a:solidFill>
            </a:endParaRPr>
          </a:p>
          <a:p>
            <a:pPr>
              <a:lnSpc>
                <a:spcPct val="150000"/>
              </a:lnSpc>
              <a:spcBef>
                <a:spcPct val="0"/>
              </a:spcBef>
              <a:buFontTx/>
              <a:buNone/>
              <a:defRPr/>
            </a:pPr>
            <a:r>
              <a:rPr lang="fr-FR" altLang="fr-FR" sz="2800" dirty="0">
                <a:solidFill>
                  <a:srgbClr val="3333CC"/>
                </a:solidFill>
                <a:latin typeface="Montserrat" panose="00000500000000000000" pitchFamily="2" charset="0"/>
              </a:rPr>
              <a:t> </a:t>
            </a:r>
            <a:r>
              <a:rPr lang="fr-FR" altLang="fr-FR" sz="2000" dirty="0">
                <a:solidFill>
                  <a:srgbClr val="867567"/>
                </a:solidFill>
                <a:latin typeface="Montserrat" panose="00000500000000000000" pitchFamily="2" charset="0"/>
              </a:rPr>
              <a:t>IL EST IMPERATIF DE RESPECTER LES DELAIS D’ENVOI, LES ETATS DE SERVICE ENVOYES HORS DELAI POURRAIENT NE PAS ETRE RENVOYES A L’AGENT AVANT LA CLOTURE DES INSCRIPTIONS</a:t>
            </a:r>
            <a:br>
              <a:rPr lang="fr-FR" altLang="fr-FR" sz="2000" dirty="0">
                <a:latin typeface="Montserrat" panose="00000500000000000000" pitchFamily="2" charset="0"/>
              </a:rPr>
            </a:br>
            <a:endParaRPr lang="fr-FR" sz="2000" dirty="0">
              <a:latin typeface="Montserrat" panose="00000500000000000000" pitchFamily="2" charset="0"/>
            </a:endParaRPr>
          </a:p>
        </p:txBody>
      </p:sp>
      <p:pic>
        <p:nvPicPr>
          <p:cNvPr id="6" name="Image 5">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786702" y="5951342"/>
            <a:ext cx="2641600" cy="330200"/>
          </a:xfrm>
          <a:prstGeom prst="rect">
            <a:avLst/>
          </a:prstGeom>
        </p:spPr>
      </p:pic>
      <p:pic>
        <p:nvPicPr>
          <p:cNvPr id="4" name="Image 3">
            <a:extLst>
              <a:ext uri="{FF2B5EF4-FFF2-40B4-BE49-F238E27FC236}">
                <a16:creationId xmlns:a16="http://schemas.microsoft.com/office/drawing/2014/main" id="{46EA8FFA-FC3B-6598-656C-8246BB7A13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0718" y="4304895"/>
            <a:ext cx="1573027" cy="1811547"/>
          </a:xfrm>
          <a:prstGeom prst="rect">
            <a:avLst/>
          </a:prstGeom>
        </p:spPr>
      </p:pic>
    </p:spTree>
    <p:extLst>
      <p:ext uri="{BB962C8B-B14F-4D97-AF65-F5344CB8AC3E}">
        <p14:creationId xmlns:p14="http://schemas.microsoft.com/office/powerpoint/2010/main" val="187386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8">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a:extLst>
            <a:ext uri="{FF2B5EF4-FFF2-40B4-BE49-F238E27FC236}">
              <a16:creationId xmlns:a16="http://schemas.microsoft.com/office/drawing/2014/main" id="{CD30E8FE-EB10-82C9-F9BF-27E1CEC6C663}"/>
            </a:ext>
          </a:extLst>
        </p:cNvPr>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81AFA5BD-A462-A3EE-840E-126EEA5783D1}"/>
              </a:ext>
            </a:extLst>
          </p:cNvPr>
          <p:cNvSpPr txBox="1">
            <a:spLocks/>
          </p:cNvSpPr>
          <p:nvPr/>
        </p:nvSpPr>
        <p:spPr>
          <a:xfrm>
            <a:off x="329520" y="385763"/>
            <a:ext cx="11341089" cy="4930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marR="0" lvl="0" indent="-857250" algn="ctr" defTabSz="914400" rtl="0" eaLnBrk="1" fontAlgn="auto" latinLnBrk="0" hangingPunct="1">
              <a:lnSpc>
                <a:spcPct val="90000"/>
              </a:lnSpc>
              <a:spcBef>
                <a:spcPct val="0"/>
              </a:spcBef>
              <a:spcAft>
                <a:spcPts val="0"/>
              </a:spcAft>
              <a:buClrTx/>
              <a:buSzTx/>
              <a:buFontTx/>
              <a:buAutoNum type="romanUcParenR"/>
              <a:tabLst/>
              <a:defRPr/>
            </a:pPr>
            <a:endParaRPr kumimoji="0" lang="fr-FR" altLang="fr-FR"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857250" marR="0" lvl="0" indent="-857250" algn="ctr" defTabSz="914400" rtl="0" eaLnBrk="1" fontAlgn="auto" latinLnBrk="0" hangingPunct="1">
              <a:lnSpc>
                <a:spcPct val="90000"/>
              </a:lnSpc>
              <a:spcBef>
                <a:spcPct val="0"/>
              </a:spcBef>
              <a:spcAft>
                <a:spcPts val="0"/>
              </a:spcAft>
              <a:buClrTx/>
              <a:buSzTx/>
              <a:buFontTx/>
              <a:buAutoNum type="romanUcParenR"/>
              <a:tabLst/>
              <a:defRPr/>
            </a:pPr>
            <a:endParaRPr kumimoji="0" lang="fr-FR" altLang="fr-FR"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R="0" lvl="0" algn="ctr" defTabSz="914400" rtl="0" eaLnBrk="1" fontAlgn="auto" latinLnBrk="0" hangingPunct="1">
              <a:lnSpc>
                <a:spcPct val="90000"/>
              </a:lnSpc>
              <a:spcBef>
                <a:spcPct val="0"/>
              </a:spcBef>
              <a:spcAft>
                <a:spcPts val="0"/>
              </a:spcAft>
              <a:buClrTx/>
              <a:buSzTx/>
              <a:tabLst/>
              <a:defRPr/>
            </a:pPr>
            <a:r>
              <a:rPr lang="fr-FR" altLang="fr-FR" sz="2800" dirty="0">
                <a:solidFill>
                  <a:srgbClr val="867567"/>
                </a:solidFill>
                <a:latin typeface="Montserrat" panose="00000500000000000000" pitchFamily="2" charset="0"/>
              </a:rPr>
              <a:t>F</a:t>
            </a:r>
            <a:r>
              <a:rPr kumimoji="0" lang="fr-FR" altLang="fr-FR" sz="2800" b="0" i="0" u="none" strike="noStrike" kern="1200" cap="none" spc="0" normalizeH="0" baseline="0" noProof="0" dirty="0">
                <a:ln>
                  <a:noFill/>
                </a:ln>
                <a:solidFill>
                  <a:srgbClr val="867567"/>
                </a:solidFill>
                <a:effectLst/>
                <a:uLnTx/>
                <a:uFillTx/>
                <a:latin typeface="Montserrat" panose="00000500000000000000" pitchFamily="2" charset="0"/>
                <a:ea typeface="+mn-ea"/>
                <a:cs typeface="+mn-cs"/>
              </a:rPr>
              <a:t>OCUS SUR LE DOSSIER PEDAGOGIQUE</a:t>
            </a:r>
          </a:p>
          <a:p>
            <a:pPr marL="857250" marR="0" lvl="0" indent="-857250" algn="ctr" defTabSz="914400" rtl="0" eaLnBrk="1" fontAlgn="auto" latinLnBrk="0" hangingPunct="1">
              <a:lnSpc>
                <a:spcPct val="90000"/>
              </a:lnSpc>
              <a:spcBef>
                <a:spcPct val="0"/>
              </a:spcBef>
              <a:spcAft>
                <a:spcPts val="0"/>
              </a:spcAft>
              <a:buClrTx/>
              <a:buSzTx/>
              <a:buFontTx/>
              <a:buNone/>
              <a:tabLst/>
              <a:defRPr/>
            </a:pPr>
            <a:endParaRPr kumimoji="0" lang="fr-FR" altLang="fr-FR" sz="3600" b="1"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a:p>
            <a:pPr marL="857250" marR="0" lvl="0" indent="-857250" algn="ctr" defTabSz="914400" rtl="0" eaLnBrk="1" fontAlgn="auto" latinLnBrk="0" hangingPunct="1">
              <a:lnSpc>
                <a:spcPct val="90000"/>
              </a:lnSpc>
              <a:spcBef>
                <a:spcPct val="0"/>
              </a:spcBef>
              <a:spcAft>
                <a:spcPts val="0"/>
              </a:spcAft>
              <a:buClrTx/>
              <a:buSzTx/>
              <a:buFontTx/>
              <a:buAutoNum type="romanUcPeriod" startAt="6"/>
              <a:tabLst/>
              <a:defRPr/>
            </a:pPr>
            <a:endParaRPr kumimoji="0" lang="fr-FR" altLang="fr-FR" sz="36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p:txBody>
      </p:sp>
      <p:pic>
        <p:nvPicPr>
          <p:cNvPr id="8" name="Image 7">
            <a:extLst>
              <a:ext uri="{FF2B5EF4-FFF2-40B4-BE49-F238E27FC236}">
                <a16:creationId xmlns:a16="http://schemas.microsoft.com/office/drawing/2014/main" id="{9B322CFE-1021-71D8-DAFB-E51384A730B6}"/>
              </a:ext>
            </a:extLst>
          </p:cNvPr>
          <p:cNvPicPr>
            <a:picLocks noChangeAspect="1"/>
          </p:cNvPicPr>
          <p:nvPr/>
        </p:nvPicPr>
        <p:blipFill>
          <a:blip r:embed="rId2"/>
          <a:stretch>
            <a:fillRect/>
          </a:stretch>
        </p:blipFill>
        <p:spPr>
          <a:xfrm>
            <a:off x="695721" y="5825931"/>
            <a:ext cx="2641600" cy="330200"/>
          </a:xfrm>
          <a:prstGeom prst="rect">
            <a:avLst/>
          </a:prstGeom>
        </p:spPr>
      </p:pic>
      <p:pic>
        <p:nvPicPr>
          <p:cNvPr id="3" name="Image 2" descr="Une image contenant dessin humoristique&#10;&#10;Le contenu généré par l’IA peut être incorrect.">
            <a:extLst>
              <a:ext uri="{FF2B5EF4-FFF2-40B4-BE49-F238E27FC236}">
                <a16:creationId xmlns:a16="http://schemas.microsoft.com/office/drawing/2014/main" id="{7D1C4F46-C0C9-FD88-B0C4-21B64C307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219" y="2431026"/>
            <a:ext cx="3739311" cy="2885123"/>
          </a:xfrm>
          <a:prstGeom prst="rect">
            <a:avLst/>
          </a:prstGeom>
        </p:spPr>
      </p:pic>
    </p:spTree>
    <p:extLst>
      <p:ext uri="{BB962C8B-B14F-4D97-AF65-F5344CB8AC3E}">
        <p14:creationId xmlns:p14="http://schemas.microsoft.com/office/powerpoint/2010/main" val="40917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80">
                                          <p:stCondLst>
                                            <p:cond delay="0"/>
                                          </p:stCondLst>
                                        </p:cTn>
                                        <p:tgtEl>
                                          <p:spTgt spid="6">
                                            <p:txEl>
                                              <p:pRg st="2" end="2"/>
                                            </p:txEl>
                                          </p:spTgt>
                                        </p:tgtEl>
                                      </p:cBhvr>
                                    </p:animEffect>
                                    <p:anim calcmode="lin" valueType="num">
                                      <p:cBhvr>
                                        <p:cTn id="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2" end="2"/>
                                            </p:txEl>
                                          </p:spTgt>
                                        </p:tgtEl>
                                      </p:cBhvr>
                                      <p:to x="100000" y="60000"/>
                                    </p:animScale>
                                    <p:animScale>
                                      <p:cBhvr>
                                        <p:cTn id="14" dur="166" decel="50000">
                                          <p:stCondLst>
                                            <p:cond delay="676"/>
                                          </p:stCondLst>
                                        </p:cTn>
                                        <p:tgtEl>
                                          <p:spTgt spid="6">
                                            <p:txEl>
                                              <p:pRg st="2" end="2"/>
                                            </p:txEl>
                                          </p:spTgt>
                                        </p:tgtEl>
                                      </p:cBhvr>
                                      <p:to x="100000" y="100000"/>
                                    </p:animScale>
                                    <p:animScale>
                                      <p:cBhvr>
                                        <p:cTn id="15" dur="26">
                                          <p:stCondLst>
                                            <p:cond delay="1312"/>
                                          </p:stCondLst>
                                        </p:cTn>
                                        <p:tgtEl>
                                          <p:spTgt spid="6">
                                            <p:txEl>
                                              <p:pRg st="2" end="2"/>
                                            </p:txEl>
                                          </p:spTgt>
                                        </p:tgtEl>
                                      </p:cBhvr>
                                      <p:to x="100000" y="80000"/>
                                    </p:animScale>
                                    <p:animScale>
                                      <p:cBhvr>
                                        <p:cTn id="16" dur="166" decel="50000">
                                          <p:stCondLst>
                                            <p:cond delay="1338"/>
                                          </p:stCondLst>
                                        </p:cTn>
                                        <p:tgtEl>
                                          <p:spTgt spid="6">
                                            <p:txEl>
                                              <p:pRg st="2" end="2"/>
                                            </p:txEl>
                                          </p:spTgt>
                                        </p:tgtEl>
                                      </p:cBhvr>
                                      <p:to x="100000" y="100000"/>
                                    </p:animScale>
                                    <p:animScale>
                                      <p:cBhvr>
                                        <p:cTn id="17" dur="26">
                                          <p:stCondLst>
                                            <p:cond delay="1642"/>
                                          </p:stCondLst>
                                        </p:cTn>
                                        <p:tgtEl>
                                          <p:spTgt spid="6">
                                            <p:txEl>
                                              <p:pRg st="2" end="2"/>
                                            </p:txEl>
                                          </p:spTgt>
                                        </p:tgtEl>
                                      </p:cBhvr>
                                      <p:to x="100000" y="90000"/>
                                    </p:animScale>
                                    <p:animScale>
                                      <p:cBhvr>
                                        <p:cTn id="18" dur="166" decel="50000">
                                          <p:stCondLst>
                                            <p:cond delay="1668"/>
                                          </p:stCondLst>
                                        </p:cTn>
                                        <p:tgtEl>
                                          <p:spTgt spid="6">
                                            <p:txEl>
                                              <p:pRg st="2" end="2"/>
                                            </p:txEl>
                                          </p:spTgt>
                                        </p:tgtEl>
                                      </p:cBhvr>
                                      <p:to x="100000" y="100000"/>
                                    </p:animScale>
                                    <p:animScale>
                                      <p:cBhvr>
                                        <p:cTn id="19" dur="26">
                                          <p:stCondLst>
                                            <p:cond delay="1808"/>
                                          </p:stCondLst>
                                        </p:cTn>
                                        <p:tgtEl>
                                          <p:spTgt spid="6">
                                            <p:txEl>
                                              <p:pRg st="2" end="2"/>
                                            </p:txEl>
                                          </p:spTgt>
                                        </p:tgtEl>
                                      </p:cBhvr>
                                      <p:to x="100000" y="95000"/>
                                    </p:animScale>
                                    <p:animScale>
                                      <p:cBhvr>
                                        <p:cTn id="20"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717067" y="207959"/>
            <a:ext cx="9144000" cy="657334"/>
          </a:xfrm>
        </p:spPr>
        <p:txBody>
          <a:bodyPr>
            <a:noAutofit/>
          </a:bodyPr>
          <a:lstStyle/>
          <a:p>
            <a:pPr>
              <a:defRPr/>
            </a:pPr>
            <a:r>
              <a:rPr lang="fr-FR" altLang="fr-FR" sz="2800" dirty="0">
                <a:solidFill>
                  <a:srgbClr val="867567"/>
                </a:solidFill>
                <a:latin typeface="Montserrat" panose="00000500000000000000" pitchFamily="2" charset="0"/>
              </a:rPr>
              <a:t>LE RAPPORT D’ACTIVITE</a:t>
            </a:r>
            <a:endParaRPr lang="fr-FR" altLang="fr-FR" sz="2800" dirty="0">
              <a:solidFill>
                <a:srgbClr val="867567"/>
              </a:solidFill>
              <a:latin typeface="Montserrat" panose="00000500000000000000" pitchFamily="2" charset="0"/>
              <a:cs typeface="Calibri" panose="020F0502020204030204" pitchFamily="34" charset="0"/>
            </a:endParaRPr>
          </a:p>
        </p:txBody>
      </p:sp>
      <p:sp>
        <p:nvSpPr>
          <p:cNvPr id="6" name="Sous-titre 5"/>
          <p:cNvSpPr>
            <a:spLocks noGrp="1"/>
          </p:cNvSpPr>
          <p:nvPr>
            <p:ph type="subTitle" idx="1"/>
          </p:nvPr>
        </p:nvSpPr>
        <p:spPr>
          <a:xfrm>
            <a:off x="275129" y="865294"/>
            <a:ext cx="11603662" cy="5089642"/>
          </a:xfrm>
        </p:spPr>
        <p:txBody>
          <a:bodyPr>
            <a:normAutofit fontScale="25000" lnSpcReduction="20000"/>
          </a:bodyPr>
          <a:lstStyle/>
          <a:p>
            <a:pPr>
              <a:defRPr/>
            </a:pPr>
            <a:endParaRPr lang="fr-FR" altLang="fr-FR" sz="4400" b="1" dirty="0">
              <a:solidFill>
                <a:srgbClr val="FF0000"/>
              </a:solidFill>
            </a:endParaRPr>
          </a:p>
          <a:p>
            <a:pPr algn="l" eaLnBrk="0" fontAlgn="base" hangingPunct="0">
              <a:lnSpc>
                <a:spcPct val="100000"/>
              </a:lnSpc>
              <a:spcBef>
                <a:spcPct val="20000"/>
              </a:spcBef>
              <a:spcAft>
                <a:spcPct val="0"/>
              </a:spcAft>
              <a:defRPr/>
            </a:pPr>
            <a:r>
              <a:rPr lang="fr-FR" sz="4800" kern="0" dirty="0">
                <a:solidFill>
                  <a:srgbClr val="000000"/>
                </a:solidFill>
                <a:ea typeface="ＭＳ Ｐゴシック"/>
                <a:cs typeface="Calibri" panose="020F0502020204030204" pitchFamily="34" charset="0"/>
              </a:rPr>
              <a:t>•</a:t>
            </a:r>
            <a:r>
              <a:rPr lang="fr-FR" sz="4800" dirty="0"/>
              <a:t> Des formations sont organisées chaque année sur le rapport d'activité, il est important de s'y inscrire pour bien comprendre la méthode et l'exercice attendu.</a:t>
            </a:r>
          </a:p>
          <a:p>
            <a:pPr algn="l" eaLnBrk="0" fontAlgn="base" hangingPunct="0">
              <a:lnSpc>
                <a:spcPct val="100000"/>
              </a:lnSpc>
              <a:spcBef>
                <a:spcPct val="20000"/>
              </a:spcBef>
              <a:spcAft>
                <a:spcPct val="0"/>
              </a:spcAft>
              <a:defRPr/>
            </a:pPr>
            <a:r>
              <a:rPr lang="fr-FR" sz="4800" dirty="0"/>
              <a:t>La CMC reste également à la disposition de tous pour un accompagnement sur ces dossiers.</a:t>
            </a:r>
          </a:p>
          <a:p>
            <a:pPr algn="l" eaLnBrk="0" fontAlgn="base" hangingPunct="0">
              <a:lnSpc>
                <a:spcPct val="100000"/>
              </a:lnSpc>
              <a:spcBef>
                <a:spcPct val="20000"/>
              </a:spcBef>
              <a:spcAft>
                <a:spcPct val="0"/>
              </a:spcAft>
              <a:defRPr/>
            </a:pPr>
            <a:r>
              <a:rPr lang="fr-FR" sz="4800" kern="0" dirty="0">
                <a:solidFill>
                  <a:srgbClr val="000000"/>
                </a:solidFill>
                <a:ea typeface="ＭＳ Ｐゴシック"/>
                <a:cs typeface="Calibri" panose="020F0502020204030204" pitchFamily="34" charset="0"/>
              </a:rPr>
              <a:t>•</a:t>
            </a:r>
            <a:r>
              <a:rPr lang="fr-FR" sz="4800" dirty="0"/>
              <a:t> Les agents doivent apporter un soin particulier à la rédaction de leur rapport d'activité (fond et forme), tout en respectant la consigne des </a:t>
            </a:r>
            <a:r>
              <a:rPr lang="fr-FR" sz="4800" b="1" u="sng" dirty="0"/>
              <a:t>deux pages</a:t>
            </a:r>
            <a:r>
              <a:rPr lang="fr-FR" sz="4800" dirty="0"/>
              <a:t>, et bien vérifier la complétude de leur dossier.</a:t>
            </a:r>
          </a:p>
          <a:p>
            <a:pPr algn="l" eaLnBrk="0" fontAlgn="base" hangingPunct="0">
              <a:lnSpc>
                <a:spcPct val="100000"/>
              </a:lnSpc>
              <a:spcBef>
                <a:spcPct val="20000"/>
              </a:spcBef>
              <a:spcAft>
                <a:spcPct val="0"/>
              </a:spcAft>
              <a:defRPr/>
            </a:pPr>
            <a:endParaRPr lang="fr-FR" sz="4800" b="1" u="sng" kern="0" dirty="0">
              <a:solidFill>
                <a:srgbClr val="000000"/>
              </a:solidFill>
              <a:ea typeface="Calibri" panose="020F0502020204030204" pitchFamily="34" charset="0"/>
              <a:cs typeface="Times New Roman" panose="02020603050405020304" pitchFamily="18" charset="0"/>
            </a:endParaRPr>
          </a:p>
          <a:p>
            <a:pPr lvl="0" algn="l" eaLnBrk="0" fontAlgn="base" hangingPunct="0">
              <a:lnSpc>
                <a:spcPct val="107000"/>
              </a:lnSpc>
              <a:spcBef>
                <a:spcPts val="0"/>
              </a:spcBef>
            </a:pPr>
            <a:r>
              <a:rPr lang="fr-FR" sz="4800" b="1" kern="0" dirty="0">
                <a:solidFill>
                  <a:srgbClr val="000000"/>
                </a:solidFill>
                <a:ea typeface="Calibri" panose="020F0502020204030204" pitchFamily="34" charset="0"/>
                <a:cs typeface="Times New Roman" panose="02020603050405020304" pitchFamily="18" charset="0"/>
              </a:rPr>
              <a:t>METHODE DU RAPPORT D’ACTIVITE</a:t>
            </a:r>
            <a:endParaRPr lang="fr-FR" sz="4800" kern="0" dirty="0">
              <a:solidFill>
                <a:srgbClr val="000000"/>
              </a:solidFill>
              <a:ea typeface="Calibri" panose="020F0502020204030204" pitchFamily="34" charset="0"/>
              <a:cs typeface="Times New Roman" panose="02020603050405020304" pitchFamily="18" charset="0"/>
            </a:endParaRPr>
          </a:p>
          <a:p>
            <a:pPr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2 pages : en insistant sur les 5 dernières années - Structuré : </a:t>
            </a:r>
            <a:br>
              <a:rPr lang="fr-FR" sz="4800" kern="0" dirty="0">
                <a:solidFill>
                  <a:srgbClr val="000000"/>
                </a:solidFill>
                <a:ea typeface="Calibri" panose="020F0502020204030204" pitchFamily="34" charset="0"/>
                <a:cs typeface="Times New Roman" panose="02020603050405020304" pitchFamily="18" charset="0"/>
              </a:rPr>
            </a:br>
            <a:endParaRPr lang="fr-FR" sz="4800" kern="0" dirty="0">
              <a:solidFill>
                <a:srgbClr val="000000"/>
              </a:solidFill>
              <a:ea typeface="Calibri" panose="020F0502020204030204" pitchFamily="34" charset="0"/>
              <a:cs typeface="Times New Roman" panose="02020603050405020304" pitchFamily="18" charset="0"/>
            </a:endParaRPr>
          </a:p>
          <a:p>
            <a:pPr lvl="0" algn="l" eaLnBrk="0" fontAlgn="base" hangingPunct="0">
              <a:lnSpc>
                <a:spcPct val="100000"/>
              </a:lnSpc>
              <a:spcBef>
                <a:spcPts val="0"/>
              </a:spcBef>
            </a:pPr>
            <a:r>
              <a:rPr lang="fr-FR" sz="4800" b="1" kern="0" dirty="0">
                <a:solidFill>
                  <a:srgbClr val="000000"/>
                </a:solidFill>
                <a:ea typeface="Calibri" panose="020F0502020204030204" pitchFamily="34" charset="0"/>
                <a:cs typeface="Times New Roman" panose="02020603050405020304" pitchFamily="18" charset="0"/>
              </a:rPr>
              <a:t>Introduction</a:t>
            </a:r>
            <a:r>
              <a:rPr lang="fr-FR" sz="4800" kern="0" dirty="0">
                <a:solidFill>
                  <a:srgbClr val="000000"/>
                </a:solidFill>
                <a:ea typeface="Calibri" panose="020F0502020204030204" pitchFamily="34" charset="0"/>
                <a:cs typeface="Times New Roman" panose="02020603050405020304" pitchFamily="18" charset="0"/>
              </a:rPr>
              <a:t> (1/4 – max 1/3 de page)</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 présentation (professionnelle)</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Poste actuel (depuis quand ?)/Et avant ? /Formation initiale (dernier diplôme)</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Privé : type de poste / combien de temps</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Public : entrée / postes</a:t>
            </a:r>
          </a:p>
          <a:p>
            <a:pPr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Annonce du plan</a:t>
            </a:r>
            <a:br>
              <a:rPr lang="fr-FR" sz="4800" kern="0" dirty="0">
                <a:solidFill>
                  <a:srgbClr val="000000"/>
                </a:solidFill>
                <a:ea typeface="Calibri" panose="020F0502020204030204" pitchFamily="34" charset="0"/>
                <a:cs typeface="Times New Roman" panose="02020603050405020304" pitchFamily="18" charset="0"/>
              </a:rPr>
            </a:br>
            <a:endParaRPr lang="fr-FR" sz="4800" kern="0" dirty="0">
              <a:solidFill>
                <a:srgbClr val="000000"/>
              </a:solidFill>
              <a:ea typeface="Calibri" panose="020F0502020204030204" pitchFamily="34" charset="0"/>
              <a:cs typeface="Times New Roman" panose="02020603050405020304" pitchFamily="18" charset="0"/>
            </a:endParaRPr>
          </a:p>
          <a:p>
            <a:pPr lvl="0" algn="l" eaLnBrk="0" fontAlgn="base" hangingPunct="0">
              <a:lnSpc>
                <a:spcPct val="100000"/>
              </a:lnSpc>
              <a:spcBef>
                <a:spcPts val="0"/>
              </a:spcBef>
            </a:pPr>
            <a:r>
              <a:rPr lang="fr-FR" sz="4800" b="1" kern="0" dirty="0">
                <a:solidFill>
                  <a:srgbClr val="000000"/>
                </a:solidFill>
                <a:ea typeface="Calibri" panose="020F0502020204030204" pitchFamily="34" charset="0"/>
                <a:cs typeface="Times New Roman" panose="02020603050405020304" pitchFamily="18" charset="0"/>
              </a:rPr>
              <a:t>PLAN </a:t>
            </a:r>
            <a:r>
              <a:rPr lang="fr-FR" sz="4800" kern="0" dirty="0">
                <a:solidFill>
                  <a:srgbClr val="000000"/>
                </a:solidFill>
                <a:ea typeface="Calibri" panose="020F0502020204030204" pitchFamily="34" charset="0"/>
                <a:cs typeface="Times New Roman" panose="02020603050405020304" pitchFamily="18" charset="0"/>
              </a:rPr>
              <a:t>: </a:t>
            </a:r>
          </a:p>
          <a:p>
            <a:pPr marL="342900" lvl="0" indent="-342900" algn="l" eaLnBrk="0" fontAlgn="base" hangingPunct="0">
              <a:lnSpc>
                <a:spcPct val="100000"/>
              </a:lnSpc>
              <a:spcBef>
                <a:spcPts val="0"/>
              </a:spcBef>
              <a:buFont typeface="Calibri" panose="020F0502020204030204" pitchFamily="34" charset="0"/>
              <a:buChar char="-"/>
            </a:pPr>
            <a:r>
              <a:rPr lang="fr-FR" sz="4800" kern="0" dirty="0">
                <a:solidFill>
                  <a:srgbClr val="000000"/>
                </a:solidFill>
                <a:ea typeface="Calibri" panose="020F0502020204030204" pitchFamily="34" charset="0"/>
                <a:cs typeface="Times New Roman" panose="02020603050405020304" pitchFamily="18" charset="0"/>
              </a:rPr>
              <a:t>Chronologique :  le + = évolution / le - = répétition – narratif – pas possible si longue carrière</a:t>
            </a:r>
          </a:p>
          <a:p>
            <a:pPr marL="342900" lvl="0" indent="-342900" algn="l" eaLnBrk="0" fontAlgn="base" hangingPunct="0">
              <a:lnSpc>
                <a:spcPct val="100000"/>
              </a:lnSpc>
              <a:spcBef>
                <a:spcPts val="0"/>
              </a:spcBef>
              <a:buFont typeface="Calibri" panose="020F0502020204030204" pitchFamily="34" charset="0"/>
              <a:buChar char="-"/>
            </a:pPr>
            <a:r>
              <a:rPr lang="fr-FR" sz="4800" kern="0" dirty="0">
                <a:solidFill>
                  <a:srgbClr val="000000"/>
                </a:solidFill>
                <a:ea typeface="Calibri" panose="020F0502020204030204" pitchFamily="34" charset="0"/>
                <a:cs typeface="Times New Roman" panose="02020603050405020304" pitchFamily="18" charset="0"/>
              </a:rPr>
              <a:t>Thématique : </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Compétences /Domaines de compétences/Aspects (financier, relationnel, communication, …)/ Grandes missions </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Interlocuteurs </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(À l’intérieur du thème, par chronologique)</a:t>
            </a:r>
            <a:br>
              <a:rPr lang="fr-FR" sz="4800" kern="0" dirty="0">
                <a:solidFill>
                  <a:srgbClr val="000000"/>
                </a:solidFill>
                <a:ea typeface="Calibri" panose="020F0502020204030204" pitchFamily="34" charset="0"/>
                <a:cs typeface="Times New Roman" panose="02020603050405020304" pitchFamily="18" charset="0"/>
              </a:rPr>
            </a:br>
            <a:endParaRPr lang="fr-FR" sz="4800" kern="0" dirty="0">
              <a:solidFill>
                <a:srgbClr val="000000"/>
              </a:solidFill>
              <a:ea typeface="Calibri" panose="020F0502020204030204" pitchFamily="34" charset="0"/>
              <a:cs typeface="Times New Roman" panose="02020603050405020304" pitchFamily="18" charset="0"/>
            </a:endParaRPr>
          </a:p>
          <a:p>
            <a:pPr lvl="0" algn="l" eaLnBrk="0" fontAlgn="base" hangingPunct="0">
              <a:lnSpc>
                <a:spcPct val="100000"/>
              </a:lnSpc>
              <a:spcBef>
                <a:spcPts val="0"/>
              </a:spcBef>
            </a:pPr>
            <a:r>
              <a:rPr lang="fr-FR" sz="4800" b="1" kern="0" dirty="0">
                <a:solidFill>
                  <a:srgbClr val="000000"/>
                </a:solidFill>
                <a:ea typeface="Calibri" panose="020F0502020204030204" pitchFamily="34" charset="0"/>
                <a:cs typeface="Times New Roman" panose="02020603050405020304" pitchFamily="18" charset="0"/>
              </a:rPr>
              <a:t>Conclusion</a:t>
            </a:r>
            <a:r>
              <a:rPr lang="fr-FR" sz="4800" kern="0" dirty="0">
                <a:solidFill>
                  <a:srgbClr val="000000"/>
                </a:solidFill>
                <a:ea typeface="Calibri" panose="020F0502020204030204" pitchFamily="34" charset="0"/>
                <a:cs typeface="Times New Roman" panose="02020603050405020304" pitchFamily="18" charset="0"/>
              </a:rPr>
              <a:t> (percutante)</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Motivations = domaine d’activités / Secteur public et/ou université</a:t>
            </a:r>
          </a:p>
          <a:p>
            <a:pPr marL="333375"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Evoluer, projet professionnel = court, moyen, long terme (et/ou)</a:t>
            </a:r>
          </a:p>
          <a:p>
            <a:pPr lvl="0" algn="l" eaLnBrk="0" fontAlgn="base" hangingPunct="0">
              <a:lnSpc>
                <a:spcPct val="100000"/>
              </a:lnSpc>
              <a:spcBef>
                <a:spcPts val="0"/>
              </a:spcBef>
            </a:pPr>
            <a:endParaRPr lang="fr-FR" sz="4800" kern="0" dirty="0">
              <a:solidFill>
                <a:srgbClr val="000000"/>
              </a:solidFill>
              <a:ea typeface="Calibri" panose="020F0502020204030204" pitchFamily="34" charset="0"/>
              <a:cs typeface="Times New Roman" panose="02020603050405020304" pitchFamily="18" charset="0"/>
            </a:endParaRPr>
          </a:p>
          <a:p>
            <a:pPr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Phrases courtes : sujet + verbe + compléments /1 verbe = 1 idée / une action = une phrase</a:t>
            </a:r>
          </a:p>
          <a:p>
            <a:pPr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Eviter verbes d’état (être / avoir / faire) </a:t>
            </a:r>
            <a:r>
              <a:rPr lang="fr-FR" sz="4800" kern="0" dirty="0">
                <a:solidFill>
                  <a:srgbClr val="000000"/>
                </a:solidFill>
                <a:ea typeface="Calibri" panose="020F0502020204030204" pitchFamily="34" charset="0"/>
                <a:cs typeface="Calibri" panose="020F0502020204030204" pitchFamily="34" charset="0"/>
              </a:rPr>
              <a:t>→</a:t>
            </a:r>
            <a:r>
              <a:rPr lang="fr-FR" sz="4800" kern="0" dirty="0">
                <a:solidFill>
                  <a:srgbClr val="000000"/>
                </a:solidFill>
                <a:ea typeface="Calibri" panose="020F0502020204030204" pitchFamily="34" charset="0"/>
                <a:cs typeface="Times New Roman" panose="02020603050405020304" pitchFamily="18" charset="0"/>
              </a:rPr>
              <a:t> verbes d’action conjugués à temps simple (</a:t>
            </a:r>
            <a:r>
              <a:rPr lang="fr-FR" sz="4800" u="sng" kern="0" dirty="0">
                <a:solidFill>
                  <a:srgbClr val="000000"/>
                </a:solidFill>
                <a:ea typeface="Calibri" panose="020F0502020204030204" pitchFamily="34" charset="0"/>
                <a:cs typeface="Times New Roman" panose="02020603050405020304" pitchFamily="18" charset="0"/>
              </a:rPr>
              <a:t>présent</a:t>
            </a:r>
            <a:r>
              <a:rPr lang="fr-FR" sz="4800" kern="0" dirty="0">
                <a:solidFill>
                  <a:srgbClr val="000000"/>
                </a:solidFill>
                <a:ea typeface="Calibri" panose="020F0502020204030204" pitchFamily="34" charset="0"/>
                <a:cs typeface="Times New Roman" panose="02020603050405020304" pitchFamily="18" charset="0"/>
              </a:rPr>
              <a:t> / imparfait / futur) avec formule directe et </a:t>
            </a:r>
            <a:r>
              <a:rPr lang="fr-FR" sz="4800" u="sng" kern="0" dirty="0">
                <a:solidFill>
                  <a:srgbClr val="000000"/>
                </a:solidFill>
                <a:ea typeface="Calibri" panose="020F0502020204030204" pitchFamily="34" charset="0"/>
                <a:cs typeface="Times New Roman" panose="02020603050405020304" pitchFamily="18" charset="0"/>
              </a:rPr>
              <a:t>JE</a:t>
            </a:r>
            <a:r>
              <a:rPr lang="fr-FR" sz="4800" kern="0" dirty="0">
                <a:solidFill>
                  <a:srgbClr val="000000"/>
                </a:solidFill>
                <a:ea typeface="Calibri" panose="020F0502020204030204" pitchFamily="34" charset="0"/>
                <a:cs typeface="Times New Roman" panose="02020603050405020304" pitchFamily="18" charset="0"/>
              </a:rPr>
              <a:t> – </a:t>
            </a:r>
            <a:r>
              <a:rPr lang="fr-FR" sz="4800" b="1" kern="0" dirty="0">
                <a:solidFill>
                  <a:srgbClr val="FF0000"/>
                </a:solidFill>
                <a:ea typeface="Calibri" panose="020F0502020204030204" pitchFamily="34" charset="0"/>
                <a:cs typeface="Times New Roman" panose="02020603050405020304" pitchFamily="18" charset="0"/>
              </a:rPr>
              <a:t>cf. verbes d’action de la fiche REFERENS</a:t>
            </a:r>
            <a:r>
              <a:rPr lang="fr-FR" sz="4800" kern="0" dirty="0">
                <a:solidFill>
                  <a:srgbClr val="000000"/>
                </a:solidFill>
                <a:ea typeface="Calibri" panose="020F0502020204030204" pitchFamily="34" charset="0"/>
                <a:cs typeface="Times New Roman" panose="02020603050405020304" pitchFamily="18" charset="0"/>
              </a:rPr>
              <a:t>.</a:t>
            </a:r>
          </a:p>
          <a:p>
            <a:pPr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 Chiffres / exemples / + situer action / structurer travail dans l’année universitaire (adaptabilité).</a:t>
            </a:r>
          </a:p>
          <a:p>
            <a:pPr lvl="0" algn="l" eaLnBrk="0" fontAlgn="base" hangingPunct="0">
              <a:lnSpc>
                <a:spcPct val="100000"/>
              </a:lnSpc>
              <a:spcBef>
                <a:spcPts val="0"/>
              </a:spcBef>
            </a:pPr>
            <a:r>
              <a:rPr lang="fr-FR" sz="4800" kern="0" dirty="0">
                <a:solidFill>
                  <a:srgbClr val="000000"/>
                </a:solidFill>
                <a:ea typeface="Calibri" panose="020F0502020204030204" pitchFamily="34" charset="0"/>
                <a:cs typeface="Times New Roman" panose="02020603050405020304" pitchFamily="18" charset="0"/>
              </a:rPr>
              <a:t>Pas de négatif / pas de critiques /+ valoriser initiatives</a:t>
            </a:r>
          </a:p>
          <a:p>
            <a:pPr algn="l" eaLnBrk="0" fontAlgn="base" hangingPunct="0">
              <a:lnSpc>
                <a:spcPct val="100000"/>
              </a:lnSpc>
              <a:spcBef>
                <a:spcPct val="20000"/>
              </a:spcBef>
              <a:spcAft>
                <a:spcPct val="0"/>
              </a:spcAft>
              <a:defRPr/>
            </a:pPr>
            <a:endParaRPr lang="fr-FR" sz="4400" dirty="0"/>
          </a:p>
          <a:p>
            <a:pPr algn="l" eaLnBrk="0" fontAlgn="base" hangingPunct="0">
              <a:lnSpc>
                <a:spcPct val="100000"/>
              </a:lnSpc>
              <a:spcBef>
                <a:spcPct val="20000"/>
              </a:spcBef>
              <a:spcAft>
                <a:spcPct val="0"/>
              </a:spcAft>
              <a:defRPr/>
            </a:pPr>
            <a:endParaRPr lang="fr-FR" sz="4400" dirty="0"/>
          </a:p>
          <a:p>
            <a:pPr lvl="0" algn="l" eaLnBrk="0" fontAlgn="base" hangingPunct="0">
              <a:lnSpc>
                <a:spcPct val="100000"/>
              </a:lnSpc>
              <a:spcBef>
                <a:spcPct val="20000"/>
              </a:spcBef>
              <a:spcAft>
                <a:spcPct val="0"/>
              </a:spcAft>
              <a:defRPr/>
            </a:pPr>
            <a:endParaRPr lang="fr-FR" altLang="fr-FR" kern="0" dirty="0">
              <a:solidFill>
                <a:srgbClr val="000000"/>
              </a:solidFill>
              <a:latin typeface="Calibri" panose="020F0502020204030204" pitchFamily="34" charset="0"/>
              <a:ea typeface="ＭＳ Ｐゴシック"/>
              <a:cs typeface="Calibri" panose="020F050202020403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B1FB8538-95FD-9EB5-7F52-319524DB37E3}"/>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D4E3139B-77C2-4D52-3C80-F9F02031563D}"/>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375044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fade">
                                      <p:cBhvr>
                                        <p:cTn id="35" dur="500"/>
                                        <p:tgtEl>
                                          <p:spTgt spid="6">
                                            <p:txEl>
                                              <p:pRg st="9" end="9"/>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fade">
                                      <p:cBhvr>
                                        <p:cTn id="43" dur="500"/>
                                        <p:tgtEl>
                                          <p:spTgt spid="6">
                                            <p:txEl>
                                              <p:pRg st="11" end="11"/>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Effect transition="in" filter="fade">
                                      <p:cBhvr>
                                        <p:cTn id="51" dur="500"/>
                                        <p:tgtEl>
                                          <p:spTgt spid="6">
                                            <p:txEl>
                                              <p:pRg st="13" end="13"/>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animEffect transition="in" filter="fade">
                                      <p:cBhvr>
                                        <p:cTn id="55" dur="500"/>
                                        <p:tgtEl>
                                          <p:spTgt spid="6">
                                            <p:txEl>
                                              <p:pRg st="14" end="14"/>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
                                            <p:txEl>
                                              <p:pRg st="15" end="15"/>
                                            </p:txEl>
                                          </p:spTgt>
                                        </p:tgtEl>
                                        <p:attrNameLst>
                                          <p:attrName>style.visibility</p:attrName>
                                        </p:attrNameLst>
                                      </p:cBhvr>
                                      <p:to>
                                        <p:strVal val="visible"/>
                                      </p:to>
                                    </p:set>
                                    <p:animEffect transition="in" filter="fade">
                                      <p:cBhvr>
                                        <p:cTn id="59" dur="500"/>
                                        <p:tgtEl>
                                          <p:spTgt spid="6">
                                            <p:txEl>
                                              <p:pRg st="15" end="15"/>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xEl>
                                              <p:pRg st="16" end="16"/>
                                            </p:txEl>
                                          </p:spTgt>
                                        </p:tgtEl>
                                        <p:attrNameLst>
                                          <p:attrName>style.visibility</p:attrName>
                                        </p:attrNameLst>
                                      </p:cBhvr>
                                      <p:to>
                                        <p:strVal val="visible"/>
                                      </p:to>
                                    </p:set>
                                    <p:animEffect transition="in" filter="fade">
                                      <p:cBhvr>
                                        <p:cTn id="63" dur="500"/>
                                        <p:tgtEl>
                                          <p:spTgt spid="6">
                                            <p:txEl>
                                              <p:pRg st="16" end="16"/>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6">
                                            <p:txEl>
                                              <p:pRg st="17" end="17"/>
                                            </p:txEl>
                                          </p:spTgt>
                                        </p:tgtEl>
                                        <p:attrNameLst>
                                          <p:attrName>style.visibility</p:attrName>
                                        </p:attrNameLst>
                                      </p:cBhvr>
                                      <p:to>
                                        <p:strVal val="visible"/>
                                      </p:to>
                                    </p:set>
                                    <p:animEffect transition="in" filter="fade">
                                      <p:cBhvr>
                                        <p:cTn id="67" dur="500"/>
                                        <p:tgtEl>
                                          <p:spTgt spid="6">
                                            <p:txEl>
                                              <p:pRg st="17" end="17"/>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
                                            <p:txEl>
                                              <p:pRg st="18" end="18"/>
                                            </p:txEl>
                                          </p:spTgt>
                                        </p:tgtEl>
                                        <p:attrNameLst>
                                          <p:attrName>style.visibility</p:attrName>
                                        </p:attrNameLst>
                                      </p:cBhvr>
                                      <p:to>
                                        <p:strVal val="visible"/>
                                      </p:to>
                                    </p:set>
                                    <p:animEffect transition="in" filter="fade">
                                      <p:cBhvr>
                                        <p:cTn id="71" dur="500"/>
                                        <p:tgtEl>
                                          <p:spTgt spid="6">
                                            <p:txEl>
                                              <p:pRg st="18" end="18"/>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6">
                                            <p:txEl>
                                              <p:pRg st="19" end="19"/>
                                            </p:txEl>
                                          </p:spTgt>
                                        </p:tgtEl>
                                        <p:attrNameLst>
                                          <p:attrName>style.visibility</p:attrName>
                                        </p:attrNameLst>
                                      </p:cBhvr>
                                      <p:to>
                                        <p:strVal val="visible"/>
                                      </p:to>
                                    </p:set>
                                    <p:animEffect transition="in" filter="fade">
                                      <p:cBhvr>
                                        <p:cTn id="75" dur="500"/>
                                        <p:tgtEl>
                                          <p:spTgt spid="6">
                                            <p:txEl>
                                              <p:pRg st="19" end="19"/>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6">
                                            <p:txEl>
                                              <p:pRg st="20" end="20"/>
                                            </p:txEl>
                                          </p:spTgt>
                                        </p:tgtEl>
                                        <p:attrNameLst>
                                          <p:attrName>style.visibility</p:attrName>
                                        </p:attrNameLst>
                                      </p:cBhvr>
                                      <p:to>
                                        <p:strVal val="visible"/>
                                      </p:to>
                                    </p:set>
                                    <p:animEffect transition="in" filter="fade">
                                      <p:cBhvr>
                                        <p:cTn id="79" dur="500"/>
                                        <p:tgtEl>
                                          <p:spTgt spid="6">
                                            <p:txEl>
                                              <p:pRg st="20" end="20"/>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6">
                                            <p:txEl>
                                              <p:pRg st="21" end="21"/>
                                            </p:txEl>
                                          </p:spTgt>
                                        </p:tgtEl>
                                        <p:attrNameLst>
                                          <p:attrName>style.visibility</p:attrName>
                                        </p:attrNameLst>
                                      </p:cBhvr>
                                      <p:to>
                                        <p:strVal val="visible"/>
                                      </p:to>
                                    </p:set>
                                    <p:animEffect transition="in" filter="fade">
                                      <p:cBhvr>
                                        <p:cTn id="83" dur="500"/>
                                        <p:tgtEl>
                                          <p:spTgt spid="6">
                                            <p:txEl>
                                              <p:pRg st="21" end="21"/>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
                                            <p:txEl>
                                              <p:pRg st="23" end="23"/>
                                            </p:txEl>
                                          </p:spTgt>
                                        </p:tgtEl>
                                        <p:attrNameLst>
                                          <p:attrName>style.visibility</p:attrName>
                                        </p:attrNameLst>
                                      </p:cBhvr>
                                      <p:to>
                                        <p:strVal val="visible"/>
                                      </p:to>
                                    </p:set>
                                    <p:animEffect transition="in" filter="fade">
                                      <p:cBhvr>
                                        <p:cTn id="87" dur="500"/>
                                        <p:tgtEl>
                                          <p:spTgt spid="6">
                                            <p:txEl>
                                              <p:pRg st="23" end="23"/>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6">
                                            <p:txEl>
                                              <p:pRg st="24" end="24"/>
                                            </p:txEl>
                                          </p:spTgt>
                                        </p:tgtEl>
                                        <p:attrNameLst>
                                          <p:attrName>style.visibility</p:attrName>
                                        </p:attrNameLst>
                                      </p:cBhvr>
                                      <p:to>
                                        <p:strVal val="visible"/>
                                      </p:to>
                                    </p:set>
                                    <p:animEffect transition="in" filter="fade">
                                      <p:cBhvr>
                                        <p:cTn id="91" dur="500"/>
                                        <p:tgtEl>
                                          <p:spTgt spid="6">
                                            <p:txEl>
                                              <p:pRg st="24" end="24"/>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6">
                                            <p:txEl>
                                              <p:pRg st="25" end="25"/>
                                            </p:txEl>
                                          </p:spTgt>
                                        </p:tgtEl>
                                        <p:attrNameLst>
                                          <p:attrName>style.visibility</p:attrName>
                                        </p:attrNameLst>
                                      </p:cBhvr>
                                      <p:to>
                                        <p:strVal val="visible"/>
                                      </p:to>
                                    </p:set>
                                    <p:animEffect transition="in" filter="fade">
                                      <p:cBhvr>
                                        <p:cTn id="95" dur="500"/>
                                        <p:tgtEl>
                                          <p:spTgt spid="6">
                                            <p:txEl>
                                              <p:pRg st="25" end="25"/>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
                                            <p:txEl>
                                              <p:pRg st="26" end="26"/>
                                            </p:txEl>
                                          </p:spTgt>
                                        </p:tgtEl>
                                        <p:attrNameLst>
                                          <p:attrName>style.visibility</p:attrName>
                                        </p:attrNameLst>
                                      </p:cBhvr>
                                      <p:to>
                                        <p:strVal val="visible"/>
                                      </p:to>
                                    </p:set>
                                    <p:animEffect transition="in" filter="fade">
                                      <p:cBhvr>
                                        <p:cTn id="99" dur="500"/>
                                        <p:tgtEl>
                                          <p:spTgt spid="6">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717067" y="207959"/>
            <a:ext cx="9144000" cy="657334"/>
          </a:xfrm>
        </p:spPr>
        <p:txBody>
          <a:bodyPr>
            <a:noAutofit/>
          </a:bodyPr>
          <a:lstStyle/>
          <a:p>
            <a:pPr>
              <a:defRPr/>
            </a:pPr>
            <a:r>
              <a:rPr lang="fr-FR" altLang="fr-FR" sz="2800" dirty="0">
                <a:solidFill>
                  <a:srgbClr val="867567"/>
                </a:solidFill>
                <a:latin typeface="Montserrat" panose="00000500000000000000" pitchFamily="2" charset="0"/>
              </a:rPr>
              <a:t>LES TITRES ET TRAVAUX</a:t>
            </a:r>
            <a:endParaRPr lang="fr-FR" altLang="fr-FR" sz="2800" dirty="0">
              <a:solidFill>
                <a:srgbClr val="867567"/>
              </a:solidFill>
              <a:latin typeface="Montserrat" panose="00000500000000000000" pitchFamily="2" charset="0"/>
              <a:cs typeface="Calibri" panose="020F0502020204030204" pitchFamily="34" charset="0"/>
            </a:endParaRPr>
          </a:p>
        </p:txBody>
      </p:sp>
      <p:sp>
        <p:nvSpPr>
          <p:cNvPr id="6" name="Sous-titre 5"/>
          <p:cNvSpPr>
            <a:spLocks noGrp="1"/>
          </p:cNvSpPr>
          <p:nvPr>
            <p:ph type="subTitle" idx="1"/>
          </p:nvPr>
        </p:nvSpPr>
        <p:spPr>
          <a:xfrm>
            <a:off x="294169" y="688207"/>
            <a:ext cx="11603662" cy="5089642"/>
          </a:xfrm>
        </p:spPr>
        <p:txBody>
          <a:bodyPr>
            <a:normAutofit/>
          </a:bodyPr>
          <a:lstStyle/>
          <a:p>
            <a:pPr>
              <a:defRPr/>
            </a:pPr>
            <a:endParaRPr lang="fr-FR" altLang="fr-FR" sz="2800" b="1" dirty="0">
              <a:solidFill>
                <a:srgbClr val="FF0000"/>
              </a:solidFill>
            </a:endParaRPr>
          </a:p>
          <a:p>
            <a:pPr lvl="0" algn="l" eaLnBrk="0" fontAlgn="base" hangingPunct="0">
              <a:lnSpc>
                <a:spcPct val="100000"/>
              </a:lnSpc>
              <a:spcBef>
                <a:spcPct val="20000"/>
              </a:spcBef>
              <a:spcAft>
                <a:spcPct val="0"/>
              </a:spcAft>
              <a:defRPr/>
            </a:pPr>
            <a:endParaRPr lang="fr-FR" sz="1800" kern="0" dirty="0">
              <a:solidFill>
                <a:srgbClr val="000000"/>
              </a:solidFill>
              <a:ea typeface="ＭＳ Ｐゴシック"/>
              <a:cs typeface="Calibri" panose="020F0502020204030204" pitchFamily="34" charset="0"/>
            </a:endParaRPr>
          </a:p>
          <a:p>
            <a:pPr lvl="0" algn="l" eaLnBrk="0" fontAlgn="base" hangingPunct="0">
              <a:lnSpc>
                <a:spcPct val="100000"/>
              </a:lnSpc>
              <a:spcBef>
                <a:spcPct val="20000"/>
              </a:spcBef>
              <a:spcAft>
                <a:spcPct val="0"/>
              </a:spcAft>
              <a:defRPr/>
            </a:pPr>
            <a:r>
              <a:rPr lang="fr-FR" sz="1800" kern="0" dirty="0">
                <a:solidFill>
                  <a:srgbClr val="000000"/>
                </a:solidFill>
                <a:ea typeface="ＭＳ Ｐゴシック"/>
                <a:cs typeface="Calibri" panose="020F0502020204030204" pitchFamily="34" charset="0"/>
              </a:rPr>
              <a:t>Il est désormais primordial de compléter la partie « titres et travaux » des dossiers de concours : un paragraphe pour expliquer chaque document joint en annexe.</a:t>
            </a:r>
          </a:p>
          <a:p>
            <a:pPr lvl="0" algn="l" eaLnBrk="0" fontAlgn="base" hangingPunct="0">
              <a:lnSpc>
                <a:spcPct val="100000"/>
              </a:lnSpc>
              <a:spcBef>
                <a:spcPct val="20000"/>
              </a:spcBef>
              <a:spcAft>
                <a:spcPct val="0"/>
              </a:spcAft>
              <a:defRPr/>
            </a:pPr>
            <a:endParaRPr lang="fr-FR" sz="1800" kern="0" dirty="0">
              <a:solidFill>
                <a:srgbClr val="000000"/>
              </a:solidFill>
              <a:ea typeface="ＭＳ Ｐゴシック"/>
              <a:cs typeface="Calibri" panose="020F0502020204030204" pitchFamily="34" charset="0"/>
            </a:endParaRPr>
          </a:p>
          <a:p>
            <a:pPr lvl="0" algn="l" eaLnBrk="0" fontAlgn="base" hangingPunct="0">
              <a:lnSpc>
                <a:spcPct val="100000"/>
              </a:lnSpc>
              <a:spcBef>
                <a:spcPct val="20000"/>
              </a:spcBef>
              <a:spcAft>
                <a:spcPct val="0"/>
              </a:spcAft>
              <a:defRPr/>
            </a:pPr>
            <a:r>
              <a:rPr lang="fr-FR" sz="1800" kern="0" dirty="0">
                <a:solidFill>
                  <a:srgbClr val="000000"/>
                </a:solidFill>
                <a:ea typeface="ＭＳ Ｐゴシック"/>
                <a:cs typeface="Calibri" panose="020F0502020204030204" pitchFamily="34" charset="0"/>
              </a:rPr>
              <a:t>A titre d’ex</a:t>
            </a:r>
            <a:r>
              <a:rPr lang="fr-FR" sz="1800" dirty="0"/>
              <a:t>emple (notamment pour la BAP J, puisque pour les BAP scientifiques, il faudra mentionner ici vos publications et travaux scientifiques), vous pouvez joindre :</a:t>
            </a:r>
          </a:p>
          <a:p>
            <a:pPr lvl="0" algn="l" eaLnBrk="0" fontAlgn="base" hangingPunct="0">
              <a:lnSpc>
                <a:spcPct val="100000"/>
              </a:lnSpc>
              <a:spcBef>
                <a:spcPct val="20000"/>
              </a:spcBef>
              <a:spcAft>
                <a:spcPct val="0"/>
              </a:spcAft>
              <a:defRPr/>
            </a:pPr>
            <a:endParaRPr lang="fr-FR" sz="1800" dirty="0"/>
          </a:p>
          <a:p>
            <a:pPr marL="342900" lvl="0" indent="-342900" algn="l" eaLnBrk="0" fontAlgn="base" hangingPunct="0">
              <a:lnSpc>
                <a:spcPct val="100000"/>
              </a:lnSpc>
              <a:spcBef>
                <a:spcPct val="20000"/>
              </a:spcBef>
              <a:spcAft>
                <a:spcPct val="0"/>
              </a:spcAft>
              <a:buFontTx/>
              <a:buChar char="-"/>
              <a:defRPr/>
            </a:pPr>
            <a:r>
              <a:rPr lang="fr-FR" sz="1800" dirty="0"/>
              <a:t>un document au format Word ou PowerPoint relatif à un process, une procédure ou une présentation</a:t>
            </a:r>
          </a:p>
          <a:p>
            <a:pPr marL="342900" lvl="0" indent="-342900" algn="l" eaLnBrk="0" fontAlgn="base" hangingPunct="0">
              <a:lnSpc>
                <a:spcPct val="100000"/>
              </a:lnSpc>
              <a:spcBef>
                <a:spcPct val="20000"/>
              </a:spcBef>
              <a:spcAft>
                <a:spcPct val="0"/>
              </a:spcAft>
              <a:buFontTx/>
              <a:buChar char="-"/>
              <a:defRPr/>
            </a:pPr>
            <a:r>
              <a:rPr lang="fr-FR" sz="1800" dirty="0"/>
              <a:t>un document au format Excel correspondant à un tableau de suivi ou un tableau de bord anonymisé</a:t>
            </a:r>
          </a:p>
          <a:p>
            <a:pPr lvl="0" algn="l" eaLnBrk="0" fontAlgn="base" hangingPunct="0">
              <a:lnSpc>
                <a:spcPct val="100000"/>
              </a:lnSpc>
              <a:spcBef>
                <a:spcPct val="20000"/>
              </a:spcBef>
              <a:spcAft>
                <a:spcPct val="0"/>
              </a:spcAft>
              <a:defRPr/>
            </a:pPr>
            <a:endParaRPr lang="fr-FR" altLang="fr-FR" sz="1800" kern="0" dirty="0">
              <a:solidFill>
                <a:srgbClr val="000000"/>
              </a:solidFill>
              <a:ea typeface="ＭＳ Ｐゴシック"/>
              <a:cs typeface="Calibri" panose="020F0502020204030204" pitchFamily="34" charset="0"/>
            </a:endParaRPr>
          </a:p>
          <a:p>
            <a:pPr lvl="0" algn="l" eaLnBrk="0" fontAlgn="base" hangingPunct="0">
              <a:lnSpc>
                <a:spcPct val="100000"/>
              </a:lnSpc>
              <a:spcBef>
                <a:spcPct val="20000"/>
              </a:spcBef>
              <a:spcAft>
                <a:spcPct val="0"/>
              </a:spcAft>
              <a:defRPr/>
            </a:pPr>
            <a:endParaRPr lang="fr-FR" altLang="fr-FR" sz="1800" kern="0" dirty="0">
              <a:solidFill>
                <a:srgbClr val="000000"/>
              </a:solidFill>
              <a:ea typeface="ＭＳ Ｐゴシック"/>
              <a:cs typeface="Calibri" panose="020F0502020204030204" pitchFamily="34" charset="0"/>
            </a:endParaRPr>
          </a:p>
          <a:p>
            <a:pPr lvl="0" algn="l" eaLnBrk="0" fontAlgn="base" hangingPunct="0">
              <a:lnSpc>
                <a:spcPct val="100000"/>
              </a:lnSpc>
              <a:spcBef>
                <a:spcPct val="20000"/>
              </a:spcBef>
              <a:spcAft>
                <a:spcPct val="0"/>
              </a:spcAft>
              <a:defRPr/>
            </a:pPr>
            <a:r>
              <a:rPr lang="fr-FR" altLang="fr-FR" sz="1800" kern="0" dirty="0">
                <a:solidFill>
                  <a:srgbClr val="000000"/>
                </a:solidFill>
                <a:ea typeface="ＭＳ Ｐゴシック"/>
                <a:cs typeface="Calibri" panose="020F0502020204030204" pitchFamily="34" charset="0"/>
              </a:rPr>
              <a:t>Conseil : joindre maximum 4 documents et sélectionner des extraits lorsque ces derniers sont trop volumineux.</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EEED9DA3-E4C2-4BBA-13C6-588DD36BC84B}"/>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FB445B7C-8127-FC5D-38F2-38F27A22528A}"/>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1129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fade">
                                      <p:cBhvr>
                                        <p:cTn id="11" dur="500"/>
                                        <p:tgtEl>
                                          <p:spTgt spid="6">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Effect transition="in" filter="fade">
                                      <p:cBhvr>
                                        <p:cTn id="2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717067" y="207959"/>
            <a:ext cx="9144000" cy="657334"/>
          </a:xfrm>
        </p:spPr>
        <p:txBody>
          <a:bodyPr>
            <a:noAutofit/>
          </a:bodyPr>
          <a:lstStyle/>
          <a:p>
            <a:pPr>
              <a:defRPr/>
            </a:pPr>
            <a:r>
              <a:rPr lang="fr-FR" altLang="fr-FR" sz="2800" dirty="0">
                <a:solidFill>
                  <a:srgbClr val="867567"/>
                </a:solidFill>
                <a:latin typeface="Montserrat" panose="00000500000000000000" pitchFamily="2" charset="0"/>
              </a:rPr>
              <a:t>LES ORGANIGRAMMES</a:t>
            </a:r>
            <a:endParaRPr lang="fr-FR" altLang="fr-FR" sz="2800" dirty="0">
              <a:solidFill>
                <a:srgbClr val="867567"/>
              </a:solidFill>
              <a:latin typeface="Montserrat" panose="00000500000000000000" pitchFamily="2" charset="0"/>
              <a:cs typeface="Calibri" panose="020F0502020204030204" pitchFamily="34" charset="0"/>
            </a:endParaRPr>
          </a:p>
        </p:txBody>
      </p:sp>
      <p:sp>
        <p:nvSpPr>
          <p:cNvPr id="6" name="Sous-titre 5"/>
          <p:cNvSpPr>
            <a:spLocks noGrp="1"/>
          </p:cNvSpPr>
          <p:nvPr>
            <p:ph type="subTitle" idx="1"/>
          </p:nvPr>
        </p:nvSpPr>
        <p:spPr>
          <a:xfrm>
            <a:off x="275129" y="865294"/>
            <a:ext cx="11603662" cy="5089642"/>
          </a:xfrm>
        </p:spPr>
        <p:txBody>
          <a:bodyPr>
            <a:normAutofit/>
          </a:bodyPr>
          <a:lstStyle/>
          <a:p>
            <a:pPr>
              <a:defRPr/>
            </a:pPr>
            <a:endParaRPr lang="fr-FR" altLang="fr-FR" sz="2800" b="1" dirty="0">
              <a:solidFill>
                <a:srgbClr val="FF0000"/>
              </a:solidFill>
            </a:endParaRPr>
          </a:p>
          <a:p>
            <a:pPr algn="just"/>
            <a:r>
              <a:rPr lang="fr-FR" sz="1800" kern="0" dirty="0">
                <a:solidFill>
                  <a:srgbClr val="28315B"/>
                </a:solidFill>
                <a:ea typeface="ＭＳ Ｐゴシック"/>
                <a:cs typeface="Calibri" panose="020F0502020204030204" pitchFamily="34" charset="0"/>
              </a:rPr>
              <a:t>L’o</a:t>
            </a:r>
            <a:r>
              <a:rPr lang="fr-FR" sz="1800" dirty="0">
                <a:solidFill>
                  <a:srgbClr val="28315B"/>
                </a:solidFill>
              </a:rPr>
              <a:t>rganigramme structurel :</a:t>
            </a:r>
            <a:r>
              <a:rPr lang="fr-FR" sz="1800" b="1" dirty="0">
                <a:solidFill>
                  <a:srgbClr val="28315B"/>
                </a:solidFill>
              </a:rPr>
              <a:t> </a:t>
            </a:r>
            <a:r>
              <a:rPr lang="fr-FR" sz="1800" dirty="0">
                <a:solidFill>
                  <a:srgbClr val="867567"/>
                </a:solidFill>
              </a:rPr>
              <a:t>fourni, daté et signé par le responsable avec le nom de l’agent stabiloté.</a:t>
            </a:r>
          </a:p>
          <a:p>
            <a:pPr algn="just"/>
            <a:endParaRPr lang="fr-FR" sz="1800" dirty="0">
              <a:solidFill>
                <a:srgbClr val="28315B"/>
              </a:solidFill>
            </a:endParaRPr>
          </a:p>
          <a:p>
            <a:pPr algn="just"/>
            <a:r>
              <a:rPr lang="fr-FR" sz="1800" kern="0" dirty="0">
                <a:solidFill>
                  <a:srgbClr val="28315B"/>
                </a:solidFill>
                <a:ea typeface="ＭＳ Ｐゴシック"/>
                <a:cs typeface="Calibri" panose="020F0502020204030204" pitchFamily="34" charset="0"/>
              </a:rPr>
              <a:t>L’o</a:t>
            </a:r>
            <a:r>
              <a:rPr lang="fr-FR" sz="1800" dirty="0">
                <a:solidFill>
                  <a:srgbClr val="28315B"/>
                </a:solidFill>
              </a:rPr>
              <a:t>rganigramme fonctionnel :</a:t>
            </a:r>
            <a:r>
              <a:rPr lang="fr-FR" sz="1800" b="1" dirty="0">
                <a:solidFill>
                  <a:srgbClr val="28315B"/>
                </a:solidFill>
              </a:rPr>
              <a:t> </a:t>
            </a:r>
            <a:r>
              <a:rPr lang="fr-FR" sz="1800" dirty="0">
                <a:solidFill>
                  <a:srgbClr val="867567"/>
                </a:solidFill>
              </a:rPr>
              <a:t>agent au centre, avec des flèches vers les supérieurs hiérarchiques (au-dessus), vers les interlocuteurs internes (à gauche par exemple) et externes (à droite par exemple), vers les collaborateurs managés (en dessous) si l’agent est un responsable.</a:t>
            </a:r>
          </a:p>
          <a:p>
            <a:pPr lvl="0" algn="l" eaLnBrk="0" fontAlgn="base" hangingPunct="0">
              <a:lnSpc>
                <a:spcPct val="100000"/>
              </a:lnSpc>
              <a:spcBef>
                <a:spcPct val="20000"/>
              </a:spcBef>
              <a:spcAft>
                <a:spcPct val="0"/>
              </a:spcAft>
              <a:defRPr/>
            </a:pPr>
            <a:endParaRPr lang="fr-FR" altLang="fr-FR" kern="0" dirty="0">
              <a:solidFill>
                <a:srgbClr val="000000"/>
              </a:solidFill>
              <a:latin typeface="Calibri" panose="020F0502020204030204" pitchFamily="34" charset="0"/>
              <a:ea typeface="ＭＳ Ｐゴシック"/>
              <a:cs typeface="Calibri" panose="020F0502020204030204"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555CEF06-66AE-3B79-F3F7-C1A27768E0DC}"/>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B6C92525-8E12-2961-7A70-C6C0782BCB4F}"/>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232272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9259" y="1171739"/>
            <a:ext cx="11596254" cy="4840178"/>
          </a:xfrm>
        </p:spPr>
        <p:txBody>
          <a:bodyPr>
            <a:normAutofit/>
          </a:bodyPr>
          <a:lstStyle/>
          <a:p>
            <a:endParaRPr lang="fr-FR" sz="2000" b="1" dirty="0">
              <a:solidFill>
                <a:schemeClr val="tx1"/>
              </a:solidFill>
            </a:endParaRPr>
          </a:p>
          <a:p>
            <a:pPr algn="ctr"/>
            <a:endParaRPr lang="fr-FR" sz="1700" i="1" dirty="0">
              <a:solidFill>
                <a:schemeClr val="accent2">
                  <a:lumMod val="75000"/>
                </a:schemeClr>
              </a:solidFill>
            </a:endParaRPr>
          </a:p>
        </p:txBody>
      </p:sp>
      <p:sp>
        <p:nvSpPr>
          <p:cNvPr id="7" name="Rectangle 6"/>
          <p:cNvSpPr/>
          <p:nvPr/>
        </p:nvSpPr>
        <p:spPr>
          <a:xfrm>
            <a:off x="1669011" y="1004421"/>
            <a:ext cx="8998988" cy="44627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Marine MAGOT</a:t>
            </a:r>
            <a:r>
              <a:rPr kumimoji="0" lang="fr-FR" sz="13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 Responsable du service accompagnement des personnels et recrutement - Conseillère mobilité carrière (CMC) </a:t>
            </a:r>
            <a:r>
              <a:rPr kumimoji="0" lang="fr-FR" sz="10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marine.magot@univ-paris13.fr - recrutement@univ-paris13.fr – 01.49.40.36.96 - 06.98.25.87.60 (bâtiment de la Présidence - RDC gauche - bureau 4-6)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Elle conseille et accompagne les personnels dans leurs projets et parcours d’évolution professionnelle (mobilité interne/externe, dossiers de promotion, préparation aux concours, …).</a:t>
            </a:r>
            <a:endParaRPr kumimoji="0" lang="fr-FR" sz="11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Elle est à l’écoute, disponible, bienveillante, neutre et discrète ; elle est garante de la confidentialité des échanges et de l’ensemble des éléments communiqués par l’agent.</a:t>
            </a:r>
            <a:endParaRPr kumimoji="0" lang="fr-FR" sz="11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Elle est également responsable recrutement de l’université.</a:t>
            </a:r>
            <a:endParaRPr kumimoji="0" lang="fr-FR" sz="11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0" normalizeH="0" baseline="0" noProof="0" dirty="0">
              <a:ln>
                <a:noFill/>
              </a:ln>
              <a:solidFill>
                <a:srgbClr val="867567"/>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Meili TCHANG</a:t>
            </a:r>
            <a:r>
              <a:rPr kumimoji="0" lang="fr-FR" sz="13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 Chargée de recrutement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meili.tchang@univ-paris13.fr - recrutement@univ-paris13.fr – 01.49.40.36.76 (bâtiment de la Présidence - RDC gauche - bureau 4-6)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Elle assure la gestion et le co-pilotage des recrutements de l’université.</a:t>
            </a:r>
            <a:endParaRPr kumimoji="0" lang="fr-FR" sz="11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0" normalizeH="0" baseline="0" noProof="0" dirty="0">
              <a:ln>
                <a:noFill/>
              </a:ln>
              <a:solidFill>
                <a:srgbClr val="867567"/>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Aurélie SAVIGNY</a:t>
            </a:r>
            <a:r>
              <a:rPr kumimoji="0" lang="fr-FR" sz="13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 Référente handicap des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correspondant.handirh@univ-paris13.fr – 01.49.40.35.17 (bâtiment de la Présidence - RDC gauche - bureau 4-6)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Elle est chargée de l’accueil et de l’accompagnement des personnels en situation de handicap. Elle renseigne en toute confidentialité sur les droits et sur les dispositifs auxquels les personnels peuvent prétendre. La référente handicap est en lien avec les différents partenaires internes et externes.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Messaad OUARTI</a:t>
            </a:r>
            <a:r>
              <a:rPr kumimoji="0" lang="fr-FR" sz="13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 Assistante sociale des personnels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assistante.sociale@univ-paris13.fr - actionsociale@univ-paris13.fr – 01.49.40.30.75 - 06.85.42.89.77 (bâtiment de l’UFR LLSHS - couloir E - RDC - bureau E116A)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867567"/>
                </a:solidFill>
                <a:effectLst/>
                <a:uLnTx/>
                <a:uFillTx/>
                <a:latin typeface="Calibri" panose="020F0502020204030204" pitchFamily="34" charset="0"/>
                <a:ea typeface="+mn-ea"/>
                <a:cs typeface="+mn-cs"/>
              </a:rPr>
              <a:t>Elle contribue par son action à préserver l’équilibre personnel et professionnel des agents. Elle a un rôle d’écoute, d’information, d’orientation et de médiation. Elle est tenue au secret professionnel et garantit la confidentialité des entretiens.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srgbClr val="867567"/>
                </a:solidFill>
                <a:effectLst/>
                <a:uLnTx/>
                <a:uFillTx/>
                <a:latin typeface="Calibri" panose="020F0502020204030204" pitchFamily="34" charset="0"/>
                <a:ea typeface="+mn-ea"/>
                <a:cs typeface="Calibri" panose="020F0502020204030204" pitchFamily="34" charset="0"/>
              </a:rPr>
              <a:t>Elle gère également les dispositifs d'action sociale individuelle qui s’adressent à l’ensemble des personnels de l’université et visent à améliorer les conditions de vie des personnels dans les domaines du logement, de la famille, de la santé (cf. 18 prestations sociales sur l'ENT).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867567"/>
                </a:solidFill>
                <a:effectLst/>
                <a:uLnTx/>
                <a:uFillTx/>
                <a:latin typeface="Calibri" panose="020F0502020204030204" pitchFamily="34" charset="0"/>
                <a:ea typeface="+mn-ea"/>
                <a:cs typeface="Calibri" panose="020F0502020204030204" pitchFamily="34" charset="0"/>
              </a:rPr>
              <a:t>L’action sociale collective, notamment liée aux loisirs, est gérée par le CLAS.</a:t>
            </a:r>
            <a:endParaRPr kumimoji="0" lang="fr-FR" sz="1000" b="0" i="0" u="none" strike="noStrike" kern="1200" cap="none" spc="0" normalizeH="0" baseline="0" noProof="0" dirty="0">
              <a:ln>
                <a:noFill/>
              </a:ln>
              <a:solidFill>
                <a:srgbClr val="867567"/>
              </a:solidFill>
              <a:effectLst/>
              <a:uLnTx/>
              <a:uFillTx/>
              <a:latin typeface="Calibri" panose="020F0502020204030204" pitchFamily="34" charset="0"/>
              <a:ea typeface="+mn-ea"/>
              <a:cs typeface="Calibri" panose="020F0502020204030204" pitchFamily="34" charset="0"/>
            </a:endParaRPr>
          </a:p>
        </p:txBody>
      </p:sp>
      <p:sp>
        <p:nvSpPr>
          <p:cNvPr id="13" name="Espace réservé du contenu 2">
            <a:extLst>
              <a:ext uri="{FF2B5EF4-FFF2-40B4-BE49-F238E27FC236}">
                <a16:creationId xmlns:a16="http://schemas.microsoft.com/office/drawing/2014/main" id="{1B698F28-7A21-4DE4-A26B-60555A742376}"/>
              </a:ext>
            </a:extLst>
          </p:cNvPr>
          <p:cNvSpPr txBox="1">
            <a:spLocks/>
          </p:cNvSpPr>
          <p:nvPr/>
        </p:nvSpPr>
        <p:spPr>
          <a:xfrm>
            <a:off x="2418294" y="145210"/>
            <a:ext cx="7500422" cy="909001"/>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rgbClr val="867567"/>
                </a:solidFill>
                <a:latin typeface="Montserrat" panose="00000500000000000000" pitchFamily="2" charset="0"/>
              </a:rPr>
              <a:t>Service recrutement et accompagnement des personnels</a:t>
            </a:r>
          </a:p>
        </p:txBody>
      </p:sp>
      <p:sp>
        <p:nvSpPr>
          <p:cNvPr id="16" name="ZoneTexte 15">
            <a:extLst>
              <a:ext uri="{FF2B5EF4-FFF2-40B4-BE49-F238E27FC236}">
                <a16:creationId xmlns:a16="http://schemas.microsoft.com/office/drawing/2014/main" id="{2D7FA7DF-FCBC-FBEA-FB1D-2774B6421AC7}"/>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17" name="Image 16">
            <a:extLst>
              <a:ext uri="{FF2B5EF4-FFF2-40B4-BE49-F238E27FC236}">
                <a16:creationId xmlns:a16="http://schemas.microsoft.com/office/drawing/2014/main" id="{1AA21F60-D773-AA56-0F2A-849CEECE03C5}"/>
              </a:ext>
            </a:extLst>
          </p:cNvPr>
          <p:cNvPicPr>
            <a:picLocks noChangeAspect="1"/>
          </p:cNvPicPr>
          <p:nvPr/>
        </p:nvPicPr>
        <p:blipFill>
          <a:blip r:embed="rId2"/>
          <a:stretch>
            <a:fillRect/>
          </a:stretch>
        </p:blipFill>
        <p:spPr>
          <a:xfrm>
            <a:off x="321178" y="6179235"/>
            <a:ext cx="2641600" cy="330200"/>
          </a:xfrm>
          <a:prstGeom prst="rect">
            <a:avLst/>
          </a:prstGeom>
        </p:spPr>
      </p:pic>
      <p:sp>
        <p:nvSpPr>
          <p:cNvPr id="18" name="Espace réservé du numéro de diapositive 17">
            <a:extLst>
              <a:ext uri="{FF2B5EF4-FFF2-40B4-BE49-F238E27FC236}">
                <a16:creationId xmlns:a16="http://schemas.microsoft.com/office/drawing/2014/main" id="{DCB638C1-3F22-85D9-C6E2-9BB8D874F97D}"/>
              </a:ext>
            </a:extLst>
          </p:cNvPr>
          <p:cNvSpPr>
            <a:spLocks noGrp="1"/>
          </p:cNvSpPr>
          <p:nvPr>
            <p:ph type="sldNum" sz="quarter" idx="12"/>
          </p:nvPr>
        </p:nvSpPr>
        <p:spPr/>
        <p:txBody>
          <a:bodyPr/>
          <a:lstStyle/>
          <a:p>
            <a:fld id="{E8F5FB12-1E94-D642-B093-C29989EAD37E}" type="slidenum">
              <a:rPr lang="fr-FR" smtClean="0"/>
              <a:t>6</a:t>
            </a:fld>
            <a:endParaRPr lang="fr-FR"/>
          </a:p>
        </p:txBody>
      </p:sp>
    </p:spTree>
    <p:extLst>
      <p:ext uri="{BB962C8B-B14F-4D97-AF65-F5344CB8AC3E}">
        <p14:creationId xmlns:p14="http://schemas.microsoft.com/office/powerpoint/2010/main" val="3128213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a:extLst>
            <a:ext uri="{FF2B5EF4-FFF2-40B4-BE49-F238E27FC236}">
              <a16:creationId xmlns:a16="http://schemas.microsoft.com/office/drawing/2014/main" id="{76F5F1AB-54CE-C701-45BA-54AF25A446F2}"/>
            </a:ext>
          </a:extLst>
        </p:cNvPr>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4FE5B479-DB30-AD40-17D3-EF57CDA7925C}"/>
              </a:ext>
            </a:extLst>
          </p:cNvPr>
          <p:cNvSpPr txBox="1">
            <a:spLocks/>
          </p:cNvSpPr>
          <p:nvPr/>
        </p:nvSpPr>
        <p:spPr>
          <a:xfrm>
            <a:off x="329520" y="385763"/>
            <a:ext cx="11341089" cy="4930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marR="0" lvl="0" indent="-857250" algn="ctr" defTabSz="914400" rtl="0" eaLnBrk="1" fontAlgn="auto" latinLnBrk="0" hangingPunct="1">
              <a:lnSpc>
                <a:spcPct val="90000"/>
              </a:lnSpc>
              <a:spcBef>
                <a:spcPct val="0"/>
              </a:spcBef>
              <a:spcAft>
                <a:spcPts val="0"/>
              </a:spcAft>
              <a:buClrTx/>
              <a:buSzTx/>
              <a:buFontTx/>
              <a:buAutoNum type="romanUcParenR"/>
              <a:tabLst/>
              <a:defRPr/>
            </a:pPr>
            <a:endParaRPr kumimoji="0" lang="fr-FR" altLang="fr-FR"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857250" marR="0" lvl="0" indent="-857250" algn="ctr" defTabSz="914400" rtl="0" eaLnBrk="1" fontAlgn="auto" latinLnBrk="0" hangingPunct="1">
              <a:lnSpc>
                <a:spcPct val="90000"/>
              </a:lnSpc>
              <a:spcBef>
                <a:spcPct val="0"/>
              </a:spcBef>
              <a:spcAft>
                <a:spcPts val="0"/>
              </a:spcAft>
              <a:buClrTx/>
              <a:buSzTx/>
              <a:buFontTx/>
              <a:buAutoNum type="romanUcParenR"/>
              <a:tabLst/>
              <a:defRPr/>
            </a:pPr>
            <a:endParaRPr kumimoji="0" lang="fr-FR" altLang="fr-FR"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R="0" lvl="0" algn="ctr" defTabSz="914400" rtl="0" eaLnBrk="1" fontAlgn="auto" latinLnBrk="0" hangingPunct="1">
              <a:lnSpc>
                <a:spcPct val="90000"/>
              </a:lnSpc>
              <a:spcBef>
                <a:spcPct val="0"/>
              </a:spcBef>
              <a:spcAft>
                <a:spcPts val="0"/>
              </a:spcAft>
              <a:buClrTx/>
              <a:buSzTx/>
              <a:tabLst/>
              <a:defRPr/>
            </a:pPr>
            <a:r>
              <a:rPr kumimoji="0" lang="fr-FR" altLang="fr-FR" sz="2800" b="0" i="0" u="none" strike="noStrike" kern="1200" cap="none" spc="0" normalizeH="0" baseline="0" noProof="0" dirty="0">
                <a:ln>
                  <a:noFill/>
                </a:ln>
                <a:solidFill>
                  <a:srgbClr val="867567"/>
                </a:solidFill>
                <a:effectLst/>
                <a:uLnTx/>
                <a:uFillTx/>
                <a:latin typeface="Montserrat" panose="00000500000000000000" pitchFamily="2" charset="0"/>
                <a:ea typeface="+mn-ea"/>
                <a:cs typeface="+mn-cs"/>
              </a:rPr>
              <a:t>VII-LE TEMPS DES EPREUVES : COMMENT CELA SE PASSE ?</a:t>
            </a:r>
          </a:p>
          <a:p>
            <a:pPr marL="857250" marR="0" lvl="0" indent="-857250" algn="ctr" defTabSz="914400" rtl="0" eaLnBrk="1" fontAlgn="auto" latinLnBrk="0" hangingPunct="1">
              <a:lnSpc>
                <a:spcPct val="90000"/>
              </a:lnSpc>
              <a:spcBef>
                <a:spcPct val="0"/>
              </a:spcBef>
              <a:spcAft>
                <a:spcPts val="0"/>
              </a:spcAft>
              <a:buClrTx/>
              <a:buSzTx/>
              <a:buFontTx/>
              <a:buNone/>
              <a:tabLst/>
              <a:defRPr/>
            </a:pPr>
            <a:endParaRPr kumimoji="0" lang="fr-FR" altLang="fr-FR" sz="3600" b="1"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a:p>
            <a:pPr marL="857250" marR="0" lvl="0" indent="-857250" algn="ctr" defTabSz="914400" rtl="0" eaLnBrk="1" fontAlgn="auto" latinLnBrk="0" hangingPunct="1">
              <a:lnSpc>
                <a:spcPct val="90000"/>
              </a:lnSpc>
              <a:spcBef>
                <a:spcPct val="0"/>
              </a:spcBef>
              <a:spcAft>
                <a:spcPts val="0"/>
              </a:spcAft>
              <a:buClrTx/>
              <a:buSzTx/>
              <a:buFontTx/>
              <a:buAutoNum type="romanUcPeriod" startAt="6"/>
              <a:tabLst/>
              <a:defRPr/>
            </a:pPr>
            <a:endParaRPr kumimoji="0" lang="fr-FR" altLang="fr-FR" sz="36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p:txBody>
      </p:sp>
      <p:pic>
        <p:nvPicPr>
          <p:cNvPr id="8" name="Image 7">
            <a:extLst>
              <a:ext uri="{FF2B5EF4-FFF2-40B4-BE49-F238E27FC236}">
                <a16:creationId xmlns:a16="http://schemas.microsoft.com/office/drawing/2014/main" id="{ACECD577-DD84-0CCA-F92F-501D44AB1D14}"/>
              </a:ext>
            </a:extLst>
          </p:cNvPr>
          <p:cNvPicPr>
            <a:picLocks noChangeAspect="1"/>
          </p:cNvPicPr>
          <p:nvPr/>
        </p:nvPicPr>
        <p:blipFill>
          <a:blip r:embed="rId2"/>
          <a:stretch>
            <a:fillRect/>
          </a:stretch>
        </p:blipFill>
        <p:spPr>
          <a:xfrm>
            <a:off x="695721" y="5825931"/>
            <a:ext cx="2641600" cy="330200"/>
          </a:xfrm>
          <a:prstGeom prst="rect">
            <a:avLst/>
          </a:prstGeom>
        </p:spPr>
      </p:pic>
      <p:pic>
        <p:nvPicPr>
          <p:cNvPr id="4" name="Image 3" descr="Une image contenant léger, jouet&#10;&#10;Le contenu généré par l’IA peut être incorrect.">
            <a:extLst>
              <a:ext uri="{FF2B5EF4-FFF2-40B4-BE49-F238E27FC236}">
                <a16:creationId xmlns:a16="http://schemas.microsoft.com/office/drawing/2014/main" id="{834B1282-1338-D587-7136-F044F6C6A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2190031"/>
            <a:ext cx="4762500" cy="2857500"/>
          </a:xfrm>
          <a:prstGeom prst="rect">
            <a:avLst/>
          </a:prstGeom>
        </p:spPr>
      </p:pic>
    </p:spTree>
    <p:extLst>
      <p:ext uri="{BB962C8B-B14F-4D97-AF65-F5344CB8AC3E}">
        <p14:creationId xmlns:p14="http://schemas.microsoft.com/office/powerpoint/2010/main" val="782883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7095" y="92525"/>
            <a:ext cx="11456705" cy="1569660"/>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Calendriers et modalités d’inscription</a:t>
            </a:r>
            <a:br>
              <a:rPr lang="fr-FR" altLang="fr-FR" sz="3200" b="1" dirty="0">
                <a:latin typeface="Calibri" panose="020F0502020204030204" pitchFamily="34" charset="0"/>
              </a:rPr>
            </a:br>
            <a:r>
              <a:rPr lang="fr-FR" altLang="fr-FR" sz="2000" dirty="0">
                <a:solidFill>
                  <a:srgbClr val="FF0000"/>
                </a:solidFill>
              </a:rPr>
              <a:t>Pour les concours de catégorie C :</a:t>
            </a:r>
            <a:br>
              <a:rPr lang="fr-FR" altLang="fr-FR" sz="2000" dirty="0"/>
            </a:br>
            <a:r>
              <a:rPr lang="fr-FR" altLang="fr-FR" sz="1600" dirty="0">
                <a:solidFill>
                  <a:srgbClr val="867567"/>
                </a:solidFill>
              </a:rPr>
              <a:t>un centre organisateur unique pour les 3 académies d’IDF ( Paris, Créteil et Versailles)</a:t>
            </a:r>
            <a:br>
              <a:rPr lang="fr-FR" altLang="fr-FR" sz="1600" dirty="0">
                <a:solidFill>
                  <a:srgbClr val="867567"/>
                </a:solidFill>
              </a:rPr>
            </a:br>
            <a:r>
              <a:rPr lang="fr-FR" altLang="fr-FR" sz="1600" dirty="0">
                <a:solidFill>
                  <a:srgbClr val="867567"/>
                </a:solidFill>
              </a:rPr>
              <a:t> </a:t>
            </a:r>
            <a:r>
              <a:rPr lang="fr-FR" altLang="fr-FR" sz="1600" b="1" dirty="0">
                <a:solidFill>
                  <a:srgbClr val="867567"/>
                </a:solidFill>
              </a:rPr>
              <a:t>Attention il n’est possible de s’inscrire que dans une seule académie de la région IDF</a:t>
            </a:r>
            <a:br>
              <a:rPr lang="fr-FR" altLang="fr-FR" sz="1600" dirty="0"/>
            </a:br>
            <a:endParaRPr lang="fr-FR" sz="1600" dirty="0"/>
          </a:p>
        </p:txBody>
      </p:sp>
      <p:graphicFrame>
        <p:nvGraphicFramePr>
          <p:cNvPr id="8" name="Espace réservé du contenu 3"/>
          <p:cNvGraphicFramePr>
            <a:graphicFrameLocks/>
          </p:cNvGraphicFramePr>
          <p:nvPr>
            <p:extLst>
              <p:ext uri="{D42A27DB-BD31-4B8C-83A1-F6EECF244321}">
                <p14:modId xmlns:p14="http://schemas.microsoft.com/office/powerpoint/2010/main" val="2262560325"/>
              </p:ext>
            </p:extLst>
          </p:nvPr>
        </p:nvGraphicFramePr>
        <p:xfrm>
          <a:off x="361487" y="1391658"/>
          <a:ext cx="11456707" cy="4893063"/>
        </p:xfrm>
        <a:graphic>
          <a:graphicData uri="http://schemas.openxmlformats.org/drawingml/2006/table">
            <a:tbl>
              <a:tblPr firstRow="1" bandRow="1">
                <a:tableStyleId>{5C22544A-7EE6-4342-B048-85BDC9FD1C3A}</a:tableStyleId>
              </a:tblPr>
              <a:tblGrid>
                <a:gridCol w="1766823">
                  <a:extLst>
                    <a:ext uri="{9D8B030D-6E8A-4147-A177-3AD203B41FA5}">
                      <a16:colId xmlns:a16="http://schemas.microsoft.com/office/drawing/2014/main" val="2347202126"/>
                    </a:ext>
                  </a:extLst>
                </a:gridCol>
                <a:gridCol w="3689447">
                  <a:extLst>
                    <a:ext uri="{9D8B030D-6E8A-4147-A177-3AD203B41FA5}">
                      <a16:colId xmlns:a16="http://schemas.microsoft.com/office/drawing/2014/main" val="2531426834"/>
                    </a:ext>
                  </a:extLst>
                </a:gridCol>
                <a:gridCol w="1997554">
                  <a:extLst>
                    <a:ext uri="{9D8B030D-6E8A-4147-A177-3AD203B41FA5}">
                      <a16:colId xmlns:a16="http://schemas.microsoft.com/office/drawing/2014/main" val="145234236"/>
                    </a:ext>
                  </a:extLst>
                </a:gridCol>
                <a:gridCol w="2374711">
                  <a:extLst>
                    <a:ext uri="{9D8B030D-6E8A-4147-A177-3AD203B41FA5}">
                      <a16:colId xmlns:a16="http://schemas.microsoft.com/office/drawing/2014/main" val="2396240620"/>
                    </a:ext>
                  </a:extLst>
                </a:gridCol>
                <a:gridCol w="1628172">
                  <a:extLst>
                    <a:ext uri="{9D8B030D-6E8A-4147-A177-3AD203B41FA5}">
                      <a16:colId xmlns:a16="http://schemas.microsoft.com/office/drawing/2014/main" val="3210501891"/>
                    </a:ext>
                  </a:extLst>
                </a:gridCol>
              </a:tblGrid>
              <a:tr h="7664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CONCOURS</a:t>
                      </a:r>
                    </a:p>
                  </a:txBody>
                  <a:tcPr marT="45608" marB="45608"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CONDITIONS POUR CONCOURIR</a:t>
                      </a:r>
                    </a:p>
                  </a:txBody>
                  <a:tcPr marT="45608" marB="45608"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DATES D’INSCRIPTION</a:t>
                      </a:r>
                    </a:p>
                  </a:txBody>
                  <a:tcPr marT="45608" marB="45608"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DATES DES EPREUVES</a:t>
                      </a:r>
                    </a:p>
                  </a:txBody>
                  <a:tcPr marT="45608" marB="45608"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DATE DE PRISE DE FONCTION</a:t>
                      </a:r>
                    </a:p>
                  </a:txBody>
                  <a:tcPr marT="45608" marB="45608" horzOverflow="overflow">
                    <a:solidFill>
                      <a:srgbClr val="28315B"/>
                    </a:solidFill>
                  </a:tcPr>
                </a:tc>
                <a:extLst>
                  <a:ext uri="{0D108BD9-81ED-4DB2-BD59-A6C34878D82A}">
                    <a16:rowId xmlns:a16="http://schemas.microsoft.com/office/drawing/2014/main" val="2333788721"/>
                  </a:ext>
                </a:extLst>
              </a:tr>
              <a:tr h="1220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ADJOINT TECHNIQUE RF (ATRF)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Recrutement Direct</a:t>
                      </a:r>
                    </a:p>
                  </a:txBody>
                  <a:tcPr marT="45608" marB="45608"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d’ancienneté dans la fonction publique</a:t>
                      </a:r>
                    </a:p>
                  </a:txBody>
                  <a:tcPr marT="45608" marB="45608"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Chaque établissement affectataire fixe son calendrier</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T="45608" marB="45608"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Admissibilité : mai/juin 2026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Admission : juin 2026</a:t>
                      </a:r>
                    </a:p>
                  </a:txBody>
                  <a:tcPr marT="45608" marB="45608"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1</a:t>
                      </a:r>
                      <a:r>
                        <a:rPr kumimoji="0" lang="fr-FR" sz="1600" b="1" i="0" u="none" strike="noStrike" cap="none" normalizeH="0" baseline="30000" dirty="0">
                          <a:ln>
                            <a:noFill/>
                          </a:ln>
                          <a:solidFill>
                            <a:schemeClr val="tx1"/>
                          </a:solidFill>
                          <a:effectLst/>
                          <a:latin typeface="Calibri" panose="020F0502020204030204" pitchFamily="34" charset="0"/>
                        </a:rPr>
                        <a:t>er</a:t>
                      </a:r>
                      <a:r>
                        <a:rPr kumimoji="0" lang="fr-FR" sz="1600" b="1" i="0" u="none" strike="noStrike" cap="none" normalizeH="0" baseline="0" dirty="0">
                          <a:ln>
                            <a:noFill/>
                          </a:ln>
                          <a:solidFill>
                            <a:schemeClr val="tx1"/>
                          </a:solidFill>
                          <a:effectLst/>
                          <a:latin typeface="Calibri" panose="020F0502020204030204" pitchFamily="34" charset="0"/>
                        </a:rPr>
                        <a:t> septembre 2026</a:t>
                      </a:r>
                    </a:p>
                  </a:txBody>
                  <a:tcPr marT="45608" marB="45608" horzOverflow="overflow">
                    <a:solidFill>
                      <a:srgbClr val="CEC6C0"/>
                    </a:solidFill>
                  </a:tcPr>
                </a:tc>
                <a:extLst>
                  <a:ext uri="{0D108BD9-81ED-4DB2-BD59-A6C34878D82A}">
                    <a16:rowId xmlns:a16="http://schemas.microsoft.com/office/drawing/2014/main" val="1074986571"/>
                  </a:ext>
                </a:extLst>
              </a:tr>
              <a:tr h="1261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ADJOINT TECHNIQUE RF (ATRF) externe</a:t>
                      </a:r>
                    </a:p>
                  </a:txBody>
                  <a:tcPr marT="45608" marB="45608"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Titre ou diplôme de niveau </a:t>
                      </a:r>
                      <a:r>
                        <a:rPr kumimoji="0" lang="fr-FR" sz="1600" b="1" i="0" u="none" strike="noStrike" cap="none" normalizeH="0" baseline="0" dirty="0">
                          <a:ln>
                            <a:noFill/>
                          </a:ln>
                          <a:solidFill>
                            <a:schemeClr val="tx1"/>
                          </a:solidFill>
                          <a:effectLst/>
                          <a:latin typeface="Calibri" panose="020F0502020204030204" pitchFamily="34" charset="0"/>
                        </a:rPr>
                        <a:t>V (BEP-CAP)</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d’ancienneté dans la fonction publique</a:t>
                      </a:r>
                    </a:p>
                  </a:txBody>
                  <a:tcPr marT="45608" marB="45608"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Du 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T="45608" marB="45608"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Admissibilité : mai/juin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Admission : juin 2026</a:t>
                      </a:r>
                    </a:p>
                  </a:txBody>
                  <a:tcPr marT="45608" marB="45608"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rPr>
                        <a:t>1</a:t>
                      </a:r>
                      <a:r>
                        <a:rPr kumimoji="0" lang="fr-FR" sz="1600" b="1" i="0" u="none" strike="noStrike" cap="none" normalizeH="0" baseline="30000" dirty="0">
                          <a:ln>
                            <a:noFill/>
                          </a:ln>
                          <a:solidFill>
                            <a:schemeClr val="tx1"/>
                          </a:solidFill>
                          <a:effectLst/>
                          <a:latin typeface="Calibri" panose="020F0502020204030204" pitchFamily="34" charset="0"/>
                        </a:rPr>
                        <a:t>er</a:t>
                      </a:r>
                      <a:r>
                        <a:rPr kumimoji="0" lang="fr-FR" sz="1600" b="1" i="0" u="none" strike="noStrike" cap="none" normalizeH="0" baseline="0" dirty="0">
                          <a:ln>
                            <a:noFill/>
                          </a:ln>
                          <a:solidFill>
                            <a:schemeClr val="tx1"/>
                          </a:solidFill>
                          <a:effectLst/>
                          <a:latin typeface="Calibri" panose="020F0502020204030204" pitchFamily="34" charset="0"/>
                        </a:rPr>
                        <a:t> septembre 2026</a:t>
                      </a:r>
                    </a:p>
                  </a:txBody>
                  <a:tcPr marT="45608" marB="45608" horzOverflow="overflow">
                    <a:solidFill>
                      <a:srgbClr val="F0EEEC"/>
                    </a:solidFill>
                  </a:tcPr>
                </a:tc>
                <a:extLst>
                  <a:ext uri="{0D108BD9-81ED-4DB2-BD59-A6C34878D82A}">
                    <a16:rowId xmlns:a16="http://schemas.microsoft.com/office/drawing/2014/main" val="294875634"/>
                  </a:ext>
                </a:extLst>
              </a:tr>
              <a:tr h="1435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ADJOINT TECHNIQUE (ATRF) interne</a:t>
                      </a:r>
                    </a:p>
                  </a:txBody>
                  <a:tcPr marT="45608" marB="45608"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Calibri" panose="020F0502020204030204" pitchFamily="34" charset="0"/>
                        </a:rPr>
                        <a:t>1 an </a:t>
                      </a:r>
                      <a:r>
                        <a:rPr kumimoji="0" lang="fr-FR" sz="1600" b="0" i="0" u="none" strike="noStrike" cap="none" normalizeH="0" baseline="0" dirty="0">
                          <a:ln>
                            <a:noFill/>
                          </a:ln>
                          <a:solidFill>
                            <a:schemeClr val="tx1"/>
                          </a:solidFill>
                          <a:effectLst/>
                          <a:latin typeface="Calibri" panose="020F0502020204030204" pitchFamily="34" charset="0"/>
                        </a:rPr>
                        <a:t>d’ancienneté dans la fonction publique au 1</a:t>
                      </a:r>
                      <a:r>
                        <a:rPr kumimoji="0" lang="fr-FR" sz="1600" b="0" i="0" u="none" strike="noStrike" cap="none" normalizeH="0" baseline="30000" dirty="0">
                          <a:ln>
                            <a:noFill/>
                          </a:ln>
                          <a:solidFill>
                            <a:schemeClr val="tx1"/>
                          </a:solidFill>
                          <a:effectLst/>
                          <a:latin typeface="Calibri" panose="020F0502020204030204" pitchFamily="34" charset="0"/>
                        </a:rPr>
                        <a:t>er</a:t>
                      </a:r>
                      <a:r>
                        <a:rPr kumimoji="0" lang="fr-FR" sz="1600" b="0" i="0" u="none" strike="noStrike" cap="none" normalizeH="0" baseline="0" dirty="0">
                          <a:ln>
                            <a:noFill/>
                          </a:ln>
                          <a:solidFill>
                            <a:schemeClr val="tx1"/>
                          </a:solidFill>
                          <a:effectLst/>
                          <a:latin typeface="Calibri" panose="020F0502020204030204" pitchFamily="34" charset="0"/>
                        </a:rPr>
                        <a:t> janvier de l’année du concours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Etre en activité au moment des épreuves</a:t>
                      </a:r>
                    </a:p>
                  </a:txBody>
                  <a:tcPr marT="45608" marB="45608"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T="45608" marB="45608"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Admissibilité : mai/juin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Admission : juin 2026</a:t>
                      </a:r>
                    </a:p>
                  </a:txBody>
                  <a:tcPr marT="45608" marB="45608"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rPr>
                        <a:t>1</a:t>
                      </a:r>
                      <a:r>
                        <a:rPr kumimoji="0" lang="fr-FR" sz="1600" b="1" i="0" u="none" strike="noStrike" cap="none" normalizeH="0" baseline="30000" dirty="0">
                          <a:ln>
                            <a:noFill/>
                          </a:ln>
                          <a:solidFill>
                            <a:schemeClr val="tx1"/>
                          </a:solidFill>
                          <a:effectLst/>
                          <a:latin typeface="Calibri" panose="020F0502020204030204" pitchFamily="34" charset="0"/>
                        </a:rPr>
                        <a:t>er</a:t>
                      </a:r>
                      <a:r>
                        <a:rPr kumimoji="0" lang="fr-FR" sz="1600" b="1" i="0" u="none" strike="noStrike" cap="none" normalizeH="0" baseline="0" dirty="0">
                          <a:ln>
                            <a:noFill/>
                          </a:ln>
                          <a:solidFill>
                            <a:schemeClr val="tx1"/>
                          </a:solidFill>
                          <a:effectLst/>
                          <a:latin typeface="Calibri" panose="020F0502020204030204" pitchFamily="34" charset="0"/>
                        </a:rPr>
                        <a:t> septembre 2026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txBody>
                  <a:tcPr marT="45608" marB="45608" horzOverflow="overflow">
                    <a:solidFill>
                      <a:srgbClr val="CEC6C0"/>
                    </a:solidFill>
                  </a:tcPr>
                </a:tc>
                <a:extLst>
                  <a:ext uri="{0D108BD9-81ED-4DB2-BD59-A6C34878D82A}">
                    <a16:rowId xmlns:a16="http://schemas.microsoft.com/office/drawing/2014/main" val="3211331608"/>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00540" y="6413643"/>
            <a:ext cx="2004296" cy="250537"/>
          </a:xfrm>
          <a:prstGeom prst="rect">
            <a:avLst/>
          </a:prstGeom>
        </p:spPr>
      </p:pic>
    </p:spTree>
    <p:extLst>
      <p:ext uri="{BB962C8B-B14F-4D97-AF65-F5344CB8AC3E}">
        <p14:creationId xmlns:p14="http://schemas.microsoft.com/office/powerpoint/2010/main" val="1741120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49763" y="239670"/>
            <a:ext cx="10596154" cy="1631216"/>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Présentation des épreuves et les formations proposées</a:t>
            </a:r>
            <a:br>
              <a:rPr lang="fr-FR" altLang="fr-FR" sz="2400" b="1" dirty="0">
                <a:solidFill>
                  <a:srgbClr val="867567"/>
                </a:solidFill>
                <a:latin typeface="Calibri" panose="020F0502020204030204" pitchFamily="34" charset="0"/>
              </a:rPr>
            </a:br>
            <a:r>
              <a:rPr lang="fr-FR" altLang="fr-FR" sz="2000" dirty="0">
                <a:solidFill>
                  <a:srgbClr val="FF0000"/>
                </a:solidFill>
              </a:rPr>
              <a:t>ATRF externe – Catégorie C</a:t>
            </a:r>
            <a:br>
              <a:rPr lang="fr-FR" altLang="fr-FR" sz="1600" dirty="0">
                <a:solidFill>
                  <a:srgbClr val="FF0000"/>
                </a:solidFill>
              </a:rPr>
            </a:br>
            <a:br>
              <a:rPr lang="fr-FR" altLang="fr-FR" sz="1600" dirty="0"/>
            </a:br>
            <a:br>
              <a:rPr lang="fr-FR" altLang="fr-FR" dirty="0"/>
            </a:br>
            <a:endParaRPr lang="fr-FR"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345074699"/>
              </p:ext>
            </p:extLst>
          </p:nvPr>
        </p:nvGraphicFramePr>
        <p:xfrm>
          <a:off x="499611" y="1301126"/>
          <a:ext cx="10936378" cy="4501798"/>
        </p:xfrm>
        <a:graphic>
          <a:graphicData uri="http://schemas.openxmlformats.org/drawingml/2006/table">
            <a:tbl>
              <a:tblPr firstRow="1" bandRow="1">
                <a:tableStyleId>{5C22544A-7EE6-4342-B048-85BDC9FD1C3A}</a:tableStyleId>
              </a:tblPr>
              <a:tblGrid>
                <a:gridCol w="5663482">
                  <a:extLst>
                    <a:ext uri="{9D8B030D-6E8A-4147-A177-3AD203B41FA5}">
                      <a16:colId xmlns:a16="http://schemas.microsoft.com/office/drawing/2014/main" val="2347202126"/>
                    </a:ext>
                  </a:extLst>
                </a:gridCol>
                <a:gridCol w="5272896">
                  <a:extLst>
                    <a:ext uri="{9D8B030D-6E8A-4147-A177-3AD203B41FA5}">
                      <a16:colId xmlns:a16="http://schemas.microsoft.com/office/drawing/2014/main" val="2531426834"/>
                    </a:ext>
                  </a:extLst>
                </a:gridCol>
              </a:tblGrid>
              <a:tr h="353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EPREUVE DU CONCOURS</a:t>
                      </a:r>
                    </a:p>
                  </a:txBody>
                  <a:tcPr marL="91442" marR="91442" marT="45710" marB="45710"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FORMATION PROPOSÉE</a:t>
                      </a:r>
                    </a:p>
                  </a:txBody>
                  <a:tcPr marL="91442" marR="91442" marT="45710" marB="45710" horzOverflow="overflow">
                    <a:solidFill>
                      <a:srgbClr val="28315B"/>
                    </a:solidFill>
                  </a:tcPr>
                </a:tc>
                <a:extLst>
                  <a:ext uri="{0D108BD9-81ED-4DB2-BD59-A6C34878D82A}">
                    <a16:rowId xmlns:a16="http://schemas.microsoft.com/office/drawing/2014/main" val="2333788721"/>
                  </a:ext>
                </a:extLst>
              </a:tr>
              <a:tr h="1374228">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ADMISSIBILITE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Epreuve écrite de 2h : Traitement de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questions et résolution de cas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pratiques et d'exercices relevant de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l'emploi-type</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L="91442" marR="91442" marT="45717" marB="45717" horzOverflow="overflow">
                    <a:solidFill>
                      <a:srgbClr val="CEC6C0"/>
                    </a:solidFill>
                  </a:tcPr>
                </a:tc>
                <a:tc>
                  <a:txBody>
                    <a:bodyPr/>
                    <a:lstStyle>
                      <a:lvl1pPr marL="285750" indent="-285750">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hlinkClick r:id="rId2"/>
                        </a:rPr>
                        <a:t>Brochures PARFAIRE</a:t>
                      </a:r>
                      <a:endParaRPr kumimoji="0" lang="fr-FR" sz="1600" b="0" i="1"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hlinkClick r:id="rId3"/>
                        </a:rPr>
                        <a:t>Livret d’accueil des personnels</a:t>
                      </a:r>
                      <a:endParaRPr kumimoji="0" lang="fr-FR" sz="1600" b="0" i="1" u="none" strike="noStrike" cap="none" normalizeH="0" baseline="0" dirty="0">
                        <a:ln>
                          <a:noFill/>
                        </a:ln>
                        <a:solidFill>
                          <a:schemeClr val="tx1"/>
                        </a:solidFill>
                        <a:effectLst/>
                        <a:latin typeface="Calibri" panose="020F0502020204030204" pitchFamily="34" charset="0"/>
                      </a:endParaRPr>
                    </a:p>
                  </a:txBody>
                  <a:tcPr marL="91442" marR="91442" marT="45717" marB="45717" horzOverflow="overflow">
                    <a:solidFill>
                      <a:srgbClr val="CEC6C0"/>
                    </a:solidFill>
                  </a:tcPr>
                </a:tc>
                <a:extLst>
                  <a:ext uri="{0D108BD9-81ED-4DB2-BD59-A6C34878D82A}">
                    <a16:rowId xmlns:a16="http://schemas.microsoft.com/office/drawing/2014/main" val="1535986165"/>
                  </a:ext>
                </a:extLst>
              </a:tr>
              <a:tr h="240909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ADMISSION </a:t>
                      </a:r>
                      <a:endParaRPr kumimoji="0" lang="fr-FR" altLang="fr-FR" sz="1600" b="1" i="0" u="none" strike="noStrike" cap="none" normalizeH="0" baseline="0" dirty="0">
                        <a:ln>
                          <a:noFill/>
                        </a:ln>
                        <a:solidFill>
                          <a:srgbClr val="FF0000"/>
                        </a:solidFill>
                        <a:effectLst/>
                        <a:latin typeface="Calibri" panose="020F0502020204030204" pitchFamily="34" charset="0"/>
                        <a:ea typeface="ＭＳ Ｐゴシック" pitchFamily="34" charset="-128"/>
                        <a:cs typeface="Calibri" panose="020F0502020204030204" pitchFamily="34" charset="0"/>
                      </a:endParaRPr>
                    </a:p>
                    <a:p>
                      <a:pPr marL="103188" marR="0" lvl="0" indent="-103188"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Épreuve unique : entretien oral de 20min, éventuellement précédé d’un travail ou exercice pratique à la demande du jury d’une durée max d’1h40.</a:t>
                      </a:r>
                    </a:p>
                  </a:txBody>
                  <a:tcPr marL="91442" marR="91442" marT="45710" marB="45710"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Aide à la rédaction d’un cv et d’une lettre de motivation </a:t>
                      </a: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avril/mai 2026</a:t>
                      </a:r>
                      <a:endPar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Préparation à l’oral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Oraux blancs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hlinkClick r:id="rId2"/>
                        </a:rPr>
                        <a:t>Brochures PARFAIRE</a:t>
                      </a:r>
                      <a:endParaRPr kumimoji="0" lang="fr-FR" sz="1600" b="0" i="1"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hlinkClick r:id="rId3"/>
                        </a:rPr>
                        <a:t>Livret d’accueil des personnels</a:t>
                      </a:r>
                      <a:endParaRPr kumimoji="0" lang="fr-FR" sz="1600" b="0" i="1"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hlinkClick r:id="rId4"/>
                        </a:rPr>
                        <a:t>Vidéo « Droits et obligations des fonctionnaires « (IPAG de Montpellier)</a:t>
                      </a:r>
                      <a:endParaRPr kumimoji="0" lang="fr-FR" sz="1600" b="0" i="0"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1"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2" marR="91442" marT="45710" marB="45710" horzOverflow="overflow">
                    <a:solidFill>
                      <a:srgbClr val="F0EEEC"/>
                    </a:solidFill>
                  </a:tcPr>
                </a:tc>
                <a:extLst>
                  <a:ext uri="{0D108BD9-81ED-4DB2-BD59-A6C34878D82A}">
                    <a16:rowId xmlns:a16="http://schemas.microsoft.com/office/drawing/2014/main" val="2450402345"/>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5"/>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D238F7B9-3390-3B0D-194D-81A8BD8B5666}"/>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05678B00-96C9-AE12-0BB2-39F94434CEF4}"/>
              </a:ext>
            </a:extLst>
          </p:cNvPr>
          <p:cNvPicPr>
            <a:picLocks noChangeAspect="1"/>
          </p:cNvPicPr>
          <p:nvPr/>
        </p:nvPicPr>
        <p:blipFill>
          <a:blip r:embed="rId6"/>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21277992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7646" y="299060"/>
            <a:ext cx="10596154" cy="1554272"/>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Présentation des épreuves et les formations proposées</a:t>
            </a:r>
            <a:br>
              <a:rPr lang="fr-FR" altLang="fr-FR" sz="2800" b="1" dirty="0">
                <a:solidFill>
                  <a:srgbClr val="867567"/>
                </a:solidFill>
                <a:latin typeface="Calibri" panose="020F0502020204030204" pitchFamily="34" charset="0"/>
              </a:rPr>
            </a:br>
            <a:r>
              <a:rPr lang="fr-FR" altLang="fr-FR" sz="2000" dirty="0">
                <a:solidFill>
                  <a:srgbClr val="FF0000"/>
                </a:solidFill>
                <a:latin typeface="Calibri" panose="020F0502020204030204" pitchFamily="34" charset="0"/>
              </a:rPr>
              <a:t>ATRF interne – Catégorie C</a:t>
            </a: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3999483742"/>
              </p:ext>
            </p:extLst>
          </p:nvPr>
        </p:nvGraphicFramePr>
        <p:xfrm>
          <a:off x="611187" y="1489544"/>
          <a:ext cx="11040881" cy="4190287"/>
        </p:xfrm>
        <a:graphic>
          <a:graphicData uri="http://schemas.openxmlformats.org/drawingml/2006/table">
            <a:tbl>
              <a:tblPr firstRow="1" bandRow="1">
                <a:tableStyleId>{5C22544A-7EE6-4342-B048-85BDC9FD1C3A}</a:tableStyleId>
              </a:tblPr>
              <a:tblGrid>
                <a:gridCol w="5015172">
                  <a:extLst>
                    <a:ext uri="{9D8B030D-6E8A-4147-A177-3AD203B41FA5}">
                      <a16:colId xmlns:a16="http://schemas.microsoft.com/office/drawing/2014/main" val="2347202126"/>
                    </a:ext>
                  </a:extLst>
                </a:gridCol>
                <a:gridCol w="6025709">
                  <a:extLst>
                    <a:ext uri="{9D8B030D-6E8A-4147-A177-3AD203B41FA5}">
                      <a16:colId xmlns:a16="http://schemas.microsoft.com/office/drawing/2014/main" val="2531426834"/>
                    </a:ext>
                  </a:extLst>
                </a:gridCol>
              </a:tblGrid>
              <a:tr h="6909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EPREUVE DU CONCOURS</a:t>
                      </a:r>
                    </a:p>
                  </a:txBody>
                  <a:tcPr marL="91442" marR="91442" marT="45730" marB="45730"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bg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FORMATION PROPOSÉE</a:t>
                      </a:r>
                    </a:p>
                  </a:txBody>
                  <a:tcPr marL="91442" marR="91442" marT="45730" marB="45730" horzOverflow="overflow">
                    <a:solidFill>
                      <a:srgbClr val="28315B"/>
                    </a:solidFill>
                  </a:tcPr>
                </a:tc>
                <a:extLst>
                  <a:ext uri="{0D108BD9-81ED-4DB2-BD59-A6C34878D82A}">
                    <a16:rowId xmlns:a16="http://schemas.microsoft.com/office/drawing/2014/main" val="2333788721"/>
                  </a:ext>
                </a:extLst>
              </a:tr>
              <a:tr h="1213338">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ADMISSIBILITE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Etude du dossier du candidat : Titres, diplômes et formations suivies et présentation du parcours du candidat</a:t>
                      </a:r>
                    </a:p>
                  </a:txBody>
                  <a:tcPr marL="91442" marR="91442" marT="45737" marB="45737" horzOverflow="overflow">
                    <a:solidFill>
                      <a:srgbClr val="CEC6C0"/>
                    </a:solidFill>
                  </a:tcPr>
                </a:tc>
                <a:tc>
                  <a:txBody>
                    <a:bodyPr/>
                    <a:lstStyle>
                      <a:lvl1pPr marL="285750" indent="-285750">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Aide à la constitution du dossier de candidature</a:t>
                      </a:r>
                    </a:p>
                  </a:txBody>
                  <a:tcPr marL="91442" marR="91442" marT="45737" marB="45737" horzOverflow="overflow">
                    <a:solidFill>
                      <a:srgbClr val="CEC6C0"/>
                    </a:solidFill>
                  </a:tcPr>
                </a:tc>
                <a:extLst>
                  <a:ext uri="{0D108BD9-81ED-4DB2-BD59-A6C34878D82A}">
                    <a16:rowId xmlns:a16="http://schemas.microsoft.com/office/drawing/2014/main" val="1535986165"/>
                  </a:ext>
                </a:extLst>
              </a:tr>
              <a:tr h="21277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ADMISSION</a:t>
                      </a:r>
                    </a:p>
                    <a:p>
                      <a:pPr algn="l"/>
                      <a:r>
                        <a:rPr lang="fr-FR" sz="1600" b="0" i="0" u="none" strike="noStrike" baseline="0" dirty="0">
                          <a:latin typeface="Calibri"/>
                        </a:rPr>
                        <a:t>• Entretien avec le jury (20mn, dont 5mn d’exposé, à partir d’un CV et d’une LM renseignés en ligne sur</a:t>
                      </a:r>
                    </a:p>
                    <a:p>
                      <a:pPr algn="l"/>
                      <a:r>
                        <a:rPr lang="fr-FR" sz="1600" b="0" i="0" u="none" strike="noStrike" baseline="0" dirty="0">
                          <a:latin typeface="Calibri"/>
                        </a:rPr>
                        <a:t>le site du Ministère)</a:t>
                      </a:r>
                      <a:endParaRPr kumimoji="0" lang="fr-FR" sz="16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91442" marR="91442" marT="45730" marB="45730"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Aide à la rédaction d’un cv et d’une lettre de motivation </a:t>
                      </a: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avril mai 2026</a:t>
                      </a:r>
                      <a:endPar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Préparation à l’oral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Oraux blancs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hlinkClick r:id="rId2"/>
                        </a:rPr>
                        <a:t>Brochures PARFAIRE</a:t>
                      </a:r>
                      <a:endParaRPr kumimoji="0" lang="fr-FR" sz="1600" b="0" i="1"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hlinkClick r:id="rId3"/>
                        </a:rPr>
                        <a:t>Livret d’accueil des personnels</a:t>
                      </a:r>
                      <a:endParaRPr kumimoji="0" lang="fr-FR" sz="1600" b="0" i="1"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hlinkClick r:id="rId4"/>
                        </a:rPr>
                        <a:t>Vidéo « Droits et obligations des fonctionnaires « (IPAG de Montpellier)</a:t>
                      </a:r>
                      <a:endParaRPr kumimoji="0" lang="fr-FR" sz="1600" b="0" i="0"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1" u="none" strike="noStrike" cap="none" normalizeH="0" baseline="0" dirty="0">
                        <a:ln>
                          <a:noFill/>
                        </a:ln>
                        <a:solidFill>
                          <a:schemeClr val="tx1"/>
                        </a:solidFill>
                        <a:effectLst/>
                        <a:latin typeface="Calibri" panose="020F0502020204030204" pitchFamily="34" charset="0"/>
                      </a:endParaRPr>
                    </a:p>
                  </a:txBody>
                  <a:tcPr marL="91442" marR="91442" marT="45730" marB="45730" horzOverflow="overflow">
                    <a:solidFill>
                      <a:srgbClr val="F0EEEC"/>
                    </a:solidFill>
                  </a:tcPr>
                </a:tc>
                <a:extLst>
                  <a:ext uri="{0D108BD9-81ED-4DB2-BD59-A6C34878D82A}">
                    <a16:rowId xmlns:a16="http://schemas.microsoft.com/office/drawing/2014/main" val="2450402345"/>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5"/>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A98CAAEB-CC23-AB66-9C74-EF41C42354D9}"/>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6" name="Image 5">
            <a:extLst>
              <a:ext uri="{FF2B5EF4-FFF2-40B4-BE49-F238E27FC236}">
                <a16:creationId xmlns:a16="http://schemas.microsoft.com/office/drawing/2014/main" id="{9995F4F7-F576-6B43-DFCD-688D6C92754F}"/>
              </a:ext>
            </a:extLst>
          </p:cNvPr>
          <p:cNvPicPr>
            <a:picLocks noChangeAspect="1"/>
          </p:cNvPicPr>
          <p:nvPr/>
        </p:nvPicPr>
        <p:blipFill>
          <a:blip r:embed="rId6"/>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641122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7095" y="229811"/>
            <a:ext cx="11456705" cy="1723549"/>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Calendriers et modalités d’inscription</a:t>
            </a:r>
            <a:br>
              <a:rPr lang="fr-FR" altLang="fr-FR" sz="3200" b="1" dirty="0">
                <a:latin typeface="Calibri" panose="020F0502020204030204" pitchFamily="34" charset="0"/>
              </a:rPr>
            </a:br>
            <a:r>
              <a:rPr lang="fr-FR" altLang="fr-FR" sz="2000" dirty="0">
                <a:solidFill>
                  <a:srgbClr val="FF0000"/>
                </a:solidFill>
              </a:rPr>
              <a:t>Pour les concours de catégorie B :</a:t>
            </a:r>
            <a:br>
              <a:rPr lang="fr-FR" altLang="fr-FR" dirty="0"/>
            </a:br>
            <a:r>
              <a:rPr lang="fr-FR" altLang="fr-FR" dirty="0">
                <a:solidFill>
                  <a:srgbClr val="867567"/>
                </a:solidFill>
              </a:rPr>
              <a:t>un centre organisateur unique par FAP pour les 3 académies d’IDF ( Paris, Créteil et Versailles)</a:t>
            </a:r>
            <a:br>
              <a:rPr lang="fr-FR" altLang="fr-FR" dirty="0">
                <a:solidFill>
                  <a:srgbClr val="867567"/>
                </a:solidFill>
              </a:rPr>
            </a:br>
            <a:r>
              <a:rPr lang="fr-FR" altLang="fr-FR" dirty="0">
                <a:solidFill>
                  <a:srgbClr val="867567"/>
                </a:solidFill>
              </a:rPr>
              <a:t> </a:t>
            </a:r>
            <a:r>
              <a:rPr lang="fr-FR" altLang="fr-FR" b="1" dirty="0">
                <a:solidFill>
                  <a:srgbClr val="867567"/>
                </a:solidFill>
              </a:rPr>
              <a:t>Attention il n’est possible de s’inscrire que dans une seule académie de la région IDF</a:t>
            </a:r>
            <a:br>
              <a:rPr lang="fr-FR" altLang="fr-FR" dirty="0"/>
            </a:br>
            <a:endParaRPr lang="fr-FR"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2505975918"/>
              </p:ext>
            </p:extLst>
          </p:nvPr>
        </p:nvGraphicFramePr>
        <p:xfrm>
          <a:off x="662551" y="1828066"/>
          <a:ext cx="11024050" cy="4080364"/>
        </p:xfrm>
        <a:graphic>
          <a:graphicData uri="http://schemas.openxmlformats.org/drawingml/2006/table">
            <a:tbl>
              <a:tblPr firstRow="1" bandRow="1">
                <a:tableStyleId>{5C22544A-7EE6-4342-B048-85BDC9FD1C3A}</a:tableStyleId>
              </a:tblPr>
              <a:tblGrid>
                <a:gridCol w="1720164">
                  <a:extLst>
                    <a:ext uri="{9D8B030D-6E8A-4147-A177-3AD203B41FA5}">
                      <a16:colId xmlns:a16="http://schemas.microsoft.com/office/drawing/2014/main" val="2347202126"/>
                    </a:ext>
                  </a:extLst>
                </a:gridCol>
                <a:gridCol w="3168806">
                  <a:extLst>
                    <a:ext uri="{9D8B030D-6E8A-4147-A177-3AD203B41FA5}">
                      <a16:colId xmlns:a16="http://schemas.microsoft.com/office/drawing/2014/main" val="2531426834"/>
                    </a:ext>
                  </a:extLst>
                </a:gridCol>
                <a:gridCol w="2013044">
                  <a:extLst>
                    <a:ext uri="{9D8B030D-6E8A-4147-A177-3AD203B41FA5}">
                      <a16:colId xmlns:a16="http://schemas.microsoft.com/office/drawing/2014/main" val="145234236"/>
                    </a:ext>
                  </a:extLst>
                </a:gridCol>
                <a:gridCol w="2300671">
                  <a:extLst>
                    <a:ext uri="{9D8B030D-6E8A-4147-A177-3AD203B41FA5}">
                      <a16:colId xmlns:a16="http://schemas.microsoft.com/office/drawing/2014/main" val="2396240620"/>
                    </a:ext>
                  </a:extLst>
                </a:gridCol>
                <a:gridCol w="1821365">
                  <a:extLst>
                    <a:ext uri="{9D8B030D-6E8A-4147-A177-3AD203B41FA5}">
                      <a16:colId xmlns:a16="http://schemas.microsoft.com/office/drawing/2014/main" val="273206456"/>
                    </a:ext>
                  </a:extLst>
                </a:gridCol>
              </a:tblGrid>
              <a:tr h="944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CONCOURS</a:t>
                      </a:r>
                    </a:p>
                  </a:txBody>
                  <a:tcPr marL="91441" marR="91441" marT="45622" marB="456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CONDITIONS POUR CONCOURIR</a:t>
                      </a:r>
                    </a:p>
                  </a:txBody>
                  <a:tcPr marL="91441" marR="91441" marT="45622" marB="456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DATES D’INSCRIPTION</a:t>
                      </a:r>
                    </a:p>
                  </a:txBody>
                  <a:tcPr marL="91441" marR="91441" marT="45622" marB="456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DATES DES EPREUVES</a:t>
                      </a:r>
                    </a:p>
                  </a:txBody>
                  <a:tcPr marL="91441" marR="91441" marT="45622" marB="456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DATE DE PRISE DE FONCTION</a:t>
                      </a:r>
                    </a:p>
                  </a:txBody>
                  <a:tcPr marL="91441" marR="91441" marT="45622" marB="45622" horzOverflow="overflow">
                    <a:solidFill>
                      <a:srgbClr val="28315B"/>
                    </a:solidFill>
                  </a:tcPr>
                </a:tc>
                <a:extLst>
                  <a:ext uri="{0D108BD9-81ED-4DB2-BD59-A6C34878D82A}">
                    <a16:rowId xmlns:a16="http://schemas.microsoft.com/office/drawing/2014/main" val="2333788721"/>
                  </a:ext>
                </a:extLst>
              </a:tr>
              <a:tr h="14297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TECHNICIEN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EXTERNE CN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(TECH)</a:t>
                      </a:r>
                    </a:p>
                  </a:txBody>
                  <a:tcPr marL="91427" marR="91427" marT="45694" marB="45694"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Diplôme niveau</a:t>
                      </a: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IV (BAC ou équivalent)</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Pas de condition d’ancienneté dans la fonction publique</a:t>
                      </a:r>
                    </a:p>
                  </a:txBody>
                  <a:tcPr marL="91427" marR="91427" marT="45694" marB="45694"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txBody>
                  <a:tcPr marT="45608" marB="45608"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Admissibilité : mai/juin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Admission : juin 2026</a:t>
                      </a:r>
                    </a:p>
                  </a:txBody>
                  <a:tcPr marT="45608" marB="45608"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rPr>
                        <a:t>1</a:t>
                      </a:r>
                      <a:r>
                        <a:rPr kumimoji="0" lang="fr-FR" sz="1600" b="1" i="0" u="none" strike="noStrike" cap="none" normalizeH="0" baseline="30000" dirty="0">
                          <a:ln>
                            <a:noFill/>
                          </a:ln>
                          <a:solidFill>
                            <a:schemeClr val="tx1"/>
                          </a:solidFill>
                          <a:effectLst/>
                          <a:latin typeface="Calibri" panose="020F0502020204030204" pitchFamily="34" charset="0"/>
                        </a:rPr>
                        <a:t>er</a:t>
                      </a:r>
                      <a:r>
                        <a:rPr kumimoji="0" lang="fr-FR" sz="1600" b="1" i="0" u="none" strike="noStrike" cap="none" normalizeH="0" baseline="0" dirty="0">
                          <a:ln>
                            <a:noFill/>
                          </a:ln>
                          <a:solidFill>
                            <a:schemeClr val="tx1"/>
                          </a:solidFill>
                          <a:effectLst/>
                          <a:latin typeface="Calibri" panose="020F0502020204030204" pitchFamily="34" charset="0"/>
                        </a:rPr>
                        <a:t> septembre 2026</a:t>
                      </a:r>
                    </a:p>
                  </a:txBody>
                  <a:tcPr marT="45608" marB="45608" horzOverflow="overflow">
                    <a:solidFill>
                      <a:srgbClr val="CEC6C0"/>
                    </a:solidFill>
                  </a:tcPr>
                </a:tc>
                <a:extLst>
                  <a:ext uri="{0D108BD9-81ED-4DB2-BD59-A6C34878D82A}">
                    <a16:rowId xmlns:a16="http://schemas.microsoft.com/office/drawing/2014/main" val="1074986571"/>
                  </a:ext>
                </a:extLst>
              </a:tr>
              <a:tr h="170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TECHNICIEN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INTERNE CN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(TECH)</a:t>
                      </a:r>
                    </a:p>
                  </a:txBody>
                  <a:tcPr marL="91427" marR="91427" marT="45694" marB="45694"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 ans </a:t>
                      </a: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d’ancienneté dans la fonction publique au 1</a:t>
                      </a:r>
                      <a:r>
                        <a:rPr kumimoji="0" lang="fr-FR" sz="16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er</a:t>
                      </a: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janvier de l’année du concours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Etre en activité au moment des épreuves</a:t>
                      </a:r>
                    </a:p>
                  </a:txBody>
                  <a:tcPr marL="91427" marR="91427" marT="45694" marB="45694"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41" marR="91441" marT="45622" marB="45622"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Admissibilité : mai/juin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Admission : juin 2026</a:t>
                      </a:r>
                    </a:p>
                  </a:txBody>
                  <a:tcPr marL="91441" marR="91441" marT="45622" marB="45622"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rPr>
                        <a:t>1</a:t>
                      </a:r>
                      <a:r>
                        <a:rPr kumimoji="0" lang="fr-FR" sz="1600" b="1" i="0" u="none" strike="noStrike" cap="none" normalizeH="0" baseline="30000" dirty="0">
                          <a:ln>
                            <a:noFill/>
                          </a:ln>
                          <a:solidFill>
                            <a:schemeClr val="tx1"/>
                          </a:solidFill>
                          <a:effectLst/>
                          <a:latin typeface="Calibri" panose="020F0502020204030204" pitchFamily="34" charset="0"/>
                        </a:rPr>
                        <a:t>er</a:t>
                      </a:r>
                      <a:r>
                        <a:rPr kumimoji="0" lang="fr-FR" sz="1600" b="1" i="0" u="none" strike="noStrike" cap="none" normalizeH="0" baseline="0" dirty="0">
                          <a:ln>
                            <a:noFill/>
                          </a:ln>
                          <a:solidFill>
                            <a:schemeClr val="tx1"/>
                          </a:solidFill>
                          <a:effectLst/>
                          <a:latin typeface="Calibri" panose="020F0502020204030204" pitchFamily="34" charset="0"/>
                        </a:rPr>
                        <a:t> septembre 2026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txBody>
                  <a:tcPr marL="91441" marR="91441" marT="45622" marB="45622" horzOverflow="overflow">
                    <a:solidFill>
                      <a:srgbClr val="F0EEEC"/>
                    </a:solidFill>
                  </a:tcPr>
                </a:tc>
                <a:extLst>
                  <a:ext uri="{0D108BD9-81ED-4DB2-BD59-A6C34878D82A}">
                    <a16:rowId xmlns:a16="http://schemas.microsoft.com/office/drawing/2014/main" val="294875634"/>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2" name="ZoneTexte 1">
            <a:extLst>
              <a:ext uri="{FF2B5EF4-FFF2-40B4-BE49-F238E27FC236}">
                <a16:creationId xmlns:a16="http://schemas.microsoft.com/office/drawing/2014/main" id="{9292C761-A028-BDF8-7976-124C95A087CB}"/>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BE1CAA42-624F-F365-F013-4D4A6F86EB18}"/>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4019971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7646" y="67142"/>
            <a:ext cx="10596154" cy="1554272"/>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Présentation des épreuves et les formations proposées</a:t>
            </a:r>
            <a:br>
              <a:rPr lang="fr-FR" altLang="fr-FR" sz="2800" b="1" dirty="0">
                <a:latin typeface="Calibri" panose="020F0502020204030204" pitchFamily="34" charset="0"/>
              </a:rPr>
            </a:br>
            <a:r>
              <a:rPr lang="fr-FR" altLang="fr-FR" sz="2000" dirty="0">
                <a:solidFill>
                  <a:srgbClr val="FF0000"/>
                </a:solidFill>
                <a:latin typeface="Calibri" panose="020F0502020204030204" pitchFamily="34" charset="0"/>
              </a:rPr>
              <a:t>TECH CN externe – Catégorie B</a:t>
            </a: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633859296"/>
              </p:ext>
            </p:extLst>
          </p:nvPr>
        </p:nvGraphicFramePr>
        <p:xfrm>
          <a:off x="260798" y="1184340"/>
          <a:ext cx="11589849" cy="5023563"/>
        </p:xfrm>
        <a:graphic>
          <a:graphicData uri="http://schemas.openxmlformats.org/drawingml/2006/table">
            <a:tbl>
              <a:tblPr/>
              <a:tblGrid>
                <a:gridCol w="6002538">
                  <a:extLst>
                    <a:ext uri="{9D8B030D-6E8A-4147-A177-3AD203B41FA5}">
                      <a16:colId xmlns:a16="http://schemas.microsoft.com/office/drawing/2014/main" val="3430591266"/>
                    </a:ext>
                  </a:extLst>
                </a:gridCol>
                <a:gridCol w="5587311">
                  <a:extLst>
                    <a:ext uri="{9D8B030D-6E8A-4147-A177-3AD203B41FA5}">
                      <a16:colId xmlns:a16="http://schemas.microsoft.com/office/drawing/2014/main" val="3228468037"/>
                    </a:ext>
                  </a:extLst>
                </a:gridCol>
              </a:tblGrid>
              <a:tr h="34492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EPREUVE DU CONCOURS</a:t>
                      </a:r>
                    </a:p>
                  </a:txBody>
                  <a:tcPr marL="91442" marR="91442"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15B"/>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FORMATION PROPOSÉE</a:t>
                      </a:r>
                    </a:p>
                  </a:txBody>
                  <a:tcPr marL="91442" marR="91442"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15B"/>
                    </a:solidFill>
                  </a:tcPr>
                </a:tc>
                <a:extLst>
                  <a:ext uri="{0D108BD9-81ED-4DB2-BD59-A6C34878D82A}">
                    <a16:rowId xmlns:a16="http://schemas.microsoft.com/office/drawing/2014/main" val="3034965454"/>
                  </a:ext>
                </a:extLst>
              </a:tr>
              <a:tr h="210397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ADMISSIBILITE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Rédaction d’une note à partir d’un dossier technique sur un sujet relevant 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l’emploi-type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ou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Traitement de questions et résolution de cas pratiques et d'exercices relevant de l'emploi-type(3h)</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L="91442" marR="91442"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6C0"/>
                    </a:solidFill>
                  </a:tcPr>
                </a:tc>
                <a:tc>
                  <a:txBody>
                    <a:bodyPr/>
                    <a:lstStyle>
                      <a:lvl1pPr marL="285750" indent="-28575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rPr>
                        <a:t>Brochures PARFAIRE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rPr>
                        <a:t>Livret d’accueil des personnels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Conférence « Découverte des grands principes du droit » </a:t>
                      </a:r>
                      <a:r>
                        <a:rPr kumimoji="0" lang="fr-FR" sz="1600" b="1" i="0" u="none" strike="noStrike" cap="none" normalizeH="0" baseline="0" dirty="0">
                          <a:ln>
                            <a:noFill/>
                          </a:ln>
                          <a:solidFill>
                            <a:schemeClr val="tx1"/>
                          </a:solidFill>
                          <a:effectLst/>
                          <a:latin typeface="Calibri" panose="020F0502020204030204" pitchFamily="34" charset="0"/>
                        </a:rPr>
                        <a:t>23 mars 2026</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Conférence «  Présentation de l’enseignement supérieur et de la recherche </a:t>
                      </a:r>
                      <a:r>
                        <a:rPr kumimoji="0" lang="fr-FR" sz="1600" b="1" i="0" u="none" strike="noStrike" cap="none" normalizeH="0" baseline="0" dirty="0">
                          <a:ln>
                            <a:noFill/>
                          </a:ln>
                          <a:solidFill>
                            <a:schemeClr val="tx1"/>
                          </a:solidFill>
                          <a:effectLst/>
                          <a:latin typeface="Calibri" panose="020F0502020204030204" pitchFamily="34" charset="0"/>
                        </a:rPr>
                        <a:t>31 mars 2026</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Préparation à l’épreuve écrite à l’aide des annales de concours </a:t>
                      </a:r>
                      <a:r>
                        <a:rPr kumimoji="0" lang="fr-FR" sz="1600" b="1" i="0" u="none" strike="noStrike" cap="none" normalizeH="0" baseline="0" dirty="0">
                          <a:ln>
                            <a:noFill/>
                          </a:ln>
                          <a:solidFill>
                            <a:schemeClr val="tx1"/>
                          </a:solidFill>
                          <a:effectLst/>
                          <a:latin typeface="Calibri" panose="020F0502020204030204" pitchFamily="34" charset="0"/>
                        </a:rPr>
                        <a:t>avril 2026</a:t>
                      </a:r>
                    </a:p>
                  </a:txBody>
                  <a:tcPr marL="91442" marR="91442"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6C0"/>
                    </a:solidFill>
                  </a:tcPr>
                </a:tc>
                <a:extLst>
                  <a:ext uri="{0D108BD9-81ED-4DB2-BD59-A6C34878D82A}">
                    <a16:rowId xmlns:a16="http://schemas.microsoft.com/office/drawing/2014/main" val="293755028"/>
                  </a:ext>
                </a:extLst>
              </a:tr>
              <a:tr h="2392612">
                <a:tc>
                  <a:txBody>
                    <a:bodyPr/>
                    <a:lstStyle>
                      <a:lvl1pPr defTabSz="45720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ADMISSION </a:t>
                      </a:r>
                    </a:p>
                    <a:p>
                      <a:pPr marL="103188" marR="0" lvl="0" indent="-103188"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Épreuve unique : entretien oral de 25min, éventuellement précédé d’un travail ou exercice pratique à la demande du jury d’une durée max d’1h35.</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à partir d’un CV et d’une LM renseignés en ligne sur le site du Ministère</a:t>
                      </a:r>
                    </a:p>
                  </a:txBody>
                  <a:tcPr marL="91442" marR="91442"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C"/>
                    </a:solidFill>
                  </a:tcPr>
                </a:tc>
                <a:tc>
                  <a:txBody>
                    <a:bodyPr/>
                    <a:lstStyle>
                      <a:lvl1pPr marL="285750" indent="-28575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Aide à la rédaction d’un cv et d’une lettre de motivation </a:t>
                      </a: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avril-mai 2026</a:t>
                      </a:r>
                      <a:endPar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Préparation à l’oral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Oraux blancs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rPr>
                        <a:t>Brochures PARFAIRE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rPr>
                        <a:t>Livret d’accueil des personnels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1" u="none" strike="noStrike" cap="none" normalizeH="0" baseline="0" dirty="0">
                        <a:ln>
                          <a:noFill/>
                        </a:ln>
                        <a:solidFill>
                          <a:schemeClr val="tx1"/>
                        </a:solidFill>
                        <a:effectLst/>
                        <a:latin typeface="Calibri" panose="020F0502020204030204" pitchFamily="34" charset="0"/>
                      </a:endParaRPr>
                    </a:p>
                  </a:txBody>
                  <a:tcPr marL="91442" marR="91442"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C"/>
                    </a:solidFill>
                  </a:tcPr>
                </a:tc>
                <a:extLst>
                  <a:ext uri="{0D108BD9-81ED-4DB2-BD59-A6C34878D82A}">
                    <a16:rowId xmlns:a16="http://schemas.microsoft.com/office/drawing/2014/main" val="1784508023"/>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6140B13A-F558-8753-B9CA-CC8DA3554EBC}"/>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1FBAB288-F9E3-9A49-A98D-5C1D31445CEA}"/>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4038752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11188" y="357297"/>
            <a:ext cx="10596154" cy="1554272"/>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Présentation des épreuves et les formations proposées</a:t>
            </a:r>
            <a:br>
              <a:rPr lang="fr-FR" altLang="fr-FR" sz="2800" b="1" dirty="0">
                <a:solidFill>
                  <a:srgbClr val="867567"/>
                </a:solidFill>
                <a:latin typeface="Calibri" panose="020F0502020204030204" pitchFamily="34" charset="0"/>
              </a:rPr>
            </a:br>
            <a:r>
              <a:rPr lang="fr-FR" altLang="fr-FR" sz="2000" dirty="0">
                <a:solidFill>
                  <a:srgbClr val="FF0000"/>
                </a:solidFill>
                <a:latin typeface="Calibri" panose="020F0502020204030204" pitchFamily="34" charset="0"/>
              </a:rPr>
              <a:t>TECH CN interne – Catégorie B</a:t>
            </a: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1683367866"/>
              </p:ext>
            </p:extLst>
          </p:nvPr>
        </p:nvGraphicFramePr>
        <p:xfrm>
          <a:off x="611188" y="1277900"/>
          <a:ext cx="11198214" cy="4918003"/>
        </p:xfrm>
        <a:graphic>
          <a:graphicData uri="http://schemas.openxmlformats.org/drawingml/2006/table">
            <a:tbl>
              <a:tblPr/>
              <a:tblGrid>
                <a:gridCol w="5799704">
                  <a:extLst>
                    <a:ext uri="{9D8B030D-6E8A-4147-A177-3AD203B41FA5}">
                      <a16:colId xmlns:a16="http://schemas.microsoft.com/office/drawing/2014/main" val="2675286646"/>
                    </a:ext>
                  </a:extLst>
                </a:gridCol>
                <a:gridCol w="5398510">
                  <a:extLst>
                    <a:ext uri="{9D8B030D-6E8A-4147-A177-3AD203B41FA5}">
                      <a16:colId xmlns:a16="http://schemas.microsoft.com/office/drawing/2014/main" val="2167568123"/>
                    </a:ext>
                  </a:extLst>
                </a:gridCol>
              </a:tblGrid>
              <a:tr h="56040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EPREUVE DU CONCOURS</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15B"/>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FORMATION PROPOSÉE</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15B"/>
                    </a:solidFill>
                  </a:tcPr>
                </a:tc>
                <a:extLst>
                  <a:ext uri="{0D108BD9-81ED-4DB2-BD59-A6C34878D82A}">
                    <a16:rowId xmlns:a16="http://schemas.microsoft.com/office/drawing/2014/main" val="213844611"/>
                  </a:ext>
                </a:extLst>
              </a:tr>
              <a:tr h="182773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ADMISSIBILITE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Etude de la partie pédagogique du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dossier par le jury : rapport d’activité,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organigrammes, titres et travaux.</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L="91442" marR="91442"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6C0"/>
                    </a:solidFill>
                  </a:tcPr>
                </a:tc>
                <a:tc>
                  <a:txBody>
                    <a:bodyPr/>
                    <a:lstStyle>
                      <a:lvl1pPr marL="285750" indent="-28575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Techniques de rédaction du rapport d’activité </a:t>
                      </a:r>
                      <a:r>
                        <a:rPr kumimoji="0" lang="fr-FR"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mars 2026</a:t>
                      </a:r>
                    </a:p>
                  </a:txBody>
                  <a:tcPr marL="91442" marR="91442"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6C0"/>
                    </a:solidFill>
                  </a:tcPr>
                </a:tc>
                <a:extLst>
                  <a:ext uri="{0D108BD9-81ED-4DB2-BD59-A6C34878D82A}">
                    <a16:rowId xmlns:a16="http://schemas.microsoft.com/office/drawing/2014/main" val="3730685105"/>
                  </a:ext>
                </a:extLst>
              </a:tr>
              <a:tr h="2320381">
                <a:tc>
                  <a:txBody>
                    <a:bodyPr/>
                    <a:lstStyle>
                      <a:lvl1pPr defTabSz="45720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ADMISSION</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Entretien avec le jury (25mn, dont 5mn d’exposé, à partir d’un CV et d’une LM renseignés en ligne sur le site du Ministère)</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C"/>
                    </a:solidFill>
                  </a:tcPr>
                </a:tc>
                <a:tc>
                  <a:txBody>
                    <a:bodyPr/>
                    <a:lstStyle>
                      <a:lvl1pPr marL="285750" indent="-28575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Aide à la rédaction d’un cv et d’une lettre de motivation </a:t>
                      </a: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mai à juin 2026</a:t>
                      </a:r>
                      <a:endPar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Préparation à l’oral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Oraux blancs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rPr>
                        <a:t>Brochures PARFAIRE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rPr>
                        <a:t>Livret d’accueil des personnels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Conférence « Découverte des grands principes du droit » </a:t>
                      </a:r>
                      <a:r>
                        <a:rPr kumimoji="0" lang="fr-FR" sz="1600" b="1" i="0" u="none" strike="noStrike" cap="none" normalizeH="0" baseline="0" dirty="0">
                          <a:ln>
                            <a:noFill/>
                          </a:ln>
                          <a:solidFill>
                            <a:schemeClr val="tx1"/>
                          </a:solidFill>
                          <a:effectLst/>
                          <a:latin typeface="Calibri" panose="020F0502020204030204" pitchFamily="34" charset="0"/>
                        </a:rPr>
                        <a:t>23 mars 2026</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Conférence «  Présentation de l’enseignement supérieur et de la recherche </a:t>
                      </a:r>
                      <a:r>
                        <a:rPr kumimoji="0" lang="fr-FR" sz="1600" b="1" i="0" u="none" strike="noStrike" cap="none" normalizeH="0" baseline="0" dirty="0">
                          <a:ln>
                            <a:noFill/>
                          </a:ln>
                          <a:solidFill>
                            <a:schemeClr val="tx1"/>
                          </a:solidFill>
                          <a:effectLst/>
                          <a:latin typeface="Calibri" panose="020F0502020204030204" pitchFamily="34" charset="0"/>
                        </a:rPr>
                        <a:t>31 mars 2026</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C"/>
                    </a:solidFill>
                  </a:tcPr>
                </a:tc>
                <a:extLst>
                  <a:ext uri="{0D108BD9-81ED-4DB2-BD59-A6C34878D82A}">
                    <a16:rowId xmlns:a16="http://schemas.microsoft.com/office/drawing/2014/main" val="1756101537"/>
                  </a:ext>
                </a:extLst>
              </a:tr>
            </a:tbl>
          </a:graphicData>
        </a:graphic>
      </p:graphicFrame>
    </p:spTree>
    <p:extLst>
      <p:ext uri="{BB962C8B-B14F-4D97-AF65-F5344CB8AC3E}">
        <p14:creationId xmlns:p14="http://schemas.microsoft.com/office/powerpoint/2010/main" val="3024570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7095" y="229811"/>
            <a:ext cx="11456705" cy="1446550"/>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Calendriers et modalités d’inscription</a:t>
            </a:r>
            <a:br>
              <a:rPr lang="fr-FR" altLang="fr-FR" sz="3200" b="1" dirty="0">
                <a:latin typeface="Calibri" panose="020F0502020204030204" pitchFamily="34" charset="0"/>
              </a:rPr>
            </a:br>
            <a:r>
              <a:rPr lang="fr-FR" altLang="fr-FR" sz="2000" dirty="0">
                <a:solidFill>
                  <a:srgbClr val="FF0000"/>
                </a:solidFill>
              </a:rPr>
              <a:t>Pour les concours de catégorie A externe, interne et repyramidage :</a:t>
            </a:r>
            <a:br>
              <a:rPr lang="fr-FR" altLang="fr-FR" sz="2000" dirty="0"/>
            </a:br>
            <a:br>
              <a:rPr lang="fr-FR" altLang="fr-FR" sz="2000" dirty="0"/>
            </a:br>
            <a:endParaRPr lang="fr-FR" sz="2000" dirty="0"/>
          </a:p>
        </p:txBody>
      </p:sp>
      <p:graphicFrame>
        <p:nvGraphicFramePr>
          <p:cNvPr id="8" name="Espace réservé du contenu 3"/>
          <p:cNvGraphicFramePr>
            <a:graphicFrameLocks/>
          </p:cNvGraphicFramePr>
          <p:nvPr>
            <p:extLst>
              <p:ext uri="{D42A27DB-BD31-4B8C-83A1-F6EECF244321}">
                <p14:modId xmlns:p14="http://schemas.microsoft.com/office/powerpoint/2010/main" val="2055545574"/>
              </p:ext>
            </p:extLst>
          </p:nvPr>
        </p:nvGraphicFramePr>
        <p:xfrm>
          <a:off x="323851" y="1542288"/>
          <a:ext cx="11485551" cy="3873773"/>
        </p:xfrm>
        <a:graphic>
          <a:graphicData uri="http://schemas.openxmlformats.org/drawingml/2006/table">
            <a:tbl>
              <a:tblPr firstRow="1" bandRow="1">
                <a:tableStyleId>{5C22544A-7EE6-4342-B048-85BDC9FD1C3A}</a:tableStyleId>
              </a:tblPr>
              <a:tblGrid>
                <a:gridCol w="1596131">
                  <a:extLst>
                    <a:ext uri="{9D8B030D-6E8A-4147-A177-3AD203B41FA5}">
                      <a16:colId xmlns:a16="http://schemas.microsoft.com/office/drawing/2014/main" val="2347202126"/>
                    </a:ext>
                  </a:extLst>
                </a:gridCol>
                <a:gridCol w="2998090">
                  <a:extLst>
                    <a:ext uri="{9D8B030D-6E8A-4147-A177-3AD203B41FA5}">
                      <a16:colId xmlns:a16="http://schemas.microsoft.com/office/drawing/2014/main" val="2531426834"/>
                    </a:ext>
                  </a:extLst>
                </a:gridCol>
                <a:gridCol w="2297110">
                  <a:extLst>
                    <a:ext uri="{9D8B030D-6E8A-4147-A177-3AD203B41FA5}">
                      <a16:colId xmlns:a16="http://schemas.microsoft.com/office/drawing/2014/main" val="145234236"/>
                    </a:ext>
                  </a:extLst>
                </a:gridCol>
                <a:gridCol w="2550182">
                  <a:extLst>
                    <a:ext uri="{9D8B030D-6E8A-4147-A177-3AD203B41FA5}">
                      <a16:colId xmlns:a16="http://schemas.microsoft.com/office/drawing/2014/main" val="2396240620"/>
                    </a:ext>
                  </a:extLst>
                </a:gridCol>
                <a:gridCol w="2044038">
                  <a:extLst>
                    <a:ext uri="{9D8B030D-6E8A-4147-A177-3AD203B41FA5}">
                      <a16:colId xmlns:a16="http://schemas.microsoft.com/office/drawing/2014/main" val="287641356"/>
                    </a:ext>
                  </a:extLst>
                </a:gridCol>
              </a:tblGrid>
              <a:tr h="6103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CONCOURS</a:t>
                      </a:r>
                    </a:p>
                  </a:txBody>
                  <a:tcPr marT="45633" marB="45633"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CONDITIONS POUR CONCOURIR</a:t>
                      </a:r>
                    </a:p>
                  </a:txBody>
                  <a:tcPr marT="45633" marB="45633"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DATES D’INSCRIPTION</a:t>
                      </a:r>
                    </a:p>
                  </a:txBody>
                  <a:tcPr marT="45633" marB="45633"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DATES DES EPREUVES</a:t>
                      </a:r>
                    </a:p>
                  </a:txBody>
                  <a:tcPr marT="45633" marB="45633"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DATE DE PRISE DE FONCTION</a:t>
                      </a:r>
                    </a:p>
                  </a:txBody>
                  <a:tcPr marT="45633" marB="45633" horzOverflow="overflow">
                    <a:solidFill>
                      <a:srgbClr val="28315B"/>
                    </a:solidFill>
                  </a:tcPr>
                </a:tc>
                <a:extLst>
                  <a:ext uri="{0D108BD9-81ED-4DB2-BD59-A6C34878D82A}">
                    <a16:rowId xmlns:a16="http://schemas.microsoft.com/office/drawing/2014/main" val="2333788721"/>
                  </a:ext>
                </a:extLst>
              </a:tr>
              <a:tr h="1515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ASSISTANT INGENIEUR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(ASI) externe</a:t>
                      </a:r>
                    </a:p>
                  </a:txBody>
                  <a:tcPr marL="91426" marR="91426" marT="45646" marB="45646"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Diplôme niveau III (BTS, DUT ou équivalent)</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Pas de condition d’ancienneté dans la fonction publique</a:t>
                      </a:r>
                    </a:p>
                  </a:txBody>
                  <a:tcPr marL="91426" marR="91426" marT="45646" marB="45646"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T="45633" marB="45633"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Admissibilité : juin/juillet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Admission : de juillet à octobre 2026</a:t>
                      </a:r>
                    </a:p>
                  </a:txBody>
                  <a:tcPr marT="45633" marB="45633"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15 décembre 2026</a:t>
                      </a:r>
                    </a:p>
                  </a:txBody>
                  <a:tcPr marT="45633" marB="45633" horzOverflow="overflow">
                    <a:solidFill>
                      <a:srgbClr val="CEC6C0"/>
                    </a:solidFill>
                  </a:tcPr>
                </a:tc>
                <a:extLst>
                  <a:ext uri="{0D108BD9-81ED-4DB2-BD59-A6C34878D82A}">
                    <a16:rowId xmlns:a16="http://schemas.microsoft.com/office/drawing/2014/main" val="1074986571"/>
                  </a:ext>
                </a:extLst>
              </a:tr>
              <a:tr h="1747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ASSISTANT INGENIEUR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(ASI) interne et repyramidage</a:t>
                      </a:r>
                    </a:p>
                  </a:txBody>
                  <a:tcPr marL="91426" marR="91426" marT="45646" marB="45646"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 ans </a:t>
                      </a: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d’ancienneté dans la fonction publique au 1</a:t>
                      </a:r>
                      <a:r>
                        <a:rPr kumimoji="0" lang="fr-FR" sz="16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er</a:t>
                      </a: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janvier de l’année en cours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Etre en activité au moment des épreuves</a:t>
                      </a:r>
                    </a:p>
                  </a:txBody>
                  <a:tcPr marL="91426" marR="91426" marT="45646" marB="45646"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T="45633" marB="45633"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Admissibilité : juin/juillet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Admission : de juillet à octobre 2026</a:t>
                      </a:r>
                    </a:p>
                  </a:txBody>
                  <a:tcPr marT="45633" marB="45633"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15 décembre 2026</a:t>
                      </a:r>
                    </a:p>
                  </a:txBody>
                  <a:tcPr marT="45633" marB="45633" horzOverflow="overflow">
                    <a:solidFill>
                      <a:srgbClr val="F0EEEC"/>
                    </a:solidFill>
                  </a:tcPr>
                </a:tc>
                <a:extLst>
                  <a:ext uri="{0D108BD9-81ED-4DB2-BD59-A6C34878D82A}">
                    <a16:rowId xmlns:a16="http://schemas.microsoft.com/office/drawing/2014/main" val="294875634"/>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2" name="ZoneTexte 1">
            <a:extLst>
              <a:ext uri="{FF2B5EF4-FFF2-40B4-BE49-F238E27FC236}">
                <a16:creationId xmlns:a16="http://schemas.microsoft.com/office/drawing/2014/main" id="{28042D9D-883F-2ACF-1684-D5C4023D76B9}"/>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3E02B6DE-2533-BAA3-673E-D13129F4D494}"/>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3865815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45486"/>
            <a:ext cx="10490766" cy="1862048"/>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     Présentation des épreuves et les formations proposées</a:t>
            </a:r>
          </a:p>
          <a:p>
            <a:pPr algn="ctr"/>
            <a:r>
              <a:rPr lang="fr-FR" altLang="fr-FR" sz="2000" dirty="0">
                <a:solidFill>
                  <a:srgbClr val="FF0000"/>
                </a:solidFill>
                <a:latin typeface="Calibri" panose="020F0502020204030204" pitchFamily="34" charset="0"/>
              </a:rPr>
              <a:t>ASI externe – Catégorie A</a:t>
            </a:r>
            <a:br>
              <a:rPr lang="fr-FR" altLang="fr-FR" sz="2000" dirty="0">
                <a:solidFill>
                  <a:srgbClr val="FF0000"/>
                </a:solidFill>
                <a:latin typeface="Calibri" panose="020F0502020204030204" pitchFamily="34" charset="0"/>
              </a:rPr>
            </a:b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483274811"/>
              </p:ext>
            </p:extLst>
          </p:nvPr>
        </p:nvGraphicFramePr>
        <p:xfrm>
          <a:off x="357808" y="1064503"/>
          <a:ext cx="11198214" cy="4984605"/>
        </p:xfrm>
        <a:graphic>
          <a:graphicData uri="http://schemas.openxmlformats.org/drawingml/2006/table">
            <a:tbl>
              <a:tblPr/>
              <a:tblGrid>
                <a:gridCol w="5799704">
                  <a:extLst>
                    <a:ext uri="{9D8B030D-6E8A-4147-A177-3AD203B41FA5}">
                      <a16:colId xmlns:a16="http://schemas.microsoft.com/office/drawing/2014/main" val="2597810312"/>
                    </a:ext>
                  </a:extLst>
                </a:gridCol>
                <a:gridCol w="5398510">
                  <a:extLst>
                    <a:ext uri="{9D8B030D-6E8A-4147-A177-3AD203B41FA5}">
                      <a16:colId xmlns:a16="http://schemas.microsoft.com/office/drawing/2014/main" val="3602202173"/>
                    </a:ext>
                  </a:extLst>
                </a:gridCol>
              </a:tblGrid>
              <a:tr h="447869">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EPREUVE DU CONCOURS</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15B"/>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FORMATION PROPOSÉE</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15B"/>
                    </a:solidFill>
                  </a:tcPr>
                </a:tc>
                <a:extLst>
                  <a:ext uri="{0D108BD9-81ED-4DB2-BD59-A6C34878D82A}">
                    <a16:rowId xmlns:a16="http://schemas.microsoft.com/office/drawing/2014/main" val="713289521"/>
                  </a:ext>
                </a:extLst>
              </a:tr>
              <a:tr h="225071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ADMISSIBILITE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Epreuve écrite : Rédaction d’une note 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partir d’un dossier technique sur un sujet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relevant de l’emploi-type (3h)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Ou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Traitement de questions et la résolution 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cas pratiques et d’exercices relevant de l’emploi-type (3h)</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L="91442" marR="91442"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6C0"/>
                    </a:solidFill>
                  </a:tcPr>
                </a:tc>
                <a:tc>
                  <a:txBody>
                    <a:bodyPr/>
                    <a:lstStyle>
                      <a:lvl1pPr marL="285750" indent="-28575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Cf. Bibliographies en Annexes : Annales (</a:t>
                      </a: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hlinkClick r:id="rId2"/>
                        </a:rPr>
                        <a:t>http://concours.univ-lyon1.fr/)</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fr-FR" sz="1600" b="1" i="0" u="none" strike="noStrike" cap="none" normalizeH="0" baseline="0" dirty="0">
                        <a:ln>
                          <a:noFill/>
                        </a:ln>
                        <a:solidFill>
                          <a:schemeClr val="tx1"/>
                        </a:solidFill>
                        <a:effectLst/>
                        <a:latin typeface="Calibri" panose="020F0502020204030204" pitchFamily="34" charset="0"/>
                      </a:endParaRPr>
                    </a:p>
                  </a:txBody>
                  <a:tcPr marL="91442" marR="91442"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6C0"/>
                    </a:solidFill>
                  </a:tcPr>
                </a:tc>
                <a:extLst>
                  <a:ext uri="{0D108BD9-81ED-4DB2-BD59-A6C34878D82A}">
                    <a16:rowId xmlns:a16="http://schemas.microsoft.com/office/drawing/2014/main" val="3287929578"/>
                  </a:ext>
                </a:extLst>
              </a:tr>
              <a:tr h="2110154">
                <a:tc>
                  <a:txBody>
                    <a:bodyPr/>
                    <a:lstStyle>
                      <a:lvl1pPr defTabSz="45720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ADMISSION</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Epreuve pratique (éventuellement)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Entretien avec le jury (30mn, dont 5mn d’exposé, à partir d’un CV et d’une LM renseignés en ligne sur le site du Ministère)</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C"/>
                    </a:solidFill>
                  </a:tcPr>
                </a:tc>
                <a:tc>
                  <a:txBody>
                    <a:bodyPr/>
                    <a:lstStyle>
                      <a:lvl1pPr marL="285750" indent="-28575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Aide à la rédaction d’un cv et d’une lettre de motivation </a:t>
                      </a: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avril/mai 2026</a:t>
                      </a:r>
                      <a:endPar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Préparation à l’oral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Oraux blancs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rPr>
                        <a:t>Brochures PARFAIRE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rPr>
                        <a:t>Livret d’accueil des personnels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Conférence «  Présentation de l’enseignement supérieur et de la recherche </a:t>
                      </a:r>
                      <a:r>
                        <a:rPr kumimoji="0" lang="fr-FR" sz="1600" b="1" i="0" u="none" strike="noStrike" cap="none" normalizeH="0" baseline="0" dirty="0">
                          <a:ln>
                            <a:noFill/>
                          </a:ln>
                          <a:solidFill>
                            <a:schemeClr val="tx1"/>
                          </a:solidFill>
                          <a:effectLst/>
                          <a:latin typeface="Calibri" panose="020F0502020204030204" pitchFamily="34" charset="0"/>
                        </a:rPr>
                        <a:t>31 mars 2026</a:t>
                      </a: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1" u="none" strike="noStrike" cap="none" normalizeH="0" baseline="0" dirty="0">
                        <a:ln>
                          <a:noFill/>
                        </a:ln>
                        <a:solidFill>
                          <a:schemeClr val="tx1"/>
                        </a:solidFill>
                        <a:effectLst/>
                        <a:latin typeface="Calibri" panose="020F0502020204030204" pitchFamily="34" charset="0"/>
                      </a:endParaRP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C"/>
                    </a:solidFill>
                  </a:tcPr>
                </a:tc>
                <a:extLst>
                  <a:ext uri="{0D108BD9-81ED-4DB2-BD59-A6C34878D82A}">
                    <a16:rowId xmlns:a16="http://schemas.microsoft.com/office/drawing/2014/main" val="969154793"/>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DEDFC59E-A1A3-D685-A615-59572B6F14CE}"/>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6B72CC33-3B85-AF54-9EBD-7017A5A55F1F}"/>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7142721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7095" y="229811"/>
            <a:ext cx="11456705" cy="1384995"/>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Calendriers et modalités d’inscription</a:t>
            </a:r>
            <a:br>
              <a:rPr lang="fr-FR" altLang="fr-FR" sz="3200" b="1" dirty="0">
                <a:solidFill>
                  <a:srgbClr val="867567"/>
                </a:solidFill>
                <a:latin typeface="Calibri" panose="020F0502020204030204" pitchFamily="34" charset="0"/>
              </a:rPr>
            </a:br>
            <a:r>
              <a:rPr lang="fr-FR" altLang="fr-FR" sz="2000" dirty="0">
                <a:solidFill>
                  <a:srgbClr val="FF0000"/>
                </a:solidFill>
              </a:rPr>
              <a:t>Pour les concours de catégorie A</a:t>
            </a:r>
            <a:br>
              <a:rPr lang="fr-FR" altLang="fr-FR" dirty="0"/>
            </a:br>
            <a:br>
              <a:rPr lang="fr-FR" altLang="fr-FR" dirty="0"/>
            </a:br>
            <a:endParaRPr lang="fr-FR"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2023020994"/>
              </p:ext>
            </p:extLst>
          </p:nvPr>
        </p:nvGraphicFramePr>
        <p:xfrm>
          <a:off x="201051" y="1283617"/>
          <a:ext cx="11485550" cy="4002472"/>
        </p:xfrm>
        <a:graphic>
          <a:graphicData uri="http://schemas.openxmlformats.org/drawingml/2006/table">
            <a:tbl>
              <a:tblPr firstRow="1" bandRow="1">
                <a:tableStyleId>{5C22544A-7EE6-4342-B048-85BDC9FD1C3A}</a:tableStyleId>
              </a:tblPr>
              <a:tblGrid>
                <a:gridCol w="1849369">
                  <a:extLst>
                    <a:ext uri="{9D8B030D-6E8A-4147-A177-3AD203B41FA5}">
                      <a16:colId xmlns:a16="http://schemas.microsoft.com/office/drawing/2014/main" val="2347202126"/>
                    </a:ext>
                  </a:extLst>
                </a:gridCol>
                <a:gridCol w="3114725">
                  <a:extLst>
                    <a:ext uri="{9D8B030D-6E8A-4147-A177-3AD203B41FA5}">
                      <a16:colId xmlns:a16="http://schemas.microsoft.com/office/drawing/2014/main" val="2531426834"/>
                    </a:ext>
                  </a:extLst>
                </a:gridCol>
                <a:gridCol w="2044038">
                  <a:extLst>
                    <a:ext uri="{9D8B030D-6E8A-4147-A177-3AD203B41FA5}">
                      <a16:colId xmlns:a16="http://schemas.microsoft.com/office/drawing/2014/main" val="145234236"/>
                    </a:ext>
                  </a:extLst>
                </a:gridCol>
                <a:gridCol w="2336044">
                  <a:extLst>
                    <a:ext uri="{9D8B030D-6E8A-4147-A177-3AD203B41FA5}">
                      <a16:colId xmlns:a16="http://schemas.microsoft.com/office/drawing/2014/main" val="2396240620"/>
                    </a:ext>
                  </a:extLst>
                </a:gridCol>
                <a:gridCol w="2141374">
                  <a:extLst>
                    <a:ext uri="{9D8B030D-6E8A-4147-A177-3AD203B41FA5}">
                      <a16:colId xmlns:a16="http://schemas.microsoft.com/office/drawing/2014/main" val="287641356"/>
                    </a:ext>
                  </a:extLst>
                </a:gridCol>
              </a:tblGrid>
              <a:tr h="843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mn-lt"/>
                        </a:rPr>
                        <a:t>CONCOURS</a:t>
                      </a:r>
                    </a:p>
                  </a:txBody>
                  <a:tcPr marT="45635" marB="45635"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mn-lt"/>
                        </a:rPr>
                        <a:t>CONDITIONS POUR CONCOURIR</a:t>
                      </a:r>
                    </a:p>
                  </a:txBody>
                  <a:tcPr marT="45635" marB="45635"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mn-lt"/>
                        </a:rPr>
                        <a:t>DATES D’INSCRIPTION</a:t>
                      </a:r>
                    </a:p>
                  </a:txBody>
                  <a:tcPr marT="45635" marB="45635"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mn-lt"/>
                        </a:rPr>
                        <a:t>DATES DES EPREUVES</a:t>
                      </a:r>
                    </a:p>
                  </a:txBody>
                  <a:tcPr marT="45635" marB="45635"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mn-lt"/>
                        </a:rPr>
                        <a:t>DATE DE PRISE DE FONCTION</a:t>
                      </a:r>
                    </a:p>
                  </a:txBody>
                  <a:tcPr marT="45635" marB="45635" horzOverflow="overflow">
                    <a:solidFill>
                      <a:srgbClr val="28315B"/>
                    </a:solidFill>
                  </a:tcPr>
                </a:tc>
                <a:extLst>
                  <a:ext uri="{0D108BD9-81ED-4DB2-BD59-A6C34878D82A}">
                    <a16:rowId xmlns:a16="http://schemas.microsoft.com/office/drawing/2014/main" val="2333788721"/>
                  </a:ext>
                </a:extLst>
              </a:tr>
              <a:tr h="1402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INGENIEUR D’ETUDES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(IGE) externe</a:t>
                      </a:r>
                    </a:p>
                  </a:txBody>
                  <a:tcPr marL="91426" marR="91426" marT="45644" marB="45644"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mn-lt"/>
                        </a:rPr>
                        <a:t>Diplôme niveau</a:t>
                      </a:r>
                      <a:r>
                        <a:rPr kumimoji="0" lang="fr-FR" sz="1600" b="1" i="0" u="none" strike="noStrike" cap="none" normalizeH="0" baseline="0" dirty="0">
                          <a:ln>
                            <a:noFill/>
                          </a:ln>
                          <a:solidFill>
                            <a:schemeClr val="tx1"/>
                          </a:solidFill>
                          <a:effectLst/>
                          <a:latin typeface="+mn-lt"/>
                        </a:rPr>
                        <a:t> II (Licence ou équivalent)</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mn-lt"/>
                        </a:rPr>
                        <a:t>Pas de condition d’ancienneté dans la fonction publique</a:t>
                      </a:r>
                    </a:p>
                  </a:txBody>
                  <a:tcPr marL="91426" marR="91426" marT="45644" marB="45644"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mn-lt"/>
                          <a:hlinkClick r:id="rId2"/>
                        </a:rPr>
                        <a:t>Sur le site WEB ITRF</a:t>
                      </a:r>
                      <a:endParaRPr kumimoji="0" lang="fr-FR" sz="16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mn-lt"/>
                      </a:endParaRPr>
                    </a:p>
                  </a:txBody>
                  <a:tcPr marT="45635" marB="45635"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cs typeface="Calibri" panose="020F0502020204030204" pitchFamily="34" charset="0"/>
                        </a:rPr>
                        <a:t>Admissibilité : juin/juillet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cs typeface="Calibri" panose="020F0502020204030204" pitchFamily="34" charset="0"/>
                        </a:rPr>
                        <a:t>Admission : de juillet à octobre 2026</a:t>
                      </a:r>
                    </a:p>
                  </a:txBody>
                  <a:tcPr marT="45635" marB="45635"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15 décembre 2026</a:t>
                      </a:r>
                    </a:p>
                  </a:txBody>
                  <a:tcPr marT="45635" marB="45635" horzOverflow="overflow">
                    <a:solidFill>
                      <a:srgbClr val="CEC6C0"/>
                    </a:solidFill>
                  </a:tcPr>
                </a:tc>
                <a:extLst>
                  <a:ext uri="{0D108BD9-81ED-4DB2-BD59-A6C34878D82A}">
                    <a16:rowId xmlns:a16="http://schemas.microsoft.com/office/drawing/2014/main" val="1074986571"/>
                  </a:ext>
                </a:extLst>
              </a:tr>
              <a:tr h="1756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INGENIEUR D’ETUDES (IGE) interne</a:t>
                      </a:r>
                    </a:p>
                  </a:txBody>
                  <a:tcPr marL="91426" marR="91426" marT="45644" marB="45644"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mn-lt"/>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mn-lt"/>
                        </a:rPr>
                        <a:t>5 ans </a:t>
                      </a:r>
                      <a:r>
                        <a:rPr kumimoji="0" lang="fr-FR" sz="1600" b="0" i="0" u="none" strike="noStrike" cap="none" normalizeH="0" baseline="0" dirty="0">
                          <a:ln>
                            <a:noFill/>
                          </a:ln>
                          <a:solidFill>
                            <a:schemeClr val="tx1"/>
                          </a:solidFill>
                          <a:effectLst/>
                          <a:latin typeface="+mn-lt"/>
                        </a:rPr>
                        <a:t>d’ancienneté dans la fonction publique au 1</a:t>
                      </a:r>
                      <a:r>
                        <a:rPr kumimoji="0" lang="fr-FR" sz="1600" b="0" i="0" u="none" strike="noStrike" cap="none" normalizeH="0" baseline="30000" dirty="0">
                          <a:ln>
                            <a:noFill/>
                          </a:ln>
                          <a:solidFill>
                            <a:schemeClr val="tx1"/>
                          </a:solidFill>
                          <a:effectLst/>
                          <a:latin typeface="+mn-lt"/>
                        </a:rPr>
                        <a:t>er</a:t>
                      </a:r>
                      <a:r>
                        <a:rPr kumimoji="0" lang="fr-FR" sz="1600" b="0" i="0" u="none" strike="noStrike" cap="none" normalizeH="0" baseline="0" dirty="0">
                          <a:ln>
                            <a:noFill/>
                          </a:ln>
                          <a:solidFill>
                            <a:schemeClr val="tx1"/>
                          </a:solidFill>
                          <a:effectLst/>
                          <a:latin typeface="+mn-lt"/>
                        </a:rPr>
                        <a:t> janvier de l’année du concours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1" i="0" u="none" strike="noStrike" cap="none" normalizeH="0" baseline="0" dirty="0">
                          <a:ln>
                            <a:noFill/>
                          </a:ln>
                          <a:solidFill>
                            <a:schemeClr val="tx1"/>
                          </a:solidFill>
                          <a:effectLst/>
                          <a:latin typeface="+mn-lt"/>
                        </a:rPr>
                        <a:t>Etre en activité au moment des épreuves</a:t>
                      </a:r>
                    </a:p>
                  </a:txBody>
                  <a:tcPr marL="91426" marR="91426" marT="45644" marB="45644"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mn-lt"/>
                          <a:hlinkClick r:id="rId2"/>
                        </a:rPr>
                        <a:t>Sur le site WEB ITRF</a:t>
                      </a:r>
                      <a:endParaRPr kumimoji="0" lang="fr-FR" sz="16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mn-lt"/>
                      </a:endParaRPr>
                    </a:p>
                  </a:txBody>
                  <a:tcPr marT="45635" marB="45635"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mn-lt"/>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sz="16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cs typeface="Calibri" panose="020F0502020204030204" pitchFamily="34" charset="0"/>
                        </a:rPr>
                        <a:t>Admissibilité : juin/juillet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cs typeface="Calibri" panose="020F0502020204030204" pitchFamily="34" charset="0"/>
                        </a:rPr>
                        <a:t>Admission : de juillet à octobre 2026</a:t>
                      </a:r>
                    </a:p>
                  </a:txBody>
                  <a:tcPr marT="45635" marB="45635"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15 décembre 2026</a:t>
                      </a:r>
                    </a:p>
                  </a:txBody>
                  <a:tcPr marT="45635" marB="45635" horzOverflow="overflow">
                    <a:solidFill>
                      <a:srgbClr val="F0EEEC"/>
                    </a:solidFill>
                  </a:tcPr>
                </a:tc>
                <a:extLst>
                  <a:ext uri="{0D108BD9-81ED-4DB2-BD59-A6C34878D82A}">
                    <a16:rowId xmlns:a16="http://schemas.microsoft.com/office/drawing/2014/main" val="294875634"/>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2" name="ZoneTexte 1">
            <a:extLst>
              <a:ext uri="{FF2B5EF4-FFF2-40B4-BE49-F238E27FC236}">
                <a16:creationId xmlns:a16="http://schemas.microsoft.com/office/drawing/2014/main" id="{5F54DACF-478B-013E-87EE-B264F7AF6656}"/>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C5D2EC21-4470-30E1-DAB0-87CCC5A9B0BF}"/>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405874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3340230" y="1095542"/>
            <a:ext cx="5034743" cy="1384995"/>
          </a:xfrm>
          <a:prstGeom prst="rect">
            <a:avLst/>
          </a:prstGeom>
          <a:solidFill>
            <a:srgbClr val="28315B"/>
          </a:solidFill>
        </p:spPr>
        <p:txBody>
          <a:bodyPr wrap="square" rtlCol="0">
            <a:spAutoFit/>
          </a:bodyPr>
          <a:lstStyle/>
          <a:p>
            <a:r>
              <a:rPr lang="fr-FR" sz="1400" dirty="0">
                <a:solidFill>
                  <a:schemeClr val="bg1"/>
                </a:solidFill>
              </a:rPr>
              <a:t> </a:t>
            </a:r>
          </a:p>
          <a:p>
            <a:endParaRPr lang="fr-FR" sz="1400" dirty="0">
              <a:solidFill>
                <a:schemeClr val="bg1"/>
              </a:solidFill>
            </a:endParaRPr>
          </a:p>
          <a:p>
            <a:endParaRPr lang="fr-FR" sz="1400" dirty="0">
              <a:solidFill>
                <a:schemeClr val="bg1"/>
              </a:solidFill>
            </a:endParaRPr>
          </a:p>
          <a:p>
            <a:endParaRPr lang="fr-FR" sz="1400" dirty="0">
              <a:solidFill>
                <a:schemeClr val="bg1"/>
              </a:solidFill>
            </a:endParaRPr>
          </a:p>
          <a:p>
            <a:endParaRPr lang="fr-FR" sz="1400" dirty="0">
              <a:solidFill>
                <a:schemeClr val="bg1"/>
              </a:solidFill>
            </a:endParaRPr>
          </a:p>
          <a:p>
            <a:endParaRPr lang="fr-FR" sz="1400" dirty="0">
              <a:solidFill>
                <a:schemeClr val="bg1"/>
              </a:solidFill>
            </a:endParaRPr>
          </a:p>
        </p:txBody>
      </p:sp>
      <p:sp>
        <p:nvSpPr>
          <p:cNvPr id="9" name="ZoneTexte 8"/>
          <p:cNvSpPr txBox="1"/>
          <p:nvPr/>
        </p:nvSpPr>
        <p:spPr>
          <a:xfrm>
            <a:off x="1962150" y="348565"/>
            <a:ext cx="92522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t>DRH - Pôle </a:t>
            </a:r>
            <a:r>
              <a:rPr lang="fr-FR" sz="2800" dirty="0">
                <a:solidFill>
                  <a:schemeClr val="bg1"/>
                </a:solidFill>
                <a:latin typeface="Calibri" panose="020F0502020204030204"/>
              </a:rPr>
              <a:t>de la formation des personnels et</a:t>
            </a:r>
            <a:r>
              <a:rPr kumimoji="0" lang="fr-FR" sz="2800" b="0" i="0" u="none" strike="noStrike" kern="1200" cap="none" spc="0" normalizeH="0" noProof="0" dirty="0">
                <a:ln>
                  <a:noFill/>
                </a:ln>
                <a:solidFill>
                  <a:schemeClr val="bg1"/>
                </a:solidFill>
                <a:effectLst/>
                <a:uLnTx/>
                <a:uFillTx/>
                <a:latin typeface="Calibri" panose="020F0502020204030204"/>
                <a:ea typeface="+mn-ea"/>
                <a:cs typeface="+mn-cs"/>
              </a:rPr>
              <a:t> des concours</a:t>
            </a:r>
            <a:endPar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ZoneTexte 10"/>
          <p:cNvSpPr txBox="1"/>
          <p:nvPr/>
        </p:nvSpPr>
        <p:spPr>
          <a:xfrm>
            <a:off x="3595464" y="1187874"/>
            <a:ext cx="4342747" cy="830997"/>
          </a:xfrm>
          <a:prstGeom prst="rect">
            <a:avLst/>
          </a:prstGeom>
          <a:noFill/>
        </p:spPr>
        <p:txBody>
          <a:bodyPr wrap="square" rtlCol="0">
            <a:spAutoFit/>
          </a:bodyPr>
          <a:lstStyle/>
          <a:p>
            <a:pPr algn="ctr"/>
            <a:r>
              <a:rPr lang="fr-FR" sz="2400" dirty="0">
                <a:solidFill>
                  <a:schemeClr val="bg1"/>
                </a:solidFill>
                <a:latin typeface="Montserrat" panose="00000500000000000000" pitchFamily="2" charset="0"/>
              </a:rPr>
              <a:t>ACCUEIL PUBLIC </a:t>
            </a:r>
            <a:br>
              <a:rPr lang="fr-FR" sz="2400" dirty="0">
                <a:solidFill>
                  <a:schemeClr val="bg1"/>
                </a:solidFill>
                <a:latin typeface="Montserrat" panose="00000500000000000000" pitchFamily="2" charset="0"/>
              </a:rPr>
            </a:br>
            <a:r>
              <a:rPr lang="fr-FR" sz="2400" dirty="0">
                <a:solidFill>
                  <a:schemeClr val="bg1"/>
                </a:solidFill>
                <a:latin typeface="Montserrat" panose="00000500000000000000" pitchFamily="2" charset="0"/>
              </a:rPr>
              <a:t>SUR RDV</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a:extLst>
              <a:ext uri="{FF2B5EF4-FFF2-40B4-BE49-F238E27FC236}">
                <a16:creationId xmlns:a16="http://schemas.microsoft.com/office/drawing/2014/main" id="{3DA50B25-124A-4482-A59E-CD74111E719F}"/>
              </a:ext>
            </a:extLst>
          </p:cNvPr>
          <p:cNvSpPr txBox="1"/>
          <p:nvPr/>
        </p:nvSpPr>
        <p:spPr>
          <a:xfrm>
            <a:off x="3340230" y="2918481"/>
            <a:ext cx="5034743" cy="1384995"/>
          </a:xfrm>
          <a:prstGeom prst="rect">
            <a:avLst/>
          </a:prstGeom>
          <a:solidFill>
            <a:srgbClr val="28315B"/>
          </a:solidFill>
        </p:spPr>
        <p:txBody>
          <a:bodyPr wrap="square" rtlCol="0">
            <a:spAutoFit/>
          </a:bodyPr>
          <a:lstStyle/>
          <a:p>
            <a:r>
              <a:rPr lang="fr-FR" sz="1400" dirty="0">
                <a:solidFill>
                  <a:schemeClr val="bg1"/>
                </a:solidFill>
              </a:rPr>
              <a:t> </a:t>
            </a:r>
          </a:p>
          <a:p>
            <a:endParaRPr lang="fr-FR" sz="1400" dirty="0">
              <a:solidFill>
                <a:schemeClr val="bg1"/>
              </a:solidFill>
            </a:endParaRPr>
          </a:p>
          <a:p>
            <a:endParaRPr lang="fr-FR" sz="1400" dirty="0">
              <a:solidFill>
                <a:schemeClr val="bg1"/>
              </a:solidFill>
            </a:endParaRPr>
          </a:p>
          <a:p>
            <a:endParaRPr lang="fr-FR" sz="1400" dirty="0">
              <a:solidFill>
                <a:schemeClr val="bg1"/>
              </a:solidFill>
            </a:endParaRPr>
          </a:p>
          <a:p>
            <a:endParaRPr lang="fr-FR" sz="1400" dirty="0">
              <a:solidFill>
                <a:schemeClr val="bg1"/>
              </a:solidFill>
            </a:endParaRPr>
          </a:p>
          <a:p>
            <a:endParaRPr lang="fr-FR" sz="1400" dirty="0">
              <a:solidFill>
                <a:schemeClr val="bg1"/>
              </a:solidFill>
            </a:endParaRPr>
          </a:p>
        </p:txBody>
      </p:sp>
      <p:sp>
        <p:nvSpPr>
          <p:cNvPr id="10" name="ZoneTexte 9">
            <a:extLst>
              <a:ext uri="{FF2B5EF4-FFF2-40B4-BE49-F238E27FC236}">
                <a16:creationId xmlns:a16="http://schemas.microsoft.com/office/drawing/2014/main" id="{C522B6A9-00B4-49E7-947B-C416BED9C2B1}"/>
              </a:ext>
            </a:extLst>
          </p:cNvPr>
          <p:cNvSpPr txBox="1"/>
          <p:nvPr/>
        </p:nvSpPr>
        <p:spPr>
          <a:xfrm>
            <a:off x="3686227" y="3003756"/>
            <a:ext cx="4342747" cy="1200329"/>
          </a:xfrm>
          <a:prstGeom prst="rect">
            <a:avLst/>
          </a:prstGeom>
          <a:noFill/>
        </p:spPr>
        <p:txBody>
          <a:bodyPr wrap="square" rtlCol="0">
            <a:spAutoFit/>
          </a:bodyPr>
          <a:lstStyle/>
          <a:p>
            <a:pPr algn="ctr"/>
            <a:r>
              <a:rPr lang="fr-FR" dirty="0">
                <a:solidFill>
                  <a:schemeClr val="bg1"/>
                </a:solidFill>
              </a:rPr>
              <a:t>Aide à la constitution des dossiers</a:t>
            </a:r>
          </a:p>
          <a:p>
            <a:pPr algn="ctr"/>
            <a:r>
              <a:rPr lang="fr-FR" dirty="0">
                <a:solidFill>
                  <a:schemeClr val="bg1"/>
                </a:solidFill>
              </a:rPr>
              <a:t>Vérification des pièces </a:t>
            </a:r>
          </a:p>
          <a:p>
            <a:pPr algn="ctr"/>
            <a:r>
              <a:rPr lang="fr-FR" dirty="0">
                <a:solidFill>
                  <a:schemeClr val="bg1"/>
                </a:solidFill>
              </a:rPr>
              <a:t>Conseils sur le dossier pédagogique</a:t>
            </a:r>
          </a:p>
          <a:p>
            <a:pPr algn="ctr"/>
            <a:r>
              <a:rPr lang="fr-FR" dirty="0">
                <a:solidFill>
                  <a:schemeClr val="bg1"/>
                </a:solidFill>
              </a:rPr>
              <a:t>Informations et relectures</a:t>
            </a:r>
          </a:p>
        </p:txBody>
      </p:sp>
      <p:sp>
        <p:nvSpPr>
          <p:cNvPr id="5" name="ZoneTexte 4">
            <a:extLst>
              <a:ext uri="{FF2B5EF4-FFF2-40B4-BE49-F238E27FC236}">
                <a16:creationId xmlns:a16="http://schemas.microsoft.com/office/drawing/2014/main" id="{FC5312C0-325C-9D78-5033-D30D9A386B65}"/>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6" name="Image 5">
            <a:extLst>
              <a:ext uri="{FF2B5EF4-FFF2-40B4-BE49-F238E27FC236}">
                <a16:creationId xmlns:a16="http://schemas.microsoft.com/office/drawing/2014/main" id="{08F3E582-163C-3010-DDFA-C51E0E38DB3A}"/>
              </a:ext>
            </a:extLst>
          </p:cNvPr>
          <p:cNvPicPr>
            <a:picLocks noChangeAspect="1"/>
          </p:cNvPicPr>
          <p:nvPr/>
        </p:nvPicPr>
        <p:blipFill>
          <a:blip r:embed="rId2"/>
          <a:stretch>
            <a:fillRect/>
          </a:stretch>
        </p:blipFill>
        <p:spPr>
          <a:xfrm>
            <a:off x="321178" y="6179235"/>
            <a:ext cx="2641600" cy="330200"/>
          </a:xfrm>
          <a:prstGeom prst="rect">
            <a:avLst/>
          </a:prstGeom>
        </p:spPr>
      </p:pic>
      <p:pic>
        <p:nvPicPr>
          <p:cNvPr id="16" name="Image 15" descr="Une image contenant jouet&#10;&#10;Le contenu généré par l’IA peut être incorrect.">
            <a:extLst>
              <a:ext uri="{FF2B5EF4-FFF2-40B4-BE49-F238E27FC236}">
                <a16:creationId xmlns:a16="http://schemas.microsoft.com/office/drawing/2014/main" id="{EC5D4101-8B02-CC08-CEDD-92ECFF36D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971" y="2797942"/>
            <a:ext cx="1657350" cy="1504950"/>
          </a:xfrm>
          <a:prstGeom prst="rect">
            <a:avLst/>
          </a:prstGeom>
        </p:spPr>
      </p:pic>
      <p:pic>
        <p:nvPicPr>
          <p:cNvPr id="18" name="Image 17" descr="Une image contenant meubles, dessin humoristique, jouet, chaise&#10;&#10;Le contenu généré par l’IA peut être incorrect.">
            <a:extLst>
              <a:ext uri="{FF2B5EF4-FFF2-40B4-BE49-F238E27FC236}">
                <a16:creationId xmlns:a16="http://schemas.microsoft.com/office/drawing/2014/main" id="{69A00981-22DC-8CD7-5CDA-D2CC8436D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78" y="3191697"/>
            <a:ext cx="2321943" cy="2321943"/>
          </a:xfrm>
          <a:prstGeom prst="rect">
            <a:avLst/>
          </a:prstGeom>
        </p:spPr>
      </p:pic>
      <p:sp>
        <p:nvSpPr>
          <p:cNvPr id="19" name="Espace réservé du numéro de diapositive 18">
            <a:extLst>
              <a:ext uri="{FF2B5EF4-FFF2-40B4-BE49-F238E27FC236}">
                <a16:creationId xmlns:a16="http://schemas.microsoft.com/office/drawing/2014/main" id="{288CB9A1-9B95-BE16-E501-B2E230E6E940}"/>
              </a:ext>
            </a:extLst>
          </p:cNvPr>
          <p:cNvSpPr>
            <a:spLocks noGrp="1"/>
          </p:cNvSpPr>
          <p:nvPr>
            <p:ph type="sldNum" sz="quarter" idx="12"/>
          </p:nvPr>
        </p:nvSpPr>
        <p:spPr/>
        <p:txBody>
          <a:bodyPr/>
          <a:lstStyle/>
          <a:p>
            <a:fld id="{E8F5FB12-1E94-D642-B093-C29989EAD37E}" type="slidenum">
              <a:rPr lang="fr-FR" smtClean="0"/>
              <a:t>7</a:t>
            </a:fld>
            <a:endParaRPr lang="fr-FR"/>
          </a:p>
        </p:txBody>
      </p:sp>
    </p:spTree>
    <p:extLst>
      <p:ext uri="{BB962C8B-B14F-4D97-AF65-F5344CB8AC3E}">
        <p14:creationId xmlns:p14="http://schemas.microsoft.com/office/powerpoint/2010/main" val="3466934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8469" y="184135"/>
            <a:ext cx="11456705" cy="1661993"/>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Calendriers et modalités d’inscription</a:t>
            </a:r>
          </a:p>
          <a:p>
            <a:pPr algn="ctr"/>
            <a:r>
              <a:rPr kumimoji="0" lang="fr-FR" sz="1400" b="1" i="0" u="none" strike="noStrike" cap="none" normalizeH="0" baseline="0" dirty="0">
                <a:ln>
                  <a:noFill/>
                </a:ln>
                <a:solidFill>
                  <a:schemeClr val="tx1"/>
                </a:solidFill>
                <a:effectLst/>
                <a:latin typeface="Calibri" panose="020F0502020204030204" pitchFamily="34" charset="0"/>
              </a:rPr>
              <a:t>INSCRIPTION </a:t>
            </a:r>
            <a:r>
              <a:rPr kumimoji="0" lang="fr-FR" sz="1400" b="1" i="0" u="none" strike="noStrike" cap="none" normalizeH="0" baseline="0" dirty="0">
                <a:ln>
                  <a:noFill/>
                </a:ln>
                <a:solidFill>
                  <a:schemeClr val="tx1"/>
                </a:solidFill>
                <a:effectLst/>
                <a:latin typeface="Calibri" panose="020F0502020204030204" pitchFamily="34" charset="0"/>
                <a:hlinkClick r:id="rId2"/>
              </a:rPr>
              <a:t>Sur le site WEB ITRF</a:t>
            </a:r>
            <a:r>
              <a:rPr lang="fr-FR" sz="1400" dirty="0">
                <a:latin typeface="Calibri" panose="020F0502020204030204" pitchFamily="34" charset="0"/>
              </a:rPr>
              <a:t> </a:t>
            </a:r>
            <a:r>
              <a:rPr kumimoji="0" lang="fr-FR" sz="1400" b="1" i="0" u="none" strike="noStrike" cap="none" normalizeH="0" baseline="0" dirty="0">
                <a:ln>
                  <a:noFill/>
                </a:ln>
                <a:solidFill>
                  <a:schemeClr val="tx1"/>
                </a:solidFill>
                <a:effectLst/>
                <a:latin typeface="Calibri" panose="020F0502020204030204" pitchFamily="34" charset="0"/>
              </a:rPr>
              <a:t>08 avril (12h) au 06 mai 2026 (12h)  </a:t>
            </a:r>
            <a:br>
              <a:rPr lang="fr-FR" altLang="fr-FR" sz="3200" b="1" dirty="0">
                <a:latin typeface="Calibri" panose="020F0502020204030204" pitchFamily="34" charset="0"/>
              </a:rPr>
            </a:br>
            <a:r>
              <a:rPr lang="fr-FR" altLang="fr-FR" sz="2000" dirty="0">
                <a:solidFill>
                  <a:srgbClr val="FF0000"/>
                </a:solidFill>
              </a:rPr>
              <a:t>Pour les concours de catégorie A</a:t>
            </a:r>
            <a:br>
              <a:rPr lang="fr-FR" altLang="fr-FR" dirty="0"/>
            </a:br>
            <a:br>
              <a:rPr lang="fr-FR" altLang="fr-FR" dirty="0"/>
            </a:br>
            <a:endParaRPr lang="fr-FR" dirty="0"/>
          </a:p>
        </p:txBody>
      </p:sp>
      <p:graphicFrame>
        <p:nvGraphicFramePr>
          <p:cNvPr id="8" name="Espace réservé du contenu 3"/>
          <p:cNvGraphicFramePr>
            <a:graphicFrameLocks/>
          </p:cNvGraphicFramePr>
          <p:nvPr>
            <p:extLst>
              <p:ext uri="{D42A27DB-BD31-4B8C-83A1-F6EECF244321}">
                <p14:modId xmlns:p14="http://schemas.microsoft.com/office/powerpoint/2010/main" val="620556369"/>
              </p:ext>
            </p:extLst>
          </p:nvPr>
        </p:nvGraphicFramePr>
        <p:xfrm>
          <a:off x="893194" y="1252150"/>
          <a:ext cx="9993343" cy="4607967"/>
        </p:xfrm>
        <a:graphic>
          <a:graphicData uri="http://schemas.openxmlformats.org/drawingml/2006/table">
            <a:tbl>
              <a:tblPr firstRow="1" bandRow="1">
                <a:tableStyleId>{5C22544A-7EE6-4342-B048-85BDC9FD1C3A}</a:tableStyleId>
              </a:tblPr>
              <a:tblGrid>
                <a:gridCol w="1778477">
                  <a:extLst>
                    <a:ext uri="{9D8B030D-6E8A-4147-A177-3AD203B41FA5}">
                      <a16:colId xmlns:a16="http://schemas.microsoft.com/office/drawing/2014/main" val="2347202126"/>
                    </a:ext>
                  </a:extLst>
                </a:gridCol>
                <a:gridCol w="2710020">
                  <a:extLst>
                    <a:ext uri="{9D8B030D-6E8A-4147-A177-3AD203B41FA5}">
                      <a16:colId xmlns:a16="http://schemas.microsoft.com/office/drawing/2014/main" val="2531426834"/>
                    </a:ext>
                  </a:extLst>
                </a:gridCol>
                <a:gridCol w="1863205">
                  <a:extLst>
                    <a:ext uri="{9D8B030D-6E8A-4147-A177-3AD203B41FA5}">
                      <a16:colId xmlns:a16="http://schemas.microsoft.com/office/drawing/2014/main" val="145234236"/>
                    </a:ext>
                  </a:extLst>
                </a:gridCol>
                <a:gridCol w="2045753">
                  <a:extLst>
                    <a:ext uri="{9D8B030D-6E8A-4147-A177-3AD203B41FA5}">
                      <a16:colId xmlns:a16="http://schemas.microsoft.com/office/drawing/2014/main" val="2396240620"/>
                    </a:ext>
                  </a:extLst>
                </a:gridCol>
                <a:gridCol w="1595888">
                  <a:extLst>
                    <a:ext uri="{9D8B030D-6E8A-4147-A177-3AD203B41FA5}">
                      <a16:colId xmlns:a16="http://schemas.microsoft.com/office/drawing/2014/main" val="287641356"/>
                    </a:ext>
                  </a:extLst>
                </a:gridCol>
              </a:tblGrid>
              <a:tr h="483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bg1"/>
                          </a:solidFill>
                          <a:effectLst/>
                          <a:latin typeface="Calibri" panose="020F0502020204030204" pitchFamily="34" charset="0"/>
                        </a:rPr>
                        <a:t>CONCOURS</a:t>
                      </a:r>
                    </a:p>
                  </a:txBody>
                  <a:tcPr marT="45621" marB="45621"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bg1"/>
                          </a:solidFill>
                          <a:effectLst/>
                          <a:latin typeface="Calibri" panose="020F0502020204030204" pitchFamily="34" charset="0"/>
                        </a:rPr>
                        <a:t>CONDITIONS POUR CONCOURIR</a:t>
                      </a:r>
                    </a:p>
                  </a:txBody>
                  <a:tcPr marT="45621" marB="45621"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bg1"/>
                          </a:solidFill>
                          <a:effectLst/>
                          <a:latin typeface="Calibri" panose="020F0502020204030204" pitchFamily="34" charset="0"/>
                        </a:rPr>
                        <a:t>DATES D’INSCRIPTION</a:t>
                      </a:r>
                    </a:p>
                  </a:txBody>
                  <a:tcPr marT="45621" marB="45621"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bg1"/>
                          </a:solidFill>
                          <a:effectLst/>
                          <a:latin typeface="Calibri" panose="020F0502020204030204" pitchFamily="34" charset="0"/>
                        </a:rPr>
                        <a:t>DATES ET EPREUVES</a:t>
                      </a:r>
                    </a:p>
                  </a:txBody>
                  <a:tcPr marT="45621" marB="45621"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bg1"/>
                          </a:solidFill>
                          <a:effectLst/>
                          <a:latin typeface="Calibri" panose="020F0502020204030204" pitchFamily="34" charset="0"/>
                        </a:rPr>
                        <a:t>DATE DE PRISE DE FONCTION</a:t>
                      </a:r>
                    </a:p>
                  </a:txBody>
                  <a:tcPr marT="45621" marB="45621" horzOverflow="overflow">
                    <a:solidFill>
                      <a:srgbClr val="28315B"/>
                    </a:solidFill>
                  </a:tcPr>
                </a:tc>
                <a:extLst>
                  <a:ext uri="{0D108BD9-81ED-4DB2-BD59-A6C34878D82A}">
                    <a16:rowId xmlns:a16="http://schemas.microsoft.com/office/drawing/2014/main" val="2333788721"/>
                  </a:ext>
                </a:extLst>
              </a:tr>
              <a:tr h="2081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INGENIEUR DE RECHERCHE (IGR) externe</a:t>
                      </a:r>
                    </a:p>
                  </a:txBody>
                  <a:tcPr marL="91426" marR="91426" marT="45695" marB="45695" horzOverflow="overflow">
                    <a:solidFill>
                      <a:srgbClr val="CEC6C0"/>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mn-lt"/>
                        </a:rPr>
                        <a:t>Diplôme niveau I (Doctorat, diplôme d’ingénieur)</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mn-lt"/>
                        </a:rPr>
                        <a:t>Pas de condition d’ancienneté dans la fonction publique</a:t>
                      </a:r>
                    </a:p>
                  </a:txBody>
                  <a:tcPr marL="91426" marR="91426" marT="45695" marB="45695"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mn-lt"/>
                          <a:hlinkClick r:id="rId2"/>
                        </a:rPr>
                        <a:t>Sur le site WEB ITRF</a:t>
                      </a:r>
                      <a:endParaRPr kumimoji="0" lang="fr-FR" sz="16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mn-lt"/>
                      </a:endParaRPr>
                    </a:p>
                  </a:txBody>
                  <a:tcPr marT="45621" marB="45621" horzOverflow="overflow">
                    <a:solidFill>
                      <a:srgbClr val="CEC6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chemeClr val="tx1"/>
                          </a:solidFill>
                          <a:effectLst/>
                          <a:latin typeface="+mn-lt"/>
                          <a:cs typeface="Calibri" panose="020F0502020204030204" pitchFamily="34" charset="0"/>
                        </a:rPr>
                        <a:t>Admissibilité : en juin/juillet 2026, </a:t>
                      </a:r>
                      <a:r>
                        <a:rPr kumimoji="0" lang="fr-FR" sz="1200" b="0" i="0" u="none" strike="noStrike" cap="none" normalizeH="0" baseline="0" dirty="0">
                          <a:ln>
                            <a:noFill/>
                          </a:ln>
                          <a:solidFill>
                            <a:schemeClr val="tx1"/>
                          </a:solidFill>
                          <a:effectLst/>
                          <a:latin typeface="+mn-lt"/>
                          <a:cs typeface="Calibri" panose="020F0502020204030204" pitchFamily="34" charset="0"/>
                        </a:rPr>
                        <a:t>é</a:t>
                      </a:r>
                      <a:r>
                        <a:rPr kumimoji="0" lang="fr-FR" altLang="fr-FR" sz="1200" b="0" i="0" u="none" strike="noStrike" cap="none" normalizeH="0" baseline="0" dirty="0">
                          <a:ln>
                            <a:noFill/>
                          </a:ln>
                          <a:solidFill>
                            <a:schemeClr val="tx1"/>
                          </a:solidFill>
                          <a:effectLst/>
                          <a:latin typeface="+mn-lt"/>
                          <a:ea typeface="ＭＳ Ｐゴシック" panose="020B0600070205080204" pitchFamily="34" charset="-128"/>
                        </a:rPr>
                        <a:t>tude de la partie pédagogique du dossier par le jury : rapport d’activité, organigrammes, titres et travaux.</a:t>
                      </a:r>
                      <a:endParaRPr kumimoji="0" lang="fr-FR" altLang="fr-FR" sz="12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mn-lt"/>
                          <a:cs typeface="Calibri" panose="020F0502020204030204" pitchFamily="34" charset="0"/>
                        </a:rPr>
                        <a:t>Admission : de juillet à octobre 2026, </a:t>
                      </a:r>
                      <a:r>
                        <a:rPr kumimoji="0" lang="fr-FR" sz="1200" b="0" i="0" u="none" strike="noStrike" cap="none" normalizeH="0" baseline="0" dirty="0">
                          <a:ln>
                            <a:noFill/>
                          </a:ln>
                          <a:solidFill>
                            <a:schemeClr val="tx1"/>
                          </a:solidFill>
                          <a:effectLst/>
                          <a:latin typeface="+mn-lt"/>
                          <a:cs typeface="Calibri" panose="020F0502020204030204" pitchFamily="34" charset="0"/>
                        </a:rPr>
                        <a:t>e</a:t>
                      </a:r>
                      <a:r>
                        <a:rPr kumimoji="0" lang="fr-FR" altLang="fr-FR" sz="1200" b="0" i="0" u="none" strike="noStrike" cap="none" normalizeH="0" baseline="0" dirty="0">
                          <a:ln>
                            <a:noFill/>
                          </a:ln>
                          <a:solidFill>
                            <a:srgbClr val="000000"/>
                          </a:solidFill>
                          <a:effectLst/>
                          <a:latin typeface="+mn-lt"/>
                          <a:ea typeface="ＭＳ Ｐゴシック" panose="020B0600070205080204" pitchFamily="34" charset="-128"/>
                        </a:rPr>
                        <a:t>ntretien avec le jury (45mn dont 10mn d’exposé)</a:t>
                      </a:r>
                      <a:endParaRPr kumimoji="0" lang="fr-FR" sz="1200" b="1" i="0" u="none" strike="noStrike" cap="none" normalizeH="0" baseline="0" dirty="0">
                        <a:ln>
                          <a:noFill/>
                        </a:ln>
                        <a:solidFill>
                          <a:schemeClr val="tx1"/>
                        </a:solidFill>
                        <a:effectLst/>
                        <a:latin typeface="+mn-lt"/>
                        <a:cs typeface="Calibri" panose="020F0502020204030204" pitchFamily="34" charset="0"/>
                      </a:endParaRPr>
                    </a:p>
                  </a:txBody>
                  <a:tcPr marT="45621" marB="45621"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15 décembre 2026</a:t>
                      </a:r>
                    </a:p>
                  </a:txBody>
                  <a:tcPr marT="45621" marB="45621" horzOverflow="overflow">
                    <a:solidFill>
                      <a:srgbClr val="CEC6C0"/>
                    </a:solidFill>
                  </a:tcPr>
                </a:tc>
                <a:extLst>
                  <a:ext uri="{0D108BD9-81ED-4DB2-BD59-A6C34878D82A}">
                    <a16:rowId xmlns:a16="http://schemas.microsoft.com/office/drawing/2014/main" val="1074986571"/>
                  </a:ext>
                </a:extLst>
              </a:tr>
              <a:tr h="1668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INGENIEUR DE RECHERCHE (IGR) interne</a:t>
                      </a:r>
                    </a:p>
                  </a:txBody>
                  <a:tcPr marL="91426" marR="91426" marT="45695" marB="45695" horzOverflow="overflow">
                    <a:solidFill>
                      <a:srgbClr val="F0EEEC"/>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mn-lt"/>
                        </a:rPr>
                        <a:t>Pas de condition de diplôme</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mn-lt"/>
                        </a:rPr>
                        <a:t>7 ans</a:t>
                      </a:r>
                      <a:r>
                        <a:rPr kumimoji="0" lang="fr-FR" sz="1600" b="1" i="0" u="none" strike="noStrike" cap="none" normalizeH="0" baseline="0" dirty="0">
                          <a:ln>
                            <a:noFill/>
                          </a:ln>
                          <a:solidFill>
                            <a:srgbClr val="FF0000"/>
                          </a:solidFill>
                          <a:effectLst/>
                          <a:latin typeface="+mn-lt"/>
                        </a:rPr>
                        <a:t> </a:t>
                      </a:r>
                      <a:r>
                        <a:rPr kumimoji="0" lang="fr-FR" sz="1600" b="0" i="0" u="none" strike="noStrike" cap="none" normalizeH="0" baseline="0" dirty="0">
                          <a:ln>
                            <a:noFill/>
                          </a:ln>
                          <a:solidFill>
                            <a:schemeClr val="tx1"/>
                          </a:solidFill>
                          <a:effectLst/>
                          <a:latin typeface="+mn-lt"/>
                        </a:rPr>
                        <a:t>de services publics dans la catégorie A au 1</a:t>
                      </a:r>
                      <a:r>
                        <a:rPr kumimoji="0" lang="fr-FR" sz="1600" b="0" i="0" u="none" strike="noStrike" cap="none" normalizeH="0" baseline="30000" dirty="0">
                          <a:ln>
                            <a:noFill/>
                          </a:ln>
                          <a:solidFill>
                            <a:schemeClr val="tx1"/>
                          </a:solidFill>
                          <a:effectLst/>
                          <a:latin typeface="+mn-lt"/>
                        </a:rPr>
                        <a:t>er</a:t>
                      </a:r>
                      <a:r>
                        <a:rPr kumimoji="0" lang="fr-FR" sz="1600" b="0" i="0" u="none" strike="noStrike" cap="none" normalizeH="0" baseline="0" dirty="0">
                          <a:ln>
                            <a:noFill/>
                          </a:ln>
                          <a:solidFill>
                            <a:schemeClr val="tx1"/>
                          </a:solidFill>
                          <a:effectLst/>
                          <a:latin typeface="+mn-lt"/>
                        </a:rPr>
                        <a:t> janvier de l’année du concours</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a:ln>
                            <a:noFill/>
                          </a:ln>
                          <a:solidFill>
                            <a:schemeClr val="tx1"/>
                          </a:solidFill>
                          <a:effectLst/>
                          <a:latin typeface="+mn-lt"/>
                        </a:rPr>
                        <a:t>Etre en activité au moment des épreuves</a:t>
                      </a:r>
                    </a:p>
                  </a:txBody>
                  <a:tcPr marL="91426" marR="91426" marT="45695" marB="45695"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mn-lt"/>
                          <a:hlinkClick r:id="rId2"/>
                        </a:rPr>
                        <a:t>Sur le site WEB ITRF</a:t>
                      </a:r>
                      <a:endParaRPr kumimoji="0" lang="fr-FR" sz="16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mn-lt"/>
                      </a:endParaRPr>
                    </a:p>
                  </a:txBody>
                  <a:tcPr marT="45621" marB="45621"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cs typeface="Calibri" panose="020F0502020204030204" pitchFamily="34" charset="0"/>
                        </a:rPr>
                        <a:t>Admissibilité : juin/juillet 2026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cs typeface="Calibri" panose="020F0502020204030204" pitchFamily="34" charset="0"/>
                        </a:rPr>
                        <a:t>Admission : de juillet à octobre 2026</a:t>
                      </a:r>
                    </a:p>
                  </a:txBody>
                  <a:tcPr marT="45621" marB="45621"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mn-lt"/>
                        </a:rPr>
                        <a:t>15 décembre 2026</a:t>
                      </a:r>
                    </a:p>
                  </a:txBody>
                  <a:tcPr marT="45621" marB="45621" horzOverflow="overflow">
                    <a:solidFill>
                      <a:srgbClr val="F0EEEC"/>
                    </a:solidFill>
                  </a:tcPr>
                </a:tc>
                <a:extLst>
                  <a:ext uri="{0D108BD9-81ED-4DB2-BD59-A6C34878D82A}">
                    <a16:rowId xmlns:a16="http://schemas.microsoft.com/office/drawing/2014/main" val="294875634"/>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2" name="ZoneTexte 1">
            <a:extLst>
              <a:ext uri="{FF2B5EF4-FFF2-40B4-BE49-F238E27FC236}">
                <a16:creationId xmlns:a16="http://schemas.microsoft.com/office/drawing/2014/main" id="{E2939815-0FC0-2209-0950-0AEBC403AFAD}"/>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FEDB3859-F526-1248-34E6-73F35ECDD109}"/>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20420893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67175" y="0"/>
            <a:ext cx="10234684" cy="1923604"/>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Présentation des épreuves et les formations proposées</a:t>
            </a:r>
            <a:br>
              <a:rPr lang="fr-FR" altLang="fr-FR" sz="2800" b="1" dirty="0">
                <a:latin typeface="Calibri" panose="020F0502020204030204" pitchFamily="34" charset="0"/>
              </a:rPr>
            </a:br>
            <a:r>
              <a:rPr lang="fr-FR" altLang="fr-FR" sz="2000" dirty="0">
                <a:solidFill>
                  <a:srgbClr val="FF0000"/>
                </a:solidFill>
                <a:latin typeface="Calibri" panose="020F0502020204030204" pitchFamily="34" charset="0"/>
              </a:rPr>
              <a:t>ASI interne – IGE / IGR interne et externe Catégorie A</a:t>
            </a:r>
            <a:br>
              <a:rPr lang="fr-FR" altLang="fr-FR" sz="2000" b="1" dirty="0">
                <a:solidFill>
                  <a:srgbClr val="FF0000"/>
                </a:solidFill>
                <a:latin typeface="Calibri" panose="020F0502020204030204" pitchFamily="34" charset="0"/>
              </a:rPr>
            </a:b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891350849"/>
              </p:ext>
            </p:extLst>
          </p:nvPr>
        </p:nvGraphicFramePr>
        <p:xfrm>
          <a:off x="535709" y="969315"/>
          <a:ext cx="10897617" cy="4307176"/>
        </p:xfrm>
        <a:graphic>
          <a:graphicData uri="http://schemas.openxmlformats.org/drawingml/2006/table">
            <a:tbl>
              <a:tblPr/>
              <a:tblGrid>
                <a:gridCol w="5375418">
                  <a:extLst>
                    <a:ext uri="{9D8B030D-6E8A-4147-A177-3AD203B41FA5}">
                      <a16:colId xmlns:a16="http://schemas.microsoft.com/office/drawing/2014/main" val="2434240677"/>
                    </a:ext>
                  </a:extLst>
                </a:gridCol>
                <a:gridCol w="5522199">
                  <a:extLst>
                    <a:ext uri="{9D8B030D-6E8A-4147-A177-3AD203B41FA5}">
                      <a16:colId xmlns:a16="http://schemas.microsoft.com/office/drawing/2014/main" val="3091904983"/>
                    </a:ext>
                  </a:extLst>
                </a:gridCol>
              </a:tblGrid>
              <a:tr h="449849">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EPREUVE DU CONCOURS</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15B"/>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FORMATION PROPOSÉE</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15B"/>
                    </a:solidFill>
                  </a:tcPr>
                </a:tc>
                <a:extLst>
                  <a:ext uri="{0D108BD9-81ED-4DB2-BD59-A6C34878D82A}">
                    <a16:rowId xmlns:a16="http://schemas.microsoft.com/office/drawing/2014/main" val="527260632"/>
                  </a:ext>
                </a:extLst>
              </a:tr>
              <a:tr h="1327467">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rPr>
                        <a:t>ADMISSIBILITE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Etude de la partie pédagogique du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dossier par le jury : rapport d’activité, organigrammes, titres et travaux.</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L="91442" marR="91442"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6C0"/>
                    </a:solidFill>
                  </a:tcPr>
                </a:tc>
                <a:tc>
                  <a:txBody>
                    <a:bodyPr/>
                    <a:lstStyle>
                      <a:lvl1pPr marL="285750" indent="-28575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Techniques de rédaction du rapport d’activité </a:t>
                      </a:r>
                      <a:r>
                        <a:rPr kumimoji="0" lang="fr-FR" altLang="fr-FR" sz="16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mars/avril 2026</a:t>
                      </a:r>
                    </a:p>
                  </a:txBody>
                  <a:tcPr marL="91442" marR="91442"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6C0"/>
                    </a:solidFill>
                  </a:tcPr>
                </a:tc>
                <a:extLst>
                  <a:ext uri="{0D108BD9-81ED-4DB2-BD59-A6C34878D82A}">
                    <a16:rowId xmlns:a16="http://schemas.microsoft.com/office/drawing/2014/main" val="3979266254"/>
                  </a:ext>
                </a:extLst>
              </a:tr>
              <a:tr h="2197074">
                <a:tc>
                  <a:txBody>
                    <a:bodyPr/>
                    <a:lstStyle>
                      <a:lvl1pPr defTabSz="45720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ADMISSION</a:t>
                      </a:r>
                    </a:p>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Entretien avec le jury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ASI/IGE </a:t>
                      </a: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(30mn dont 5mn d’exposé)</a:t>
                      </a:r>
                    </a:p>
                    <a:p>
                      <a:pPr marL="0" marR="0" lvl="0" indent="0" algn="just" defTabSz="4572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IGR</a:t>
                      </a:r>
                      <a:r>
                        <a:rPr kumimoji="0" lang="fr-FR" altLang="fr-FR"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 (45mn dont 10mn d’exposé)</a:t>
                      </a: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C"/>
                    </a:solidFill>
                  </a:tcPr>
                </a:tc>
                <a:tc>
                  <a:txBody>
                    <a:bodyPr/>
                    <a:lstStyle>
                      <a:lvl1pPr marL="285750" indent="-28575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Aide à la rédaction d’un cv et d’une lettre de motivation </a:t>
                      </a:r>
                      <a:r>
                        <a:rPr kumimoji="0" lang="fr-FR"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avril mai 2026</a:t>
                      </a:r>
                      <a:endPar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Préparation à l’oral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mai/juin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Oraux blancs </a:t>
                      </a:r>
                      <a:r>
                        <a:rPr kumimoji="0" lang="fr-FR" sz="1600" b="1" i="1" u="none" strike="noStrike" cap="none" normalizeH="0" baseline="0" dirty="0">
                          <a:ln>
                            <a:noFill/>
                          </a:ln>
                          <a:solidFill>
                            <a:schemeClr val="tx1"/>
                          </a:solidFill>
                          <a:effectLst/>
                          <a:latin typeface="Calibri" panose="020F0502020204030204" pitchFamily="34" charset="0"/>
                          <a:cs typeface="Calibri" panose="020F0502020204030204" pitchFamily="34" charset="0"/>
                        </a:rPr>
                        <a:t>juin 2026</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hlinkClick r:id="rId2"/>
                        </a:rPr>
                        <a:t>Brochures PARFAIRE</a:t>
                      </a:r>
                      <a:endParaRPr kumimoji="0" lang="fr-FR" sz="1600" b="0" i="1"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1" u="none" strike="noStrike" cap="none" normalizeH="0" baseline="0" dirty="0">
                          <a:ln>
                            <a:noFill/>
                          </a:ln>
                          <a:solidFill>
                            <a:schemeClr val="tx1"/>
                          </a:solidFill>
                          <a:effectLst/>
                          <a:latin typeface="Calibri" panose="020F0502020204030204" pitchFamily="34" charset="0"/>
                          <a:hlinkClick r:id="rId3"/>
                        </a:rPr>
                        <a:t>Livret d’accueil des personnels</a:t>
                      </a:r>
                      <a:endParaRPr kumimoji="0" lang="fr-FR" sz="1600" b="0" i="1" u="none" strike="noStrike" cap="none" normalizeH="0" baseline="0" dirty="0">
                        <a:ln>
                          <a:noFill/>
                        </a:ln>
                        <a:solidFill>
                          <a:schemeClr val="tx1"/>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Conférence « Découverte des grands principes du droit » </a:t>
                      </a:r>
                      <a:r>
                        <a:rPr kumimoji="0" lang="fr-FR" sz="1600" b="1" i="0" u="none" strike="noStrike" cap="none" normalizeH="0" baseline="0" dirty="0">
                          <a:ln>
                            <a:noFill/>
                          </a:ln>
                          <a:solidFill>
                            <a:schemeClr val="tx1"/>
                          </a:solidFill>
                          <a:effectLst/>
                          <a:latin typeface="Calibri" panose="020F0502020204030204" pitchFamily="34" charset="0"/>
                        </a:rPr>
                        <a:t>23 mars 2026</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600" b="0" i="0" u="none" strike="noStrike" cap="none" normalizeH="0" baseline="0" dirty="0">
                          <a:ln>
                            <a:noFill/>
                          </a:ln>
                          <a:solidFill>
                            <a:schemeClr val="tx1"/>
                          </a:solidFill>
                          <a:effectLst/>
                          <a:latin typeface="Calibri" panose="020F0502020204030204" pitchFamily="34" charset="0"/>
                        </a:rPr>
                        <a:t>Conférence «  Présentation de l’enseignement supérieur et de la recherche </a:t>
                      </a:r>
                      <a:r>
                        <a:rPr kumimoji="0" lang="fr-FR" sz="1600" b="1" i="0" u="none" strike="noStrike" cap="none" normalizeH="0" baseline="0" dirty="0">
                          <a:ln>
                            <a:noFill/>
                          </a:ln>
                          <a:solidFill>
                            <a:schemeClr val="tx1"/>
                          </a:solidFill>
                          <a:effectLst/>
                          <a:latin typeface="Calibri" panose="020F0502020204030204" pitchFamily="34" charset="0"/>
                        </a:rPr>
                        <a:t>31 mars 2026</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C"/>
                    </a:solidFill>
                  </a:tcPr>
                </a:tc>
                <a:extLst>
                  <a:ext uri="{0D108BD9-81ED-4DB2-BD59-A6C34878D82A}">
                    <a16:rowId xmlns:a16="http://schemas.microsoft.com/office/drawing/2014/main" val="669646848"/>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4"/>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81914035-0585-44AE-E914-E3D224953EEC}"/>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6" name="Image 5">
            <a:extLst>
              <a:ext uri="{FF2B5EF4-FFF2-40B4-BE49-F238E27FC236}">
                <a16:creationId xmlns:a16="http://schemas.microsoft.com/office/drawing/2014/main" id="{26328B71-ED21-CA96-E403-05102C0C79A1}"/>
              </a:ext>
            </a:extLst>
          </p:cNvPr>
          <p:cNvPicPr>
            <a:picLocks noChangeAspect="1"/>
          </p:cNvPicPr>
          <p:nvPr/>
        </p:nvPicPr>
        <p:blipFill>
          <a:blip r:embed="rId5"/>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957781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useBgFill="1">
        <p:nvSpPr>
          <p:cNvPr id="2" name="Rectangle 1"/>
          <p:cNvSpPr/>
          <p:nvPr/>
        </p:nvSpPr>
        <p:spPr>
          <a:xfrm>
            <a:off x="1103559" y="949594"/>
            <a:ext cx="10234684" cy="2416046"/>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VIII. Les examens professionnels d’avancement</a:t>
            </a:r>
          </a:p>
          <a:p>
            <a:pPr algn="ctr"/>
            <a:r>
              <a:rPr lang="fr-FR" altLang="fr-FR" sz="2800" dirty="0">
                <a:solidFill>
                  <a:srgbClr val="867567"/>
                </a:solidFill>
                <a:latin typeface="Montserrat" panose="00000500000000000000" pitchFamily="2" charset="0"/>
              </a:rPr>
              <a:t>ITRF</a:t>
            </a:r>
          </a:p>
          <a:p>
            <a:pPr algn="ctr"/>
            <a:br>
              <a:rPr lang="fr-FR" altLang="fr-FR" sz="2800" b="1" dirty="0"/>
            </a:b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pic>
        <p:nvPicPr>
          <p:cNvPr id="5" name="Image 4">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401431" y="5939903"/>
            <a:ext cx="2641600" cy="330200"/>
          </a:xfrm>
          <a:prstGeom prst="rect">
            <a:avLst/>
          </a:prstGeom>
        </p:spPr>
      </p:pic>
      <p:pic>
        <p:nvPicPr>
          <p:cNvPr id="6" name="Image 5" descr="Une image contenant meubles, table, livre&#10;&#10;Le contenu généré par l’IA peut être incorrect.">
            <a:extLst>
              <a:ext uri="{FF2B5EF4-FFF2-40B4-BE49-F238E27FC236}">
                <a16:creationId xmlns:a16="http://schemas.microsoft.com/office/drawing/2014/main" id="{E22B7BD3-7610-145B-40EE-1D05DF0C5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982" y="2310442"/>
            <a:ext cx="3201838" cy="3201838"/>
          </a:xfrm>
          <a:prstGeom prst="rect">
            <a:avLst/>
          </a:prstGeom>
        </p:spPr>
      </p:pic>
    </p:spTree>
    <p:extLst>
      <p:ext uri="{BB962C8B-B14F-4D97-AF65-F5344CB8AC3E}">
        <p14:creationId xmlns:p14="http://schemas.microsoft.com/office/powerpoint/2010/main" val="40099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77576" y="484763"/>
            <a:ext cx="10234684" cy="830997"/>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Les examens professionnels d’avancement</a:t>
            </a:r>
          </a:p>
          <a:p>
            <a:pPr algn="ctr"/>
            <a:r>
              <a:rPr lang="fr-FR" altLang="fr-FR" sz="2000" dirty="0">
                <a:solidFill>
                  <a:srgbClr val="FF0000"/>
                </a:solidFill>
              </a:rPr>
              <a:t>pour les ITRF</a:t>
            </a:r>
            <a:endParaRPr lang="fr-FR"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4165524814"/>
              </p:ext>
            </p:extLst>
          </p:nvPr>
        </p:nvGraphicFramePr>
        <p:xfrm>
          <a:off x="382554" y="1778474"/>
          <a:ext cx="11224727" cy="3461657"/>
        </p:xfrm>
        <a:graphic>
          <a:graphicData uri="http://schemas.openxmlformats.org/drawingml/2006/table">
            <a:tbl>
              <a:tblPr firstRow="1" bandRow="1">
                <a:tableStyleId>{5C22544A-7EE6-4342-B048-85BDC9FD1C3A}</a:tableStyleId>
              </a:tblPr>
              <a:tblGrid>
                <a:gridCol w="2305708">
                  <a:extLst>
                    <a:ext uri="{9D8B030D-6E8A-4147-A177-3AD203B41FA5}">
                      <a16:colId xmlns:a16="http://schemas.microsoft.com/office/drawing/2014/main" val="2347202126"/>
                    </a:ext>
                  </a:extLst>
                </a:gridCol>
                <a:gridCol w="3405118">
                  <a:extLst>
                    <a:ext uri="{9D8B030D-6E8A-4147-A177-3AD203B41FA5}">
                      <a16:colId xmlns:a16="http://schemas.microsoft.com/office/drawing/2014/main" val="892029706"/>
                    </a:ext>
                  </a:extLst>
                </a:gridCol>
                <a:gridCol w="2407972">
                  <a:extLst>
                    <a:ext uri="{9D8B030D-6E8A-4147-A177-3AD203B41FA5}">
                      <a16:colId xmlns:a16="http://schemas.microsoft.com/office/drawing/2014/main" val="959381372"/>
                    </a:ext>
                  </a:extLst>
                </a:gridCol>
                <a:gridCol w="3105929">
                  <a:extLst>
                    <a:ext uri="{9D8B030D-6E8A-4147-A177-3AD203B41FA5}">
                      <a16:colId xmlns:a16="http://schemas.microsoft.com/office/drawing/2014/main" val="2531426834"/>
                    </a:ext>
                  </a:extLst>
                </a:gridCol>
              </a:tblGrid>
              <a:tr h="9958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GRADE</a:t>
                      </a:r>
                    </a:p>
                  </a:txBody>
                  <a:tcPr marL="91442" marR="91442" marT="45726" marB="45726"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CONDITIONS REQUISES</a:t>
                      </a:r>
                    </a:p>
                  </a:txBody>
                  <a:tcPr marL="91442" marR="91442" marT="45726" marB="45726"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DATES D’INSCRIPTION</a:t>
                      </a:r>
                    </a:p>
                  </a:txBody>
                  <a:tcPr marL="91442" marR="91442" marT="45726" marB="45726"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bg1"/>
                          </a:solidFill>
                          <a:effectLst/>
                          <a:latin typeface="Calibri" panose="020F0502020204030204" pitchFamily="34" charset="0"/>
                        </a:rPr>
                        <a:t>NATURE DES EPREUVES</a:t>
                      </a:r>
                    </a:p>
                  </a:txBody>
                  <a:tcPr marL="91442" marR="91442" marT="45726" marB="45726" horzOverflow="overflow">
                    <a:solidFill>
                      <a:srgbClr val="28315B"/>
                    </a:solidFill>
                  </a:tcPr>
                </a:tc>
                <a:extLst>
                  <a:ext uri="{0D108BD9-81ED-4DB2-BD59-A6C34878D82A}">
                    <a16:rowId xmlns:a16="http://schemas.microsoft.com/office/drawing/2014/main" val="2333788721"/>
                  </a:ext>
                </a:extLst>
              </a:tr>
              <a:tr h="2465843">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algn="l"/>
                      <a:r>
                        <a:rPr lang="fr-FR" sz="1600" b="1" i="0" u="none" strike="noStrike" baseline="0" dirty="0">
                          <a:latin typeface="Calibri"/>
                        </a:rPr>
                        <a:t>ATRF Principal</a:t>
                      </a:r>
                    </a:p>
                    <a:p>
                      <a:pPr algn="l"/>
                      <a:r>
                        <a:rPr lang="fr-FR" sz="1600" b="1" i="0" u="none" strike="noStrike" baseline="0" dirty="0">
                          <a:latin typeface="Calibri"/>
                        </a:rPr>
                        <a:t>2ème Classe</a:t>
                      </a:r>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txBody>
                  <a:tcPr marL="91442" marR="91442" marT="45733" marB="45733" horzOverflow="overflow">
                    <a:solidFill>
                      <a:srgbClr val="CEC6C0"/>
                    </a:solidFill>
                  </a:tcPr>
                </a:tc>
                <a:tc>
                  <a:txBody>
                    <a:bodyPr/>
                    <a:lstStyle/>
                    <a:p>
                      <a:pPr algn="l"/>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ATRF ayant atteint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le 4e</a:t>
                      </a:r>
                    </a:p>
                    <a:p>
                      <a:pPr algn="l"/>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échelon au 31 décembre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de l'année au titre de laquelle l'examen est organisé</a:t>
                      </a:r>
                    </a:p>
                    <a:p>
                      <a:pPr algn="l"/>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Au moins 3 ans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de services effectifs dans leur grade.</a:t>
                      </a:r>
                    </a:p>
                  </a:txBody>
                  <a:tcPr marL="91442" marR="91442" marT="45733" marB="45733"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42" marR="91442" marT="45733" marB="45733" horzOverflow="overflow">
                    <a:solidFill>
                      <a:srgbClr val="CEC6C0"/>
                    </a:solidFill>
                  </a:tcPr>
                </a:tc>
                <a:tc>
                  <a:txBody>
                    <a:bodyPr/>
                    <a:lstStyle>
                      <a:lvl1pPr marL="285750" indent="-285750">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Etude du dossier</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 Entretien avec le jury (20mn. dont 5mn. d’exposé)</a:t>
                      </a:r>
                    </a:p>
                  </a:txBody>
                  <a:tcPr marL="91442" marR="91442" marT="45733" marB="45733" horzOverflow="overflow">
                    <a:solidFill>
                      <a:srgbClr val="CEC6C0"/>
                    </a:solidFill>
                  </a:tcPr>
                </a:tc>
                <a:extLst>
                  <a:ext uri="{0D108BD9-81ED-4DB2-BD59-A6C34878D82A}">
                    <a16:rowId xmlns:a16="http://schemas.microsoft.com/office/drawing/2014/main" val="1535986165"/>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5A0B746A-94D5-64FA-AC12-28F0D3A4C8E5}"/>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F14C2FF7-C4EA-95E8-7D33-CB3BAFB347FD}"/>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038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
                                            <p:txEl>
                                              <p:pRg st="1" end="1"/>
                                            </p:txEl>
                                          </p:spTgt>
                                        </p:tgtEl>
                                      </p:cBhvr>
                                    </p:animEffect>
                                    <p:animScale>
                                      <p:cBhvr>
                                        <p:cTn id="10" dur="250" autoRev="1" fill="hold"/>
                                        <p:tgtEl>
                                          <p:spTgt spid="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9127" y="228600"/>
            <a:ext cx="10234684" cy="1384995"/>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Les examens professionnels d’avancement</a:t>
            </a:r>
          </a:p>
          <a:p>
            <a:pPr algn="ctr"/>
            <a:r>
              <a:rPr lang="fr-FR" altLang="fr-FR" sz="2000" dirty="0">
                <a:solidFill>
                  <a:srgbClr val="FF0000"/>
                </a:solidFill>
              </a:rPr>
              <a:t>pour les TECH</a:t>
            </a:r>
            <a:br>
              <a:rPr lang="fr-FR" altLang="fr-FR" sz="1100" dirty="0"/>
            </a:br>
            <a:br>
              <a:rPr lang="fr-FR" altLang="fr-FR" dirty="0"/>
            </a:b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892257808"/>
              </p:ext>
            </p:extLst>
          </p:nvPr>
        </p:nvGraphicFramePr>
        <p:xfrm>
          <a:off x="604934" y="1326228"/>
          <a:ext cx="10748866" cy="4255063"/>
        </p:xfrm>
        <a:graphic>
          <a:graphicData uri="http://schemas.openxmlformats.org/drawingml/2006/table">
            <a:tbl>
              <a:tblPr firstRow="1" bandRow="1">
                <a:tableStyleId>{5C22544A-7EE6-4342-B048-85BDC9FD1C3A}</a:tableStyleId>
              </a:tblPr>
              <a:tblGrid>
                <a:gridCol w="1584351">
                  <a:extLst>
                    <a:ext uri="{9D8B030D-6E8A-4147-A177-3AD203B41FA5}">
                      <a16:colId xmlns:a16="http://schemas.microsoft.com/office/drawing/2014/main" val="651698503"/>
                    </a:ext>
                  </a:extLst>
                </a:gridCol>
                <a:gridCol w="3884371">
                  <a:extLst>
                    <a:ext uri="{9D8B030D-6E8A-4147-A177-3AD203B41FA5}">
                      <a16:colId xmlns:a16="http://schemas.microsoft.com/office/drawing/2014/main" val="1936076306"/>
                    </a:ext>
                  </a:extLst>
                </a:gridCol>
                <a:gridCol w="2463675">
                  <a:extLst>
                    <a:ext uri="{9D8B030D-6E8A-4147-A177-3AD203B41FA5}">
                      <a16:colId xmlns:a16="http://schemas.microsoft.com/office/drawing/2014/main" val="36503835"/>
                    </a:ext>
                  </a:extLst>
                </a:gridCol>
                <a:gridCol w="2816469">
                  <a:extLst>
                    <a:ext uri="{9D8B030D-6E8A-4147-A177-3AD203B41FA5}">
                      <a16:colId xmlns:a16="http://schemas.microsoft.com/office/drawing/2014/main" val="3687471562"/>
                    </a:ext>
                  </a:extLst>
                </a:gridCol>
              </a:tblGrid>
              <a:tr h="4159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GRADE</a:t>
                      </a:r>
                    </a:p>
                  </a:txBody>
                  <a:tcPr marL="91442" marR="91442" marT="45712" marB="4571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CONDITIONS REQUISES</a:t>
                      </a:r>
                    </a:p>
                  </a:txBody>
                  <a:tcPr marL="91442" marR="91442" marT="45712" marB="4571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DATES D’INSCRIPTION</a:t>
                      </a:r>
                    </a:p>
                  </a:txBody>
                  <a:tcPr marL="91442" marR="91442" marT="45712" marB="4571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NATURE DES EPREUVES</a:t>
                      </a:r>
                    </a:p>
                  </a:txBody>
                  <a:tcPr marL="91442" marR="91442" marT="45712" marB="45712" horzOverflow="overflow">
                    <a:solidFill>
                      <a:srgbClr val="28315B"/>
                    </a:solidFill>
                  </a:tcPr>
                </a:tc>
                <a:extLst>
                  <a:ext uri="{0D108BD9-81ED-4DB2-BD59-A6C34878D82A}">
                    <a16:rowId xmlns:a16="http://schemas.microsoft.com/office/drawing/2014/main" val="2964958464"/>
                  </a:ext>
                </a:extLst>
              </a:tr>
              <a:tr h="1797052">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algn="l"/>
                      <a:r>
                        <a:rPr lang="fr-FR" sz="1600" b="1" i="0" u="none" strike="noStrike" baseline="0" dirty="0">
                          <a:latin typeface="Calibri"/>
                        </a:rPr>
                        <a:t>TECH Classe</a:t>
                      </a:r>
                    </a:p>
                    <a:p>
                      <a:pPr algn="l"/>
                      <a:r>
                        <a:rPr lang="fr-FR" sz="1600" b="1" i="0" u="none" strike="noStrike" baseline="0" dirty="0">
                          <a:latin typeface="Calibri"/>
                        </a:rPr>
                        <a:t>Supérieure</a:t>
                      </a:r>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txBody>
                  <a:tcPr marL="91442" marR="91442" marT="45719" marB="45719" horzOverflow="overflow">
                    <a:solidFill>
                      <a:srgbClr val="CEC6C0"/>
                    </a:solidFill>
                  </a:tcPr>
                </a:tc>
                <a:tc>
                  <a:txBody>
                    <a:bodyPr/>
                    <a:lstStyle/>
                    <a:p>
                      <a:pPr algn="l"/>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TCN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au 6ème échelon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du grade au 31 décembre de l'année au titre de laquelle l'examen est organisé</a:t>
                      </a:r>
                    </a:p>
                    <a:p>
                      <a:pPr algn="l"/>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Au moins 3 ans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de services effectifs en catégorie B ou de même niveau</a:t>
                      </a:r>
                    </a:p>
                  </a:txBody>
                  <a:tcPr marL="91442" marR="91442" marT="45719" marB="45719" horzOverflow="overflow">
                    <a:solidFill>
                      <a:srgbClr val="CEC6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42" marR="91442" marT="45719" marB="45719" horzOverflow="overflow">
                    <a:solidFill>
                      <a:srgbClr val="CEC6C0"/>
                    </a:solidFill>
                  </a:tcPr>
                </a:tc>
                <a:tc>
                  <a:txBody>
                    <a:bodyPr/>
                    <a:lstStyle>
                      <a:lvl1pPr marL="285750" indent="-285750">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Etude du dossier</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 Entretien avec le jury (25mn. dont 5mn. d’exposé)</a:t>
                      </a:r>
                    </a:p>
                  </a:txBody>
                  <a:tcPr marL="91442" marR="91442" marT="45719" marB="45719" horzOverflow="overflow">
                    <a:solidFill>
                      <a:srgbClr val="CEC6C0"/>
                    </a:solidFill>
                  </a:tcPr>
                </a:tc>
                <a:extLst>
                  <a:ext uri="{0D108BD9-81ED-4DB2-BD59-A6C34878D82A}">
                    <a16:rowId xmlns:a16="http://schemas.microsoft.com/office/drawing/2014/main" val="7031495"/>
                  </a:ext>
                </a:extLst>
              </a:tr>
              <a:tr h="2042104">
                <a:tc>
                  <a:txBody>
                    <a:bodyPr/>
                    <a:lstStyle/>
                    <a:p>
                      <a:pPr algn="l"/>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TECH Classe</a:t>
                      </a:r>
                    </a:p>
                    <a:p>
                      <a:pPr algn="l"/>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Exceptionnelle</a:t>
                      </a:r>
                    </a:p>
                  </a:txBody>
                  <a:tcPr marL="91442" marR="91442" marT="45719" marB="45719" horzOverflow="overflow">
                    <a:solidFill>
                      <a:srgbClr val="F0EEEC"/>
                    </a:solidFill>
                  </a:tcPr>
                </a:tc>
                <a:tc>
                  <a:txBody>
                    <a:bodyPr/>
                    <a:lstStyle/>
                    <a:p>
                      <a:pPr algn="l"/>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TCS ayant au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moins 1 an dans le 6ème échelon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de la classe supérieure au 31 décembre de l'année au titre de laquelle l'examen est organisé</a:t>
                      </a:r>
                    </a:p>
                    <a:p>
                      <a:pPr algn="l"/>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Au moins 3 ans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de services effectifs en catégorie B ou de même niveau.</a:t>
                      </a:r>
                    </a:p>
                  </a:txBody>
                  <a:tcPr marL="91442" marR="91442" marT="45719" marB="45719" horzOverflow="overflow">
                    <a:solidFill>
                      <a:srgbClr val="F0E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42" marR="91442" marT="45719" marB="45719" horzOverflow="overflow">
                    <a:solidFill>
                      <a:srgbClr val="F0EEEC"/>
                    </a:solidFill>
                  </a:tcPr>
                </a:tc>
                <a:tc>
                  <a:txBody>
                    <a:bodyPr/>
                    <a:lstStyle>
                      <a:lvl1pPr marL="285750" indent="-285750">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Etude du dossier</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 Entretien avec le jury (25mn. dont 5mn. d’exposé)</a:t>
                      </a:r>
                    </a:p>
                  </a:txBody>
                  <a:tcPr marL="91442" marR="91442" marT="45719" marB="45719" horzOverflow="overflow">
                    <a:solidFill>
                      <a:srgbClr val="F0EEEC"/>
                    </a:solidFill>
                  </a:tcPr>
                </a:tc>
                <a:extLst>
                  <a:ext uri="{0D108BD9-81ED-4DB2-BD59-A6C34878D82A}">
                    <a16:rowId xmlns:a16="http://schemas.microsoft.com/office/drawing/2014/main" val="159985601"/>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6" name="ZoneTexte 5">
            <a:extLst>
              <a:ext uri="{FF2B5EF4-FFF2-40B4-BE49-F238E27FC236}">
                <a16:creationId xmlns:a16="http://schemas.microsoft.com/office/drawing/2014/main" id="{033E7FAF-F601-BEA4-489E-5A099F79F180}"/>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BCCC4F03-7008-BC2A-740F-613EDF9A8372}"/>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9859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46092" y="232514"/>
            <a:ext cx="10234684" cy="1862048"/>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Les examens professionnels d’avancement</a:t>
            </a:r>
          </a:p>
          <a:p>
            <a:pPr algn="ctr"/>
            <a:r>
              <a:rPr lang="fr-FR" altLang="fr-FR" sz="2000" dirty="0">
                <a:solidFill>
                  <a:srgbClr val="FF0000"/>
                </a:solidFill>
              </a:rPr>
              <a:t>pour les IGE</a:t>
            </a:r>
            <a:br>
              <a:rPr lang="fr-FR" altLang="fr-FR" sz="2000" b="1" dirty="0">
                <a:solidFill>
                  <a:srgbClr val="FF0000"/>
                </a:solidFill>
                <a:latin typeface="Calibri" panose="020F0502020204030204" pitchFamily="34" charset="0"/>
              </a:rPr>
            </a:b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528698345"/>
              </p:ext>
            </p:extLst>
          </p:nvPr>
        </p:nvGraphicFramePr>
        <p:xfrm>
          <a:off x="597143" y="1589415"/>
          <a:ext cx="10997713" cy="3174024"/>
        </p:xfrm>
        <a:graphic>
          <a:graphicData uri="http://schemas.openxmlformats.org/drawingml/2006/table">
            <a:tbl>
              <a:tblPr firstRow="1" bandRow="1">
                <a:tableStyleId>{5C22544A-7EE6-4342-B048-85BDC9FD1C3A}</a:tableStyleId>
              </a:tblPr>
              <a:tblGrid>
                <a:gridCol w="2259077">
                  <a:extLst>
                    <a:ext uri="{9D8B030D-6E8A-4147-A177-3AD203B41FA5}">
                      <a16:colId xmlns:a16="http://schemas.microsoft.com/office/drawing/2014/main" val="2347202126"/>
                    </a:ext>
                  </a:extLst>
                </a:gridCol>
                <a:gridCol w="3336251">
                  <a:extLst>
                    <a:ext uri="{9D8B030D-6E8A-4147-A177-3AD203B41FA5}">
                      <a16:colId xmlns:a16="http://schemas.microsoft.com/office/drawing/2014/main" val="892029706"/>
                    </a:ext>
                  </a:extLst>
                </a:gridCol>
                <a:gridCol w="2359272">
                  <a:extLst>
                    <a:ext uri="{9D8B030D-6E8A-4147-A177-3AD203B41FA5}">
                      <a16:colId xmlns:a16="http://schemas.microsoft.com/office/drawing/2014/main" val="959381372"/>
                    </a:ext>
                  </a:extLst>
                </a:gridCol>
                <a:gridCol w="3043113">
                  <a:extLst>
                    <a:ext uri="{9D8B030D-6E8A-4147-A177-3AD203B41FA5}">
                      <a16:colId xmlns:a16="http://schemas.microsoft.com/office/drawing/2014/main" val="2531426834"/>
                    </a:ext>
                  </a:extLst>
                </a:gridCol>
              </a:tblGrid>
              <a:tr h="535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GRADE</a:t>
                      </a:r>
                    </a:p>
                  </a:txBody>
                  <a:tcPr marL="91442" marR="91442" marT="45722" marB="457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CONDITIONS REQUISES</a:t>
                      </a:r>
                    </a:p>
                  </a:txBody>
                  <a:tcPr marL="91442" marR="91442" marT="45722" marB="457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DATES D’INSCRIPTION</a:t>
                      </a:r>
                    </a:p>
                  </a:txBody>
                  <a:tcPr marL="91442" marR="91442" marT="45722" marB="457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NATURE DES EPREUVES</a:t>
                      </a:r>
                    </a:p>
                  </a:txBody>
                  <a:tcPr marL="91442" marR="91442" marT="45722" marB="45722" horzOverflow="overflow">
                    <a:solidFill>
                      <a:srgbClr val="28315B"/>
                    </a:solidFill>
                  </a:tcPr>
                </a:tc>
                <a:extLst>
                  <a:ext uri="{0D108BD9-81ED-4DB2-BD59-A6C34878D82A}">
                    <a16:rowId xmlns:a16="http://schemas.microsoft.com/office/drawing/2014/main" val="2333788721"/>
                  </a:ext>
                </a:extLst>
              </a:tr>
              <a:tr h="2638670">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algn="l"/>
                      <a:endParaRPr lang="fr-FR" sz="1600" b="1" i="0" u="none" strike="noStrike" baseline="0" dirty="0">
                        <a:latin typeface="Calibri"/>
                      </a:endParaRPr>
                    </a:p>
                    <a:p>
                      <a:pPr algn="l"/>
                      <a:endParaRPr lang="fr-FR" sz="1600" b="1" i="0" u="none" strike="noStrike" baseline="0" dirty="0">
                        <a:latin typeface="Calibri"/>
                      </a:endParaRPr>
                    </a:p>
                    <a:p>
                      <a:pPr algn="ctr"/>
                      <a:r>
                        <a:rPr lang="fr-FR" sz="1600" b="1" i="0" u="none" strike="noStrike" baseline="0" dirty="0">
                          <a:latin typeface="Calibri"/>
                        </a:rPr>
                        <a:t>IGE HORS</a:t>
                      </a:r>
                    </a:p>
                    <a:p>
                      <a:pPr algn="ctr"/>
                      <a:r>
                        <a:rPr lang="fr-FR" sz="1600" b="1" i="0" u="none" strike="noStrike" baseline="0" dirty="0">
                          <a:latin typeface="Calibri"/>
                        </a:rPr>
                        <a:t>CLASSE</a:t>
                      </a:r>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p>
                      <a:pPr algn="ctr"/>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txBody>
                  <a:tcPr marL="91442" marR="91442" marT="45729" marB="45729" horzOverflow="overflow">
                    <a:solidFill>
                      <a:srgbClr val="CEC6C0"/>
                    </a:solidFill>
                  </a:tcPr>
                </a:tc>
                <a:tc>
                  <a:txBody>
                    <a:bodyPr/>
                    <a:lstStyle/>
                    <a:p>
                      <a:pPr algn="ctr"/>
                      <a:endParaRPr kumimoji="0" lang="fr-FR" altLang="fr-FR" sz="1600" b="0" i="0" u="none" strike="noStrike" cap="none" normalizeH="0" baseline="0" dirty="0">
                        <a:ln>
                          <a:noFill/>
                        </a:ln>
                        <a:solidFill>
                          <a:schemeClr val="tx1"/>
                        </a:solidFill>
                        <a:effectLst/>
                        <a:latin typeface="Calibri" panose="020F0502020204030204" pitchFamily="34" charset="0"/>
                        <a:cs typeface="Arial" charset="0"/>
                      </a:endParaRPr>
                    </a:p>
                    <a:p>
                      <a:pPr algn="ctr"/>
                      <a:endParaRPr kumimoji="0" lang="fr-FR" altLang="fr-FR" sz="1600" b="0" i="0" u="none" strike="noStrike" cap="none" normalizeH="0" baseline="0" dirty="0">
                        <a:ln>
                          <a:noFill/>
                        </a:ln>
                        <a:solidFill>
                          <a:schemeClr val="tx1"/>
                        </a:solidFill>
                        <a:effectLst/>
                        <a:latin typeface="Calibri" panose="020F0502020204030204" pitchFamily="34" charset="0"/>
                        <a:cs typeface="Arial" charset="0"/>
                      </a:endParaRPr>
                    </a:p>
                    <a:p>
                      <a:pPr algn="ct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 IGE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au 6ème échelon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au 31 décembre de l'année au titre de laquelle l'examen est organisé</a:t>
                      </a:r>
                    </a:p>
                    <a:p>
                      <a:pPr algn="ct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Au moins 3 ans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de services effectifs de catégorie A ou de même niveau </a:t>
                      </a:r>
                    </a:p>
                  </a:txBody>
                  <a:tcPr marL="91442" marR="91442" marT="45729" marB="45729" horzOverflow="overflow">
                    <a:solidFill>
                      <a:srgbClr val="CEC6C0"/>
                    </a:solidFill>
                  </a:tcPr>
                </a:tc>
                <a:tc>
                  <a:txBody>
                    <a:bodyPr/>
                    <a:lstStyle/>
                    <a:p>
                      <a:pPr algn="l"/>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p>
                      <a:pPr algn="l"/>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42" marR="91442" marT="45729" marB="45729" horzOverflow="overflow">
                    <a:solidFill>
                      <a:srgbClr val="CEC6C0"/>
                    </a:solidFill>
                  </a:tcPr>
                </a:tc>
                <a:tc>
                  <a:txBody>
                    <a:bodyPr/>
                    <a:lstStyle>
                      <a:lvl1pPr marL="285750" indent="-285750">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Etude du dossier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 Entretien avec le jury (30mn. dont 10mn. d’exposé)</a:t>
                      </a:r>
                    </a:p>
                  </a:txBody>
                  <a:tcPr marL="91442" marR="91442" marT="45729" marB="45729" horzOverflow="overflow">
                    <a:solidFill>
                      <a:srgbClr val="CEC6C0"/>
                    </a:solidFill>
                  </a:tcPr>
                </a:tc>
                <a:extLst>
                  <a:ext uri="{0D108BD9-81ED-4DB2-BD59-A6C34878D82A}">
                    <a16:rowId xmlns:a16="http://schemas.microsoft.com/office/drawing/2014/main" val="1535986165"/>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CFCD6042-19E8-FC85-F900-A8CAE8AC220C}"/>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3F876280-7988-D1F0-E131-9E204C4AB086}"/>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925198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46092" y="232514"/>
            <a:ext cx="10234684" cy="1862048"/>
          </a:xfrm>
          <a:prstGeom prst="rect">
            <a:avLst/>
          </a:prstGeom>
        </p:spPr>
        <p:txBody>
          <a:bodyPr wrap="square">
            <a:spAutoFit/>
          </a:bodyPr>
          <a:lstStyle/>
          <a:p>
            <a:pPr algn="ctr"/>
            <a:r>
              <a:rPr lang="fr-FR" altLang="fr-FR" sz="2800" dirty="0">
                <a:solidFill>
                  <a:srgbClr val="867567"/>
                </a:solidFill>
                <a:latin typeface="Montserrat" panose="00000500000000000000" pitchFamily="2" charset="0"/>
              </a:rPr>
              <a:t>Les examens professionnels d’avancement</a:t>
            </a:r>
          </a:p>
          <a:p>
            <a:pPr algn="ctr"/>
            <a:r>
              <a:rPr lang="fr-FR" altLang="fr-FR" sz="2000" dirty="0">
                <a:solidFill>
                  <a:srgbClr val="FF0000"/>
                </a:solidFill>
              </a:rPr>
              <a:t>pour les IGR</a:t>
            </a:r>
            <a:br>
              <a:rPr lang="fr-FR" altLang="fr-FR" sz="2000" b="1" dirty="0">
                <a:solidFill>
                  <a:srgbClr val="FF0000"/>
                </a:solidFill>
                <a:latin typeface="Calibri" panose="020F0502020204030204" pitchFamily="34" charset="0"/>
              </a:rPr>
            </a:br>
            <a:br>
              <a:rPr lang="fr-FR" altLang="fr-FR" sz="2000" b="1" dirty="0">
                <a:solidFill>
                  <a:srgbClr val="FF0000"/>
                </a:solidFill>
                <a:latin typeface="Calibri" panose="020F0502020204030204" pitchFamily="34" charset="0"/>
              </a:rPr>
            </a:br>
            <a:br>
              <a:rPr lang="fr-FR" altLang="fr-FR" sz="1100" dirty="0"/>
            </a:br>
            <a:br>
              <a:rPr lang="fr-FR" altLang="fr-FR" dirty="0"/>
            </a:br>
            <a:endParaRPr lang="fr-FR"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14401766"/>
              </p:ext>
            </p:extLst>
          </p:nvPr>
        </p:nvGraphicFramePr>
        <p:xfrm>
          <a:off x="597143" y="1782404"/>
          <a:ext cx="10997713" cy="3174024"/>
        </p:xfrm>
        <a:graphic>
          <a:graphicData uri="http://schemas.openxmlformats.org/drawingml/2006/table">
            <a:tbl>
              <a:tblPr firstRow="1" bandRow="1">
                <a:tableStyleId>{5C22544A-7EE6-4342-B048-85BDC9FD1C3A}</a:tableStyleId>
              </a:tblPr>
              <a:tblGrid>
                <a:gridCol w="2259077">
                  <a:extLst>
                    <a:ext uri="{9D8B030D-6E8A-4147-A177-3AD203B41FA5}">
                      <a16:colId xmlns:a16="http://schemas.microsoft.com/office/drawing/2014/main" val="2347202126"/>
                    </a:ext>
                  </a:extLst>
                </a:gridCol>
                <a:gridCol w="3336251">
                  <a:extLst>
                    <a:ext uri="{9D8B030D-6E8A-4147-A177-3AD203B41FA5}">
                      <a16:colId xmlns:a16="http://schemas.microsoft.com/office/drawing/2014/main" val="892029706"/>
                    </a:ext>
                  </a:extLst>
                </a:gridCol>
                <a:gridCol w="2359272">
                  <a:extLst>
                    <a:ext uri="{9D8B030D-6E8A-4147-A177-3AD203B41FA5}">
                      <a16:colId xmlns:a16="http://schemas.microsoft.com/office/drawing/2014/main" val="959381372"/>
                    </a:ext>
                  </a:extLst>
                </a:gridCol>
                <a:gridCol w="3043113">
                  <a:extLst>
                    <a:ext uri="{9D8B030D-6E8A-4147-A177-3AD203B41FA5}">
                      <a16:colId xmlns:a16="http://schemas.microsoft.com/office/drawing/2014/main" val="2531426834"/>
                    </a:ext>
                  </a:extLst>
                </a:gridCol>
              </a:tblGrid>
              <a:tr h="535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GRADE</a:t>
                      </a:r>
                    </a:p>
                  </a:txBody>
                  <a:tcPr marL="91442" marR="91442" marT="45722" marB="457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CONDITIONS REQUISES</a:t>
                      </a:r>
                    </a:p>
                  </a:txBody>
                  <a:tcPr marL="91442" marR="91442" marT="45722" marB="457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DATES D’INSCRIPTION</a:t>
                      </a:r>
                    </a:p>
                  </a:txBody>
                  <a:tcPr marL="91442" marR="91442" marT="45722" marB="45722" horzOverflow="overflow">
                    <a:solidFill>
                      <a:srgbClr val="28315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bg1"/>
                          </a:solidFill>
                          <a:effectLst/>
                          <a:latin typeface="Calibri" panose="020F0502020204030204" pitchFamily="34" charset="0"/>
                        </a:rPr>
                        <a:t>NATURE DES EPREUVES</a:t>
                      </a:r>
                    </a:p>
                  </a:txBody>
                  <a:tcPr marL="91442" marR="91442" marT="45722" marB="45722" horzOverflow="overflow">
                    <a:solidFill>
                      <a:srgbClr val="28315B"/>
                    </a:solidFill>
                  </a:tcPr>
                </a:tc>
                <a:extLst>
                  <a:ext uri="{0D108BD9-81ED-4DB2-BD59-A6C34878D82A}">
                    <a16:rowId xmlns:a16="http://schemas.microsoft.com/office/drawing/2014/main" val="2333788721"/>
                  </a:ext>
                </a:extLst>
              </a:tr>
              <a:tr h="2638670">
                <a:tc>
                  <a:txBody>
                    <a:bodyPr/>
                    <a:lstStyle>
                      <a:lvl1pPr>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algn="l"/>
                      <a:endParaRPr lang="fr-FR" sz="1600" b="1" i="0" u="none" strike="noStrike" baseline="0" dirty="0">
                        <a:latin typeface="Calibri"/>
                      </a:endParaRPr>
                    </a:p>
                    <a:p>
                      <a:pPr algn="l"/>
                      <a:endParaRPr lang="fr-FR" sz="1600" b="1" i="0" u="none" strike="noStrike" baseline="0" dirty="0">
                        <a:latin typeface="Calibri"/>
                      </a:endParaRPr>
                    </a:p>
                    <a:p>
                      <a:pPr algn="ctr"/>
                      <a:r>
                        <a:rPr lang="fr-FR" sz="1600" b="1" i="0" u="none" strike="noStrike" baseline="0" dirty="0">
                          <a:latin typeface="Calibri"/>
                        </a:rPr>
                        <a:t>IGR HORS</a:t>
                      </a:r>
                    </a:p>
                    <a:p>
                      <a:pPr algn="ctr"/>
                      <a:r>
                        <a:rPr lang="fr-FR" sz="1600" b="1" i="0" u="none" strike="noStrike" baseline="0" dirty="0">
                          <a:latin typeface="Calibri"/>
                        </a:rPr>
                        <a:t>CLASSE</a:t>
                      </a:r>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txBody>
                  <a:tcPr marL="91442" marR="91442" marT="45729" marB="45729" horzOverflow="overflow">
                    <a:solidFill>
                      <a:srgbClr val="CEC6C0"/>
                    </a:solidFill>
                  </a:tcPr>
                </a:tc>
                <a:tc>
                  <a:txBody>
                    <a:bodyPr/>
                    <a:lstStyle/>
                    <a:p>
                      <a:pPr algn="ctr"/>
                      <a:endParaRPr kumimoji="0" lang="fr-FR" altLang="fr-FR" sz="1600" b="0" i="0" u="none" strike="noStrike" cap="none" normalizeH="0" baseline="0" dirty="0">
                        <a:ln>
                          <a:noFill/>
                        </a:ln>
                        <a:solidFill>
                          <a:schemeClr val="tx1"/>
                        </a:solidFill>
                        <a:effectLst/>
                        <a:latin typeface="Calibri" panose="020F0502020204030204" pitchFamily="34" charset="0"/>
                        <a:cs typeface="Arial" charset="0"/>
                      </a:endParaRPr>
                    </a:p>
                    <a:p>
                      <a:pPr algn="ctr"/>
                      <a:endParaRPr kumimoji="0" lang="fr-FR" altLang="fr-FR" sz="1600" b="0" i="0" u="none" strike="noStrike" cap="none" normalizeH="0" baseline="0" dirty="0">
                        <a:ln>
                          <a:noFill/>
                        </a:ln>
                        <a:solidFill>
                          <a:schemeClr val="tx1"/>
                        </a:solidFill>
                        <a:effectLst/>
                        <a:latin typeface="Calibri" panose="020F0502020204030204" pitchFamily="34" charset="0"/>
                        <a:cs typeface="Arial" charset="0"/>
                      </a:endParaRPr>
                    </a:p>
                    <a:p>
                      <a:pPr algn="ct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 IGR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au 6ème échelon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au 31 décembre de l'année au titre de laquelle l'examen est organisé</a:t>
                      </a:r>
                    </a:p>
                    <a:p>
                      <a:pPr algn="ct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 </a:t>
                      </a:r>
                      <a:r>
                        <a:rPr kumimoji="0" lang="fr-FR" altLang="fr-FR" sz="1600" b="1" i="0" u="none" strike="noStrike" cap="none" normalizeH="0" baseline="0" dirty="0">
                          <a:ln>
                            <a:noFill/>
                          </a:ln>
                          <a:solidFill>
                            <a:schemeClr val="tx1"/>
                          </a:solidFill>
                          <a:effectLst/>
                          <a:latin typeface="Calibri" panose="020F0502020204030204" pitchFamily="34" charset="0"/>
                          <a:cs typeface="Arial" charset="0"/>
                        </a:rPr>
                        <a:t>Au moins 8 ans </a:t>
                      </a:r>
                      <a:r>
                        <a:rPr kumimoji="0" lang="fr-FR" altLang="fr-FR" sz="1600" b="0" i="0" u="none" strike="noStrike" cap="none" normalizeH="0" baseline="0" dirty="0">
                          <a:ln>
                            <a:noFill/>
                          </a:ln>
                          <a:solidFill>
                            <a:schemeClr val="tx1"/>
                          </a:solidFill>
                          <a:effectLst/>
                          <a:latin typeface="Calibri" panose="020F0502020204030204" pitchFamily="34" charset="0"/>
                          <a:cs typeface="Arial" charset="0"/>
                        </a:rPr>
                        <a:t>de services effectifs</a:t>
                      </a:r>
                    </a:p>
                  </a:txBody>
                  <a:tcPr marL="91442" marR="91442" marT="45729" marB="45729" horzOverflow="overflow">
                    <a:solidFill>
                      <a:srgbClr val="CEC6C0"/>
                    </a:solidFill>
                  </a:tcPr>
                </a:tc>
                <a:tc>
                  <a:txBody>
                    <a:bodyPr/>
                    <a:lstStyle/>
                    <a:p>
                      <a:pPr algn="l"/>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p>
                      <a:pPr algn="l"/>
                      <a:endParaRPr kumimoji="0" lang="fr-FR" altLang="fr-FR" sz="1600" b="1" i="0" u="none" strike="noStrike" cap="none" normalizeH="0" baseline="0" dirty="0">
                        <a:ln>
                          <a:noFill/>
                        </a:ln>
                        <a:solidFill>
                          <a:schemeClr val="tx1"/>
                        </a:solidFill>
                        <a:effectLst/>
                        <a:latin typeface="Calibri" panose="020F0502020204030204"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anose="020F0502020204030204" pitchFamily="34" charset="0"/>
                        </a:rPr>
                        <a:t>08 avril (12h) au 06 mai 2026 (12h)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cap="none" normalizeH="0" baseline="0" dirty="0">
                          <a:ln>
                            <a:noFill/>
                          </a:ln>
                          <a:solidFill>
                            <a:schemeClr val="tx1"/>
                          </a:solidFill>
                          <a:effectLst/>
                          <a:latin typeface="Calibri" panose="020F0502020204030204" pitchFamily="34" charset="0"/>
                          <a:hlinkClick r:id="rId2"/>
                        </a:rPr>
                        <a:t>Sur le site WEB ITRF</a:t>
                      </a:r>
                      <a:endParaRPr kumimoji="0" lang="fr-FR" sz="16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Calibri" panose="020F0502020204030204" pitchFamily="34" charset="0"/>
                      </a:endParaRPr>
                    </a:p>
                  </a:txBody>
                  <a:tcPr marL="91442" marR="91442" marT="45729" marB="45729" horzOverflow="overflow">
                    <a:solidFill>
                      <a:srgbClr val="CEC6C0"/>
                    </a:solidFill>
                  </a:tcPr>
                </a:tc>
                <a:tc>
                  <a:txBody>
                    <a:bodyPr/>
                    <a:lstStyle>
                      <a:lvl1pPr marL="285750" indent="-285750">
                        <a:spcBef>
                          <a:spcPct val="20000"/>
                        </a:spcBef>
                        <a:defRPr sz="28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fr-FR" altLang="fr-FR"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Etude du dossier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sz="1600" b="0" i="0" u="none" strike="noStrike" kern="1200" cap="none" normalizeH="0" baseline="0" dirty="0">
                          <a:ln>
                            <a:noFill/>
                          </a:ln>
                          <a:solidFill>
                            <a:schemeClr val="tx1"/>
                          </a:solidFill>
                          <a:effectLst/>
                          <a:latin typeface="Calibri" panose="020F0502020204030204" pitchFamily="34" charset="0"/>
                          <a:ea typeface="ＭＳ Ｐゴシック" pitchFamily="34" charset="-128"/>
                          <a:cs typeface="+mn-cs"/>
                        </a:rPr>
                        <a:t> Entretien avec le jury (30mn. dont 10mn. d’exposé)</a:t>
                      </a:r>
                    </a:p>
                  </a:txBody>
                  <a:tcPr marL="91442" marR="91442" marT="45729" marB="45729" horzOverflow="overflow">
                    <a:solidFill>
                      <a:srgbClr val="CEC6C0"/>
                    </a:solidFill>
                  </a:tcPr>
                </a:tc>
                <a:extLst>
                  <a:ext uri="{0D108BD9-81ED-4DB2-BD59-A6C34878D82A}">
                    <a16:rowId xmlns:a16="http://schemas.microsoft.com/office/drawing/2014/main" val="1535986165"/>
                  </a:ext>
                </a:extLst>
              </a:tr>
            </a:tbl>
          </a:graphicData>
        </a:graphic>
      </p:graphicFrame>
      <p:pic>
        <p:nvPicPr>
          <p:cNvPr id="5" name="Image 4">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4" name="ZoneTexte 3">
            <a:extLst>
              <a:ext uri="{FF2B5EF4-FFF2-40B4-BE49-F238E27FC236}">
                <a16:creationId xmlns:a16="http://schemas.microsoft.com/office/drawing/2014/main" id="{CFCD6042-19E8-FC85-F900-A8CAE8AC220C}"/>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7" name="Image 6">
            <a:extLst>
              <a:ext uri="{FF2B5EF4-FFF2-40B4-BE49-F238E27FC236}">
                <a16:creationId xmlns:a16="http://schemas.microsoft.com/office/drawing/2014/main" id="{3F876280-7988-D1F0-E131-9E204C4AB086}"/>
              </a:ext>
            </a:extLst>
          </p:cNvPr>
          <p:cNvPicPr>
            <a:picLocks noChangeAspect="1"/>
          </p:cNvPicPr>
          <p:nvPr/>
        </p:nvPicPr>
        <p:blipFill>
          <a:blip r:embed="rId4"/>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4612323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7" name="Espace réservé du contenu 2"/>
          <p:cNvSpPr>
            <a:spLocks noGrp="1"/>
          </p:cNvSpPr>
          <p:nvPr>
            <p:ph type="ctrTitle"/>
          </p:nvPr>
        </p:nvSpPr>
        <p:spPr>
          <a:xfrm>
            <a:off x="1514669" y="607445"/>
            <a:ext cx="9144000" cy="1229982"/>
          </a:xfrm>
        </p:spPr>
        <p:txBody>
          <a:bodyPr>
            <a:normAutofit/>
          </a:bodyPr>
          <a:lstStyle/>
          <a:p>
            <a:pPr algn="ctr" eaLnBrk="1" hangingPunct="1">
              <a:spcBef>
                <a:spcPct val="0"/>
              </a:spcBef>
            </a:pPr>
            <a:r>
              <a:rPr lang="fr-FR" altLang="fr-FR" sz="2800" dirty="0">
                <a:solidFill>
                  <a:srgbClr val="867567"/>
                </a:solidFill>
                <a:latin typeface="Montserrat" panose="00000500000000000000" pitchFamily="2" charset="0"/>
              </a:rPr>
              <a:t>IX-Jury : compétences, la composition</a:t>
            </a:r>
            <a:br>
              <a:rPr lang="fr-FR" altLang="fr-FR" sz="2800" b="1" dirty="0">
                <a:solidFill>
                  <a:srgbClr val="867567"/>
                </a:solidFill>
                <a:latin typeface="Montserrat" panose="00000500000000000000" pitchFamily="2" charset="0"/>
              </a:rPr>
            </a:br>
            <a:endParaRPr lang="fr-FR" altLang="fr-FR" sz="2800" dirty="0">
              <a:solidFill>
                <a:srgbClr val="867567"/>
              </a:solidFill>
              <a:latin typeface="Montserrat" panose="00000500000000000000" pitchFamily="2" charset="0"/>
            </a:endParaRPr>
          </a:p>
        </p:txBody>
      </p:sp>
      <p:pic>
        <p:nvPicPr>
          <p:cNvPr id="6" name="Image 5">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737763" y="5726598"/>
            <a:ext cx="2641600" cy="330200"/>
          </a:xfrm>
          <a:prstGeom prst="rect">
            <a:avLst/>
          </a:prstGeom>
        </p:spPr>
      </p:pic>
      <p:pic>
        <p:nvPicPr>
          <p:cNvPr id="9" name="Image 8" descr="Une image contenant meubles, conception, table, sol&#10;&#10;Le contenu généré par l’IA peut être incorrect.">
            <a:extLst>
              <a:ext uri="{FF2B5EF4-FFF2-40B4-BE49-F238E27FC236}">
                <a16:creationId xmlns:a16="http://schemas.microsoft.com/office/drawing/2014/main" id="{1978C063-DA0F-39EA-0AD3-1497FA770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395" y="1933395"/>
            <a:ext cx="2991209" cy="2991209"/>
          </a:xfrm>
          <a:prstGeom prst="rect">
            <a:avLst/>
          </a:prstGeom>
        </p:spPr>
      </p:pic>
    </p:spTree>
    <p:extLst>
      <p:ext uri="{BB962C8B-B14F-4D97-AF65-F5344CB8AC3E}">
        <p14:creationId xmlns:p14="http://schemas.microsoft.com/office/powerpoint/2010/main" val="369599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65477" y="1383436"/>
            <a:ext cx="8941837" cy="4114285"/>
          </a:xfrm>
        </p:spPr>
        <p:txBody>
          <a:bodyPr>
            <a:noAutofit/>
          </a:bodyPr>
          <a:lstStyle/>
          <a:p>
            <a:pPr algn="l">
              <a:defRPr/>
            </a:pPr>
            <a:r>
              <a:rPr lang="fr-FR" sz="2400" dirty="0">
                <a:solidFill>
                  <a:schemeClr val="bg1"/>
                </a:solidFill>
                <a:latin typeface="Calibri" panose="020F0502020204030204" pitchFamily="34" charset="0"/>
                <a:ea typeface="ヒラギノ角ゴ Pro W3" charset="-128"/>
                <a:cs typeface="Calibri" panose="020F0502020204030204" pitchFamily="34" charset="0"/>
              </a:rPr>
              <a:t>Le jury évalue les candidats uniquement en fonction de la valeur des épreuves telles qu’elles sont fixées par la réglementation.</a:t>
            </a:r>
            <a:br>
              <a:rPr lang="fr-FR" sz="2400" dirty="0">
                <a:solidFill>
                  <a:schemeClr val="bg1"/>
                </a:solidFill>
                <a:latin typeface="Calibri" panose="020F0502020204030204" pitchFamily="34" charset="0"/>
                <a:ea typeface="ヒラギノ角ゴ Pro W3" charset="-128"/>
                <a:cs typeface="Calibri" panose="020F0502020204030204" pitchFamily="34" charset="0"/>
              </a:rPr>
            </a:br>
            <a:br>
              <a:rPr lang="fr-FR" sz="2400" dirty="0">
                <a:solidFill>
                  <a:schemeClr val="bg1"/>
                </a:solidFill>
                <a:latin typeface="Calibri" panose="020F0502020204030204" pitchFamily="34" charset="0"/>
                <a:ea typeface="ヒラギノ角ゴ Pro W3" charset="-128"/>
                <a:cs typeface="Calibri" panose="020F0502020204030204" pitchFamily="34" charset="0"/>
              </a:rPr>
            </a:br>
            <a:r>
              <a:rPr lang="fr-FR" sz="2400" dirty="0">
                <a:solidFill>
                  <a:schemeClr val="bg1"/>
                </a:solidFill>
                <a:latin typeface="Calibri" panose="020F0502020204030204" pitchFamily="34" charset="0"/>
                <a:ea typeface="ヒラギノ角ゴ Pro W3" charset="-128"/>
                <a:cs typeface="Calibri" panose="020F0502020204030204" pitchFamily="34" charset="0"/>
              </a:rPr>
              <a:t>Cette mission s’exerce en toute indépendance par rapport à l’autorité hiérarchique.</a:t>
            </a:r>
            <a:br>
              <a:rPr lang="fr-FR" sz="2400" dirty="0">
                <a:solidFill>
                  <a:schemeClr val="bg1"/>
                </a:solidFill>
                <a:latin typeface="Calibri" panose="020F0502020204030204" pitchFamily="34" charset="0"/>
                <a:ea typeface="ヒラギノ角ゴ Pro W3" charset="-128"/>
                <a:cs typeface="Calibri" panose="020F0502020204030204" pitchFamily="34" charset="0"/>
              </a:rPr>
            </a:br>
            <a:br>
              <a:rPr lang="fr-FR" sz="2400" dirty="0">
                <a:solidFill>
                  <a:schemeClr val="bg1"/>
                </a:solidFill>
                <a:latin typeface="Calibri" panose="020F0502020204030204" pitchFamily="34" charset="0"/>
                <a:ea typeface="ヒラギノ角ゴ Pro W3" charset="-128"/>
                <a:cs typeface="Calibri" panose="020F0502020204030204" pitchFamily="34" charset="0"/>
              </a:rPr>
            </a:br>
            <a:r>
              <a:rPr lang="fr-FR" sz="2400" dirty="0">
                <a:solidFill>
                  <a:schemeClr val="bg1"/>
                </a:solidFill>
                <a:latin typeface="Calibri" panose="020F0502020204030204" pitchFamily="34" charset="0"/>
                <a:ea typeface="ヒラギノ角ゴ Pro W3" charset="-128"/>
                <a:cs typeface="Calibri" panose="020F0502020204030204" pitchFamily="34" charset="0"/>
              </a:rPr>
              <a:t>Les décisions du jury sont souveraines.</a:t>
            </a:r>
            <a:br>
              <a:rPr lang="fr-FR" sz="2400" dirty="0">
                <a:solidFill>
                  <a:schemeClr val="bg1"/>
                </a:solidFill>
                <a:latin typeface="Calibri" panose="020F0502020204030204" pitchFamily="34" charset="0"/>
                <a:ea typeface="ヒラギノ角ゴ Pro W3" charset="-128"/>
                <a:cs typeface="Calibri" panose="020F0502020204030204" pitchFamily="34" charset="0"/>
              </a:rPr>
            </a:br>
            <a:br>
              <a:rPr lang="fr-FR" sz="2400" dirty="0">
                <a:solidFill>
                  <a:schemeClr val="bg1"/>
                </a:solidFill>
                <a:latin typeface="Calibri" panose="020F0502020204030204" pitchFamily="34" charset="0"/>
                <a:ea typeface="ヒラギノ角ゴ Pro W3" charset="-128"/>
                <a:cs typeface="Calibri" panose="020F0502020204030204" pitchFamily="34" charset="0"/>
              </a:rPr>
            </a:br>
            <a:r>
              <a:rPr lang="fr-FR" sz="2400" dirty="0">
                <a:solidFill>
                  <a:schemeClr val="bg1"/>
                </a:solidFill>
                <a:latin typeface="Calibri" panose="020F0502020204030204" pitchFamily="34" charset="0"/>
                <a:ea typeface="ヒラギノ角ゴ Pro W3" charset="-128"/>
                <a:cs typeface="Calibri" panose="020F0502020204030204" pitchFamily="34" charset="0"/>
              </a:rPr>
              <a:t>Le jury ne peut pas modifier le règlement du concours. </a:t>
            </a:r>
            <a:br>
              <a:rPr lang="fr-FR" sz="2400" dirty="0">
                <a:solidFill>
                  <a:schemeClr val="bg1"/>
                </a:solidFill>
                <a:latin typeface="Calibri" panose="020F0502020204030204" pitchFamily="34" charset="0"/>
                <a:ea typeface="ヒラギノ角ゴ Pro W3" charset="-128"/>
                <a:cs typeface="Calibri" panose="020F0502020204030204" pitchFamily="34" charset="0"/>
              </a:rPr>
            </a:br>
            <a:r>
              <a:rPr lang="fr-FR" sz="2400" dirty="0">
                <a:solidFill>
                  <a:schemeClr val="bg1"/>
                </a:solidFill>
                <a:latin typeface="Calibri" panose="020F0502020204030204" pitchFamily="34" charset="0"/>
                <a:ea typeface="ヒラギノ角ゴ Pro W3" charset="-128"/>
                <a:cs typeface="Calibri" panose="020F0502020204030204" pitchFamily="34" charset="0"/>
              </a:rPr>
              <a:t>Il est lié par les textes organisant le concours.</a:t>
            </a:r>
            <a:br>
              <a:rPr lang="fr-FR" sz="2400" dirty="0">
                <a:solidFill>
                  <a:schemeClr val="bg1"/>
                </a:solidFill>
                <a:latin typeface="Calibri" panose="020F0502020204030204" pitchFamily="34" charset="0"/>
                <a:ea typeface="ヒラギノ角ゴ Pro W3" charset="-128"/>
                <a:cs typeface="Calibri" panose="020F0502020204030204" pitchFamily="34" charset="0"/>
              </a:rPr>
            </a:br>
            <a:endParaRPr lang="fr-FR" sz="2400" dirty="0">
              <a:solidFill>
                <a:schemeClr val="bg1"/>
              </a:solidFill>
              <a:latin typeface="Calibri" panose="020F0502020204030204" pitchFamily="34" charset="0"/>
              <a:ea typeface="ヒラギノ角ゴ Pro W3" charset="-128"/>
              <a:cs typeface="Calibri" panose="020F0502020204030204" pitchFamily="34" charset="0"/>
            </a:endParaRPr>
          </a:p>
        </p:txBody>
      </p:sp>
      <p:sp>
        <p:nvSpPr>
          <p:cNvPr id="9" name="Rectangle 1"/>
          <p:cNvSpPr>
            <a:spLocks noChangeArrowheads="1"/>
          </p:cNvSpPr>
          <p:nvPr/>
        </p:nvSpPr>
        <p:spPr bwMode="auto">
          <a:xfrm>
            <a:off x="2167780" y="661988"/>
            <a:ext cx="7200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sz="2800" dirty="0">
                <a:solidFill>
                  <a:srgbClr val="867567"/>
                </a:solidFill>
                <a:latin typeface="Montserrat" panose="00000500000000000000" pitchFamily="2" charset="0"/>
              </a:rPr>
              <a:t>COMPETENCES DU JURY</a:t>
            </a:r>
          </a:p>
        </p:txBody>
      </p:sp>
      <p:pic>
        <p:nvPicPr>
          <p:cNvPr id="6" name="Image 5">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1168686" y="6026149"/>
            <a:ext cx="2641600" cy="330200"/>
          </a:xfrm>
          <a:prstGeom prst="rect">
            <a:avLst/>
          </a:prstGeom>
        </p:spPr>
      </p:pic>
    </p:spTree>
    <p:extLst>
      <p:ext uri="{BB962C8B-B14F-4D97-AF65-F5344CB8AC3E}">
        <p14:creationId xmlns:p14="http://schemas.microsoft.com/office/powerpoint/2010/main" val="402950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1296953" y="1754670"/>
            <a:ext cx="8941837" cy="4114285"/>
          </a:xfrm>
        </p:spPr>
        <p:txBody>
          <a:bodyPr>
            <a:noAutofit/>
          </a:bodyPr>
          <a:lstStyle/>
          <a:p>
            <a:pPr algn="l">
              <a:defRPr/>
            </a:pPr>
            <a:br>
              <a:rPr lang="fr-FR" sz="2400" dirty="0">
                <a:solidFill>
                  <a:prstClr val="black"/>
                </a:solidFill>
                <a:latin typeface="Calibri" panose="020F0502020204030204" pitchFamily="34" charset="0"/>
                <a:ea typeface="ヒラギノ角ゴ Pro W3" charset="-128"/>
                <a:cs typeface="Calibri" panose="020F0502020204030204" pitchFamily="34" charset="0"/>
              </a:rPr>
            </a:br>
            <a:endParaRPr lang="fr-FR" sz="2400" dirty="0">
              <a:solidFill>
                <a:prstClr val="black"/>
              </a:solidFill>
              <a:latin typeface="Calibri" panose="020F0502020204030204" pitchFamily="34" charset="0"/>
              <a:ea typeface="ヒラギノ角ゴ Pro W3" charset="-128"/>
              <a:cs typeface="Calibri" panose="020F0502020204030204" pitchFamily="34" charset="0"/>
            </a:endParaRPr>
          </a:p>
        </p:txBody>
      </p:sp>
      <p:sp>
        <p:nvSpPr>
          <p:cNvPr id="9" name="Rectangle 1"/>
          <p:cNvSpPr>
            <a:spLocks noChangeArrowheads="1"/>
          </p:cNvSpPr>
          <p:nvPr/>
        </p:nvSpPr>
        <p:spPr bwMode="auto">
          <a:xfrm>
            <a:off x="2167780" y="661988"/>
            <a:ext cx="7200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sz="2800" dirty="0">
                <a:solidFill>
                  <a:srgbClr val="867567"/>
                </a:solidFill>
                <a:latin typeface="Montserrat" panose="00000500000000000000" pitchFamily="2" charset="0"/>
              </a:rPr>
              <a:t>COMPOSITION DU JURY</a:t>
            </a:r>
          </a:p>
        </p:txBody>
      </p:sp>
      <p:graphicFrame>
        <p:nvGraphicFramePr>
          <p:cNvPr id="4" name="Tableau 3"/>
          <p:cNvGraphicFramePr>
            <a:graphicFrameLocks noGrp="1"/>
          </p:cNvGraphicFramePr>
          <p:nvPr>
            <p:extLst>
              <p:ext uri="{D42A27DB-BD31-4B8C-83A1-F6EECF244321}">
                <p14:modId xmlns:p14="http://schemas.microsoft.com/office/powerpoint/2010/main" val="752766010"/>
              </p:ext>
            </p:extLst>
          </p:nvPr>
        </p:nvGraphicFramePr>
        <p:xfrm>
          <a:off x="326570" y="1324948"/>
          <a:ext cx="11411339" cy="4203494"/>
        </p:xfrm>
        <a:graphic>
          <a:graphicData uri="http://schemas.openxmlformats.org/drawingml/2006/table">
            <a:tbl>
              <a:tblPr firstRow="1" bandRow="1">
                <a:tableStyleId>{69CF1AB2-1976-4502-BF36-3FF5EA218861}</a:tableStyleId>
              </a:tblPr>
              <a:tblGrid>
                <a:gridCol w="5542329">
                  <a:extLst>
                    <a:ext uri="{9D8B030D-6E8A-4147-A177-3AD203B41FA5}">
                      <a16:colId xmlns:a16="http://schemas.microsoft.com/office/drawing/2014/main" val="3057220890"/>
                    </a:ext>
                  </a:extLst>
                </a:gridCol>
                <a:gridCol w="5869010">
                  <a:extLst>
                    <a:ext uri="{9D8B030D-6E8A-4147-A177-3AD203B41FA5}">
                      <a16:colId xmlns:a16="http://schemas.microsoft.com/office/drawing/2014/main" val="3468455158"/>
                    </a:ext>
                  </a:extLst>
                </a:gridCol>
              </a:tblGrid>
              <a:tr h="374596">
                <a:tc>
                  <a:txBody>
                    <a:bodyPr/>
                    <a:lstStyle/>
                    <a:p>
                      <a:pPr algn="ctr"/>
                      <a:r>
                        <a:rPr lang="fr-FR" sz="1800" dirty="0">
                          <a:solidFill>
                            <a:schemeClr val="bg1"/>
                          </a:solidFill>
                        </a:rPr>
                        <a:t>Catégorie B et C </a:t>
                      </a:r>
                    </a:p>
                  </a:txBody>
                  <a:tcPr marL="91433" marR="91433" marT="45714" marB="45714">
                    <a:solidFill>
                      <a:srgbClr val="3D3C5D"/>
                    </a:solidFill>
                  </a:tcPr>
                </a:tc>
                <a:tc>
                  <a:txBody>
                    <a:bodyPr/>
                    <a:lstStyle/>
                    <a:p>
                      <a:pPr algn="ctr"/>
                      <a:r>
                        <a:rPr lang="fr-FR" sz="1800" dirty="0">
                          <a:solidFill>
                            <a:schemeClr val="bg1"/>
                          </a:solidFill>
                        </a:rPr>
                        <a:t>Catégories</a:t>
                      </a:r>
                      <a:r>
                        <a:rPr lang="fr-FR" sz="1800" baseline="0" dirty="0">
                          <a:solidFill>
                            <a:schemeClr val="bg1"/>
                          </a:solidFill>
                        </a:rPr>
                        <a:t> A</a:t>
                      </a:r>
                      <a:endParaRPr lang="fr-FR" sz="1800" dirty="0">
                        <a:solidFill>
                          <a:schemeClr val="bg1"/>
                        </a:solidFill>
                      </a:endParaRPr>
                    </a:p>
                  </a:txBody>
                  <a:tcPr marL="91433" marR="91433" marT="45714" marB="45714">
                    <a:solidFill>
                      <a:srgbClr val="3D3C5D"/>
                    </a:solidFill>
                  </a:tcPr>
                </a:tc>
                <a:extLst>
                  <a:ext uri="{0D108BD9-81ED-4DB2-BD59-A6C34878D82A}">
                    <a16:rowId xmlns:a16="http://schemas.microsoft.com/office/drawing/2014/main" val="1678728735"/>
                  </a:ext>
                </a:extLst>
              </a:tr>
              <a:tr h="3828898">
                <a:tc>
                  <a:txBody>
                    <a:bodyPr/>
                    <a:lstStyle/>
                    <a:p>
                      <a:pPr marL="342900" indent="-342900">
                        <a:buFont typeface="Arial" panose="020B0604020202020204" pitchFamily="34" charset="0"/>
                        <a:buChar char="•"/>
                      </a:pPr>
                      <a:r>
                        <a:rPr lang="fr-FR" sz="1600" dirty="0">
                          <a:solidFill>
                            <a:schemeClr val="tx1"/>
                          </a:solidFill>
                        </a:rPr>
                        <a:t> Jury unique pour l’admissibilité et l’admission</a:t>
                      </a:r>
                    </a:p>
                    <a:p>
                      <a:pPr marL="342900" indent="-342900">
                        <a:buFont typeface="Arial" panose="020B0604020202020204" pitchFamily="34" charset="0"/>
                        <a:buChar char="•"/>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 Un(e) représentant(e) de chaque affectataire</a:t>
                      </a:r>
                    </a:p>
                    <a:p>
                      <a:pPr marL="342900" indent="-342900">
                        <a:buFont typeface="Arial" panose="020B0604020202020204" pitchFamily="34" charset="0"/>
                        <a:buChar char="•"/>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Au moins un(e) expert(e)</a:t>
                      </a:r>
                    </a:p>
                    <a:p>
                      <a:pPr marL="342900" indent="-342900">
                        <a:buFont typeface="Arial" panose="020B0604020202020204" pitchFamily="34" charset="0"/>
                        <a:buChar char="•"/>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Audition par sous-jurys s’il y a beaucoup d’admissibles</a:t>
                      </a:r>
                    </a:p>
                    <a:p>
                      <a:pPr marL="342900" indent="-342900">
                        <a:buFont typeface="Arial" panose="020B0604020202020204" pitchFamily="34" charset="0"/>
                        <a:buChar char="•"/>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Règle d’alternance des présidents de jury</a:t>
                      </a:r>
                    </a:p>
                    <a:p>
                      <a:pPr marL="342900" indent="-342900">
                        <a:buFont typeface="Arial" panose="020B0604020202020204" pitchFamily="34" charset="0"/>
                        <a:buChar char="•"/>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Respect de la parité</a:t>
                      </a:r>
                    </a:p>
                  </a:txBody>
                  <a:tcPr marL="91433" marR="91433" marT="45714" marB="45714">
                    <a:solidFill>
                      <a:srgbClr val="CEC6C0"/>
                    </a:solidFill>
                  </a:tcPr>
                </a:tc>
                <a:tc>
                  <a:txBody>
                    <a:bodyPr/>
                    <a:lstStyle/>
                    <a:p>
                      <a:pPr marL="342900" indent="-342900">
                        <a:buFont typeface="Arial" panose="020B0604020202020204" pitchFamily="34" charset="0"/>
                        <a:buChar char="•"/>
                      </a:pPr>
                      <a:r>
                        <a:rPr lang="fr-FR" sz="1600" dirty="0">
                          <a:solidFill>
                            <a:schemeClr val="tx1"/>
                          </a:solidFill>
                        </a:rPr>
                        <a:t>Jury d’admissibilité national avec au moins 2 expert(e)s ITRF</a:t>
                      </a:r>
                    </a:p>
                    <a:p>
                      <a:pPr marL="342900" indent="-342900">
                        <a:buFont typeface="Arial" panose="020B0604020202020204" pitchFamily="34" charset="0"/>
                        <a:buChar char="•"/>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Jury d’admission local avec au moins 3 membres minimum (dont 1 extérieurs à l’affectataire), un(e) expert(e) ITRF</a:t>
                      </a:r>
                    </a:p>
                    <a:p>
                      <a:pPr marL="0" indent="0">
                        <a:buFont typeface="Arial" panose="020B0604020202020204" pitchFamily="34" charset="0"/>
                        <a:buNone/>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Jury présidé par un personnel de l’établissement affectataire</a:t>
                      </a:r>
                    </a:p>
                    <a:p>
                      <a:pPr marL="342900" indent="-342900">
                        <a:buFont typeface="Arial" panose="020B0604020202020204" pitchFamily="34" charset="0"/>
                        <a:buChar char="•"/>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Règles d’alternance des présidents de jury</a:t>
                      </a:r>
                    </a:p>
                    <a:p>
                      <a:pPr marL="342900" indent="-342900">
                        <a:buFont typeface="Arial" panose="020B0604020202020204" pitchFamily="34" charset="0"/>
                        <a:buChar char="•"/>
                      </a:pPr>
                      <a:endParaRPr lang="fr-FR" sz="1600" dirty="0">
                        <a:solidFill>
                          <a:schemeClr val="tx1"/>
                        </a:solidFill>
                      </a:endParaRPr>
                    </a:p>
                    <a:p>
                      <a:pPr marL="342900" indent="-342900">
                        <a:buFont typeface="Arial" panose="020B0604020202020204" pitchFamily="34" charset="0"/>
                        <a:buChar char="•"/>
                      </a:pPr>
                      <a:r>
                        <a:rPr lang="fr-FR" sz="1600" dirty="0">
                          <a:solidFill>
                            <a:schemeClr val="tx1"/>
                          </a:solidFill>
                        </a:rPr>
                        <a:t>Respect de la parité</a:t>
                      </a:r>
                    </a:p>
                  </a:txBody>
                  <a:tcPr marL="91433" marR="91433" marT="45714" marB="45714">
                    <a:solidFill>
                      <a:srgbClr val="CEC6C0"/>
                    </a:solidFill>
                  </a:tcPr>
                </a:tc>
                <a:extLst>
                  <a:ext uri="{0D108BD9-81ED-4DB2-BD59-A6C34878D82A}">
                    <a16:rowId xmlns:a16="http://schemas.microsoft.com/office/drawing/2014/main" val="1233087500"/>
                  </a:ext>
                </a:extLst>
              </a:tr>
            </a:tbl>
          </a:graphicData>
        </a:graphic>
      </p:graphicFrame>
      <p:pic>
        <p:nvPicPr>
          <p:cNvPr id="8" name="Image 7">
            <a:extLst>
              <a:ext uri="{FF2B5EF4-FFF2-40B4-BE49-F238E27FC236}">
                <a16:creationId xmlns:a16="http://schemas.microsoft.com/office/drawing/2014/main" id="{5049A6FC-C0A1-AA4C-8271-636FB6FE7D99}"/>
              </a:ext>
            </a:extLst>
          </p:cNvPr>
          <p:cNvPicPr>
            <a:picLocks noChangeAspect="1"/>
          </p:cNvPicPr>
          <p:nvPr/>
        </p:nvPicPr>
        <p:blipFill>
          <a:blip r:embed="rId2"/>
          <a:stretch>
            <a:fillRect/>
          </a:stretch>
        </p:blipFill>
        <p:spPr>
          <a:xfrm>
            <a:off x="535709" y="6326908"/>
            <a:ext cx="2004296" cy="250537"/>
          </a:xfrm>
          <a:prstGeom prst="rect">
            <a:avLst/>
          </a:prstGeom>
        </p:spPr>
      </p:pic>
      <p:sp>
        <p:nvSpPr>
          <p:cNvPr id="5" name="ZoneTexte 4">
            <a:extLst>
              <a:ext uri="{FF2B5EF4-FFF2-40B4-BE49-F238E27FC236}">
                <a16:creationId xmlns:a16="http://schemas.microsoft.com/office/drawing/2014/main" id="{5D55CFAB-C15A-78B2-F093-80BBC360FF04}"/>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6" name="Image 5">
            <a:extLst>
              <a:ext uri="{FF2B5EF4-FFF2-40B4-BE49-F238E27FC236}">
                <a16:creationId xmlns:a16="http://schemas.microsoft.com/office/drawing/2014/main" id="{106C7858-CB1F-2927-7F4D-AA900B85AEBA}"/>
              </a:ext>
            </a:extLst>
          </p:cNvPr>
          <p:cNvPicPr>
            <a:picLocks noChangeAspect="1"/>
          </p:cNvPicPr>
          <p:nvPr/>
        </p:nvPicPr>
        <p:blipFill>
          <a:blip r:embed="rId3"/>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127928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4" name="Titre 3"/>
          <p:cNvSpPr>
            <a:spLocks noGrp="1"/>
          </p:cNvSpPr>
          <p:nvPr>
            <p:ph type="ctrTitle"/>
          </p:nvPr>
        </p:nvSpPr>
        <p:spPr>
          <a:xfrm>
            <a:off x="1592217" y="1337557"/>
            <a:ext cx="9144000" cy="797876"/>
          </a:xfrm>
        </p:spPr>
        <p:txBody>
          <a:bodyPr>
            <a:noAutofit/>
          </a:bodyPr>
          <a:lstStyle/>
          <a:p>
            <a:pPr>
              <a:defRPr/>
            </a:pPr>
            <a:r>
              <a:rPr lang="fr-FR" altLang="fr-FR" sz="2800" dirty="0">
                <a:solidFill>
                  <a:srgbClr val="867567"/>
                </a:solidFill>
                <a:latin typeface="Montserrat" panose="00000500000000000000" pitchFamily="2" charset="0"/>
              </a:rPr>
              <a:t>II.</a:t>
            </a:r>
            <a:r>
              <a:rPr lang="fr-FR" altLang="fr-FR" sz="2800" dirty="0">
                <a:solidFill>
                  <a:schemeClr val="bg1"/>
                </a:solidFill>
                <a:latin typeface="Montserrat" panose="00000500000000000000" pitchFamily="2" charset="0"/>
              </a:rPr>
              <a:t>  </a:t>
            </a:r>
            <a:r>
              <a:rPr lang="fr-FR" altLang="fr-FR" sz="2800" dirty="0">
                <a:solidFill>
                  <a:srgbClr val="867567"/>
                </a:solidFill>
                <a:latin typeface="Montserrat" panose="00000500000000000000" pitchFamily="2" charset="0"/>
              </a:rPr>
              <a:t>La campagne d’emploi 2026</a:t>
            </a:r>
            <a:endParaRPr lang="fr-FR" altLang="fr-FR" sz="2800" dirty="0">
              <a:solidFill>
                <a:srgbClr val="867567"/>
              </a:solidFill>
              <a:latin typeface="Montserrat" panose="00000500000000000000" pitchFamily="2" charset="0"/>
              <a:cs typeface="Calibri" panose="020F0502020204030204" pitchFamily="34" charset="0"/>
            </a:endParaRPr>
          </a:p>
        </p:txBody>
      </p:sp>
      <p:sp>
        <p:nvSpPr>
          <p:cNvPr id="6" name="Sous-titre 5"/>
          <p:cNvSpPr>
            <a:spLocks noGrp="1"/>
          </p:cNvSpPr>
          <p:nvPr>
            <p:ph type="subTitle" idx="1"/>
          </p:nvPr>
        </p:nvSpPr>
        <p:spPr>
          <a:xfrm>
            <a:off x="294169" y="2376971"/>
            <a:ext cx="11603662" cy="2823429"/>
          </a:xfrm>
        </p:spPr>
        <p:txBody>
          <a:bodyPr>
            <a:normAutofit/>
          </a:bodyPr>
          <a:lstStyle/>
          <a:p>
            <a:endParaRPr lang="fr-FR" dirty="0"/>
          </a:p>
          <a:p>
            <a:pPr>
              <a:defRPr/>
            </a:pPr>
            <a:r>
              <a:rPr lang="fr-FR" altLang="fr-FR" sz="2800" dirty="0">
                <a:solidFill>
                  <a:srgbClr val="867567"/>
                </a:solidFill>
                <a:latin typeface="Montserrat" panose="00000500000000000000" pitchFamily="2" charset="0"/>
              </a:rPr>
              <a:t>L’université Sorbonne Paris Nord a ouvert</a:t>
            </a:r>
          </a:p>
          <a:p>
            <a:pPr>
              <a:defRPr/>
            </a:pPr>
            <a:r>
              <a:rPr lang="fr-FR" altLang="fr-FR" sz="2800" dirty="0">
                <a:solidFill>
                  <a:schemeClr val="bg1"/>
                </a:solidFill>
                <a:latin typeface="Montserrat" panose="00000500000000000000" pitchFamily="2" charset="0"/>
              </a:rPr>
              <a:t>28 postes aux concours dont 3 repyramidages</a:t>
            </a:r>
          </a:p>
          <a:p>
            <a:pPr>
              <a:defRPr/>
            </a:pPr>
            <a:br>
              <a:rPr lang="fr-FR" altLang="fr-FR" sz="3600" b="1" dirty="0"/>
            </a:br>
            <a:endParaRPr lang="fr-FR" altLang="fr-FR" sz="3600" b="1" i="1" dirty="0">
              <a:solidFill>
                <a:srgbClr val="FF0000"/>
              </a:solidFill>
            </a:endParaRPr>
          </a:p>
        </p:txBody>
      </p:sp>
      <p:pic>
        <p:nvPicPr>
          <p:cNvPr id="7" name="Image 6">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1084603" y="5614082"/>
            <a:ext cx="2641600" cy="330200"/>
          </a:xfrm>
          <a:prstGeom prst="rect">
            <a:avLst/>
          </a:prstGeom>
        </p:spPr>
      </p:pic>
    </p:spTree>
    <p:extLst>
      <p:ext uri="{BB962C8B-B14F-4D97-AF65-F5344CB8AC3E}">
        <p14:creationId xmlns:p14="http://schemas.microsoft.com/office/powerpoint/2010/main" val="4883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3D3C5D"/>
        </a:solidFill>
        <a:effectLst/>
      </p:bgPr>
    </p:bg>
    <p:spTree>
      <p:nvGrpSpPr>
        <p:cNvPr id="1" name=""/>
        <p:cNvGrpSpPr/>
        <p:nvPr/>
      </p:nvGrpSpPr>
      <p:grpSpPr>
        <a:xfrm>
          <a:off x="0" y="0"/>
          <a:ext cx="0" cy="0"/>
          <a:chOff x="0" y="0"/>
          <a:chExt cx="0" cy="0"/>
        </a:xfrm>
      </p:grpSpPr>
      <p:sp>
        <p:nvSpPr>
          <p:cNvPr id="9" name="Rectangle 1"/>
          <p:cNvSpPr>
            <a:spLocks noChangeArrowheads="1"/>
          </p:cNvSpPr>
          <p:nvPr/>
        </p:nvSpPr>
        <p:spPr bwMode="auto">
          <a:xfrm>
            <a:off x="1489465" y="680690"/>
            <a:ext cx="88924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None/>
              <a:defRPr/>
            </a:pPr>
            <a:r>
              <a:rPr lang="fr-FR" altLang="fr-FR" sz="2800" dirty="0">
                <a:solidFill>
                  <a:srgbClr val="867567"/>
                </a:solidFill>
                <a:latin typeface="Calibri" panose="020F0502020204030204" pitchFamily="34" charset="0"/>
              </a:rPr>
              <a:t>Comprendre le fonctionnement des établissements d’enseignement supérieur est indispensable pour préparer au mieux les concours ITRF</a:t>
            </a:r>
          </a:p>
        </p:txBody>
      </p:sp>
      <p:sp>
        <p:nvSpPr>
          <p:cNvPr id="6" name="Espace réservé du contenu 1"/>
          <p:cNvSpPr txBox="1">
            <a:spLocks/>
          </p:cNvSpPr>
          <p:nvPr/>
        </p:nvSpPr>
        <p:spPr>
          <a:xfrm>
            <a:off x="783770" y="1822449"/>
            <a:ext cx="10832841" cy="41771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defRPr/>
            </a:pPr>
            <a:endParaRPr lang="fr-FR" altLang="fr-FR" b="1" dirty="0">
              <a:latin typeface="Calibri" panose="020F0502020204030204" pitchFamily="34" charset="0"/>
            </a:endParaRPr>
          </a:p>
          <a:p>
            <a:pPr>
              <a:buFontTx/>
              <a:buNone/>
              <a:defRPr/>
            </a:pPr>
            <a:r>
              <a:rPr lang="fr-FR" altLang="fr-FR" dirty="0">
                <a:solidFill>
                  <a:srgbClr val="FF0000"/>
                </a:solidFill>
                <a:latin typeface="Calibri" panose="020F0502020204030204" pitchFamily="34" charset="0"/>
              </a:rPr>
              <a:t>Le jury attendra que vous ayez des connaissances :</a:t>
            </a:r>
          </a:p>
          <a:p>
            <a:pPr marL="457200" indent="-457200" algn="l">
              <a:buFont typeface="Wingdings" panose="05000000000000000000" pitchFamily="2" charset="2"/>
              <a:buChar char="ü"/>
              <a:defRPr/>
            </a:pPr>
            <a:r>
              <a:rPr lang="fr-FR" altLang="fr-FR" sz="2800" dirty="0">
                <a:solidFill>
                  <a:schemeClr val="bg1"/>
                </a:solidFill>
                <a:latin typeface="Calibri" panose="020F0502020204030204" pitchFamily="34" charset="0"/>
              </a:rPr>
              <a:t> </a:t>
            </a:r>
            <a:r>
              <a:rPr lang="fr-FR" altLang="fr-FR" dirty="0">
                <a:solidFill>
                  <a:srgbClr val="867567"/>
                </a:solidFill>
                <a:latin typeface="Calibri" panose="020F0502020204030204" pitchFamily="34" charset="0"/>
              </a:rPr>
              <a:t>sur la fonction publique</a:t>
            </a:r>
          </a:p>
          <a:p>
            <a:pPr marL="457200" indent="-457200" algn="l">
              <a:buFont typeface="Wingdings" panose="05000000000000000000" pitchFamily="2" charset="2"/>
              <a:buChar char="ü"/>
              <a:defRPr/>
            </a:pPr>
            <a:r>
              <a:rPr lang="fr-FR" altLang="fr-FR" dirty="0">
                <a:solidFill>
                  <a:srgbClr val="867567"/>
                </a:solidFill>
                <a:latin typeface="Calibri" panose="020F0502020204030204" pitchFamily="34" charset="0"/>
              </a:rPr>
              <a:t> sur le fonctionnement de l’enseignement supérieur et de la recherche</a:t>
            </a:r>
          </a:p>
          <a:p>
            <a:pPr marL="457200" indent="-457200" algn="l">
              <a:buFont typeface="Wingdings" panose="05000000000000000000" pitchFamily="2" charset="2"/>
              <a:buChar char="ü"/>
              <a:defRPr/>
            </a:pPr>
            <a:r>
              <a:rPr lang="fr-FR" altLang="fr-FR" dirty="0">
                <a:solidFill>
                  <a:srgbClr val="867567"/>
                </a:solidFill>
                <a:latin typeface="Calibri" panose="020F0502020204030204" pitchFamily="34" charset="0"/>
              </a:rPr>
              <a:t> sur l’établissement dans lequel vous postulez</a:t>
            </a:r>
            <a:endParaRPr lang="fr-FR" altLang="fr-FR" dirty="0">
              <a:solidFill>
                <a:srgbClr val="867567"/>
              </a:solidFill>
            </a:endParaRPr>
          </a:p>
          <a:p>
            <a:pPr marL="457200" indent="-457200" algn="l">
              <a:buFont typeface="Wingdings" panose="05000000000000000000" pitchFamily="2" charset="2"/>
              <a:buChar char="ü"/>
              <a:defRPr/>
            </a:pPr>
            <a:r>
              <a:rPr lang="fr-FR" altLang="fr-FR" dirty="0">
                <a:solidFill>
                  <a:srgbClr val="867567"/>
                </a:solidFill>
                <a:latin typeface="Calibri" panose="020F0502020204030204" pitchFamily="34" charset="0"/>
              </a:rPr>
              <a:t> sur votre parcours professionnel en adéquation avec le poste visé</a:t>
            </a:r>
          </a:p>
          <a:p>
            <a:pPr marL="457200" indent="-457200" algn="l">
              <a:buFont typeface="Wingdings" panose="05000000000000000000" pitchFamily="2" charset="2"/>
              <a:buChar char="ü"/>
              <a:defRPr/>
            </a:pPr>
            <a:r>
              <a:rPr lang="fr-FR" altLang="fr-FR" dirty="0">
                <a:solidFill>
                  <a:srgbClr val="867567"/>
                </a:solidFill>
                <a:latin typeface="Calibri" panose="020F0502020204030204" pitchFamily="34" charset="0"/>
              </a:rPr>
              <a:t> sur le poste et ses missions</a:t>
            </a:r>
          </a:p>
        </p:txBody>
      </p:sp>
      <p:pic>
        <p:nvPicPr>
          <p:cNvPr id="7" name="Image 6">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863886" y="5722884"/>
            <a:ext cx="2641600" cy="330200"/>
          </a:xfrm>
          <a:prstGeom prst="rect">
            <a:avLst/>
          </a:prstGeom>
        </p:spPr>
      </p:pic>
    </p:spTree>
    <p:extLst>
      <p:ext uri="{BB962C8B-B14F-4D97-AF65-F5344CB8AC3E}">
        <p14:creationId xmlns:p14="http://schemas.microsoft.com/office/powerpoint/2010/main" val="22054079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2" name="Rectangle 1"/>
          <p:cNvSpPr/>
          <p:nvPr/>
        </p:nvSpPr>
        <p:spPr>
          <a:xfrm>
            <a:off x="2320960" y="1090832"/>
            <a:ext cx="7646645" cy="523220"/>
          </a:xfrm>
          <a:prstGeom prst="rect">
            <a:avLst/>
          </a:prstGeom>
        </p:spPr>
        <p:txBody>
          <a:bodyPr wrap="none">
            <a:spAutoFit/>
          </a:bodyPr>
          <a:lstStyle/>
          <a:p>
            <a:pPr algn="ctr">
              <a:spcBef>
                <a:spcPct val="0"/>
              </a:spcBef>
            </a:pPr>
            <a:r>
              <a:rPr lang="fr-FR" altLang="fr-FR" sz="2800" dirty="0">
                <a:solidFill>
                  <a:srgbClr val="867567"/>
                </a:solidFill>
                <a:latin typeface="Montserrat" panose="00000500000000000000" pitchFamily="2" charset="0"/>
              </a:rPr>
              <a:t>X-Classement des lauréats et affectation </a:t>
            </a:r>
          </a:p>
        </p:txBody>
      </p:sp>
      <p:pic>
        <p:nvPicPr>
          <p:cNvPr id="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2162" y="2109490"/>
            <a:ext cx="4947349"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542246" y="5991364"/>
            <a:ext cx="2641600" cy="330200"/>
          </a:xfrm>
          <a:prstGeom prst="rect">
            <a:avLst/>
          </a:prstGeom>
        </p:spPr>
      </p:pic>
    </p:spTree>
    <p:extLst>
      <p:ext uri="{BB962C8B-B14F-4D97-AF65-F5344CB8AC3E}">
        <p14:creationId xmlns:p14="http://schemas.microsoft.com/office/powerpoint/2010/main" val="28854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a:xfrm>
            <a:off x="489334" y="975491"/>
            <a:ext cx="11064324" cy="4944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defRPr/>
            </a:pPr>
            <a:endParaRPr lang="fr-FR" altLang="fr-FR" sz="2800" b="1" dirty="0">
              <a:solidFill>
                <a:srgbClr val="00000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defRPr/>
            </a:pPr>
            <a:r>
              <a:rPr lang="fr-FR" altLang="fr-FR" sz="2800" dirty="0">
                <a:solidFill>
                  <a:srgbClr val="867567"/>
                </a:solidFill>
                <a:latin typeface="Calibri" panose="020F0502020204030204" pitchFamily="34" charset="0"/>
                <a:cs typeface="Calibri" panose="020F0502020204030204" pitchFamily="34" charset="0"/>
              </a:rPr>
              <a:t>A l’issue des délibérations, le jury dresse, par ordre de mérite, une liste d’admission. Cette liste comporte, au maximum, autant de candidats que de postes mis au concours, sauf dans le cas où il a jugé le niveau des candidats insuffisant.</a:t>
            </a:r>
          </a:p>
          <a:p>
            <a:pPr algn="just">
              <a:defRPr/>
            </a:pPr>
            <a:endParaRPr lang="fr-FR" altLang="fr-FR" sz="2800" dirty="0">
              <a:solidFill>
                <a:srgbClr val="867567"/>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defRPr/>
            </a:pPr>
            <a:r>
              <a:rPr lang="fr-FR" altLang="fr-FR" sz="2800" dirty="0">
                <a:solidFill>
                  <a:srgbClr val="867567"/>
                </a:solidFill>
                <a:latin typeface="Calibri" panose="020F0502020204030204" pitchFamily="34" charset="0"/>
                <a:cs typeface="Calibri" panose="020F0502020204030204" pitchFamily="34" charset="0"/>
              </a:rPr>
              <a:t>La liste d’admission est signée par le président du jury.</a:t>
            </a:r>
          </a:p>
          <a:p>
            <a:pPr>
              <a:spcBef>
                <a:spcPct val="0"/>
              </a:spcBef>
              <a:buFontTx/>
              <a:buNone/>
              <a:defRPr/>
            </a:pPr>
            <a:br>
              <a:rPr lang="fr-FR" altLang="fr-FR" sz="2800" b="1" dirty="0">
                <a:latin typeface="Calibri" panose="020F0502020204030204" pitchFamily="34" charset="0"/>
              </a:rPr>
            </a:br>
            <a:endParaRPr lang="fr-FR" sz="1400" dirty="0">
              <a:latin typeface="Calibri" panose="020F0502020204030204" pitchFamily="34" charset="0"/>
            </a:endParaRPr>
          </a:p>
        </p:txBody>
      </p:sp>
      <p:pic>
        <p:nvPicPr>
          <p:cNvPr id="5" name="Image 4">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1095114" y="5807758"/>
            <a:ext cx="2641600" cy="330200"/>
          </a:xfrm>
          <a:prstGeom prst="rect">
            <a:avLst/>
          </a:prstGeom>
        </p:spPr>
      </p:pic>
    </p:spTree>
    <p:extLst>
      <p:ext uri="{BB962C8B-B14F-4D97-AF65-F5344CB8AC3E}">
        <p14:creationId xmlns:p14="http://schemas.microsoft.com/office/powerpoint/2010/main" val="415867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7" name="Espace réservé du contenu 2"/>
          <p:cNvSpPr txBox="1">
            <a:spLocks/>
          </p:cNvSpPr>
          <p:nvPr/>
        </p:nvSpPr>
        <p:spPr>
          <a:xfrm>
            <a:off x="352699" y="826103"/>
            <a:ext cx="11148299" cy="4744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buFontTx/>
              <a:buNone/>
              <a:defRPr/>
            </a:pPr>
            <a:endParaRPr lang="fr-FR" altLang="fr-FR" sz="2800" b="1" dirty="0">
              <a:solidFill>
                <a:srgbClr val="000000"/>
              </a:solidFill>
              <a:latin typeface="Calibri" panose="020F0502020204030204" pitchFamily="34" charset="0"/>
              <a:cs typeface="Calibri" panose="020F0502020204030204" pitchFamily="34" charset="0"/>
            </a:endParaRPr>
          </a:p>
          <a:p>
            <a:pPr marL="457200" indent="-457200" algn="l">
              <a:buFont typeface="Wingdings" panose="05000000000000000000" pitchFamily="2" charset="2"/>
              <a:buChar char="Ø"/>
              <a:defRPr/>
            </a:pPr>
            <a:r>
              <a:rPr lang="fr-FR" altLang="fr-FR" sz="2800" dirty="0">
                <a:solidFill>
                  <a:srgbClr val="867567"/>
                </a:solidFill>
              </a:rPr>
              <a:t>Les lauréats des concours et des examens professionnels sont affectés d’après le classement sur la liste principale puis dans l’ordre d’inscription sur la liste complémentaire. </a:t>
            </a:r>
          </a:p>
          <a:p>
            <a:pPr algn="l">
              <a:defRPr/>
            </a:pPr>
            <a:endParaRPr lang="fr-FR" altLang="fr-FR" sz="2800" dirty="0">
              <a:solidFill>
                <a:srgbClr val="867567"/>
              </a:solidFill>
            </a:endParaRPr>
          </a:p>
          <a:p>
            <a:pPr algn="l">
              <a:defRPr/>
            </a:pPr>
            <a:r>
              <a:rPr lang="fr-FR" altLang="fr-FR" sz="2800" dirty="0">
                <a:solidFill>
                  <a:srgbClr val="867567"/>
                </a:solidFill>
              </a:rPr>
              <a:t>Pour les catégories C et B les vœux d’affectation émis par les candidats ne sont qu’indicatifs.</a:t>
            </a:r>
          </a:p>
          <a:p>
            <a:pPr>
              <a:spcBef>
                <a:spcPct val="0"/>
              </a:spcBef>
              <a:buFontTx/>
              <a:buNone/>
              <a:defRPr/>
            </a:pPr>
            <a:br>
              <a:rPr lang="fr-FR" altLang="fr-FR" sz="2800" b="1" dirty="0">
                <a:solidFill>
                  <a:schemeClr val="bg1"/>
                </a:solidFill>
                <a:latin typeface="Calibri" panose="020F0502020204030204" pitchFamily="34" charset="0"/>
              </a:rPr>
            </a:br>
            <a:endParaRPr lang="fr-FR" sz="1400" dirty="0">
              <a:solidFill>
                <a:schemeClr val="bg1"/>
              </a:solidFill>
              <a:latin typeface="Calibri" panose="020F0502020204030204" pitchFamily="34" charset="0"/>
            </a:endParaRPr>
          </a:p>
        </p:txBody>
      </p:sp>
      <p:pic>
        <p:nvPicPr>
          <p:cNvPr id="5" name="Image 4">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1399914" y="5740206"/>
            <a:ext cx="2641600" cy="330200"/>
          </a:xfrm>
          <a:prstGeom prst="rect">
            <a:avLst/>
          </a:prstGeom>
        </p:spPr>
      </p:pic>
    </p:spTree>
    <p:extLst>
      <p:ext uri="{BB962C8B-B14F-4D97-AF65-F5344CB8AC3E}">
        <p14:creationId xmlns:p14="http://schemas.microsoft.com/office/powerpoint/2010/main" val="4150671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a:xfrm>
            <a:off x="468313" y="836614"/>
            <a:ext cx="10885487" cy="5519581"/>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b="1" dirty="0">
              <a:solidFill>
                <a:srgbClr val="000000"/>
              </a:solidFill>
              <a:latin typeface="Calibri" panose="020F0502020204030204" pitchFamily="34" charset="0"/>
              <a:cs typeface="Calibri" panose="020F0502020204030204" pitchFamily="34" charset="0"/>
            </a:endParaRPr>
          </a:p>
          <a:p>
            <a:pPr>
              <a:defRPr/>
            </a:pPr>
            <a:r>
              <a:rPr lang="fr-FR" altLang="fr-FR" sz="7000" dirty="0">
                <a:solidFill>
                  <a:srgbClr val="867567"/>
                </a:solidFill>
                <a:latin typeface="Montserrat" panose="00000500000000000000" pitchFamily="2" charset="0"/>
                <a:cs typeface="Calibri" panose="020F0502020204030204" pitchFamily="34" charset="0"/>
              </a:rPr>
              <a:t>Les règles de reclassement et de rémunération</a:t>
            </a:r>
          </a:p>
          <a:p>
            <a:pPr>
              <a:defRPr/>
            </a:pPr>
            <a:endParaRPr lang="fr-FR" altLang="fr-FR" sz="6700" b="1" dirty="0">
              <a:solidFill>
                <a:schemeClr val="bg1"/>
              </a:solidFill>
              <a:latin typeface="Calibri" panose="020F0502020204030204" pitchFamily="34" charset="0"/>
              <a:cs typeface="Calibri" panose="020F0502020204030204" pitchFamily="34" charset="0"/>
            </a:endParaRPr>
          </a:p>
          <a:p>
            <a:pPr>
              <a:defRPr/>
            </a:pPr>
            <a:endParaRPr lang="fr-FR" altLang="fr-FR" b="1"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r>
              <a:rPr lang="fr-FR" altLang="fr-FR" sz="7400" dirty="0">
                <a:solidFill>
                  <a:srgbClr val="867567"/>
                </a:solidFill>
                <a:latin typeface="Calibri" panose="020F0502020204030204" pitchFamily="34" charset="0"/>
                <a:cs typeface="Calibri" panose="020F0502020204030204" pitchFamily="34" charset="0"/>
              </a:rPr>
              <a:t>Un reclassement prend en compte la </a:t>
            </a:r>
            <a:r>
              <a:rPr lang="fr-FR" altLang="fr-FR" sz="7400" u="sng" dirty="0">
                <a:solidFill>
                  <a:srgbClr val="867567"/>
                </a:solidFill>
                <a:latin typeface="Calibri" panose="020F0502020204030204" pitchFamily="34" charset="0"/>
                <a:cs typeface="Calibri" panose="020F0502020204030204" pitchFamily="34" charset="0"/>
              </a:rPr>
              <a:t>situation personnelle</a:t>
            </a:r>
            <a:r>
              <a:rPr lang="fr-FR" altLang="fr-FR" sz="7400" dirty="0">
                <a:solidFill>
                  <a:srgbClr val="867567"/>
                </a:solidFill>
                <a:latin typeface="Calibri" panose="020F0502020204030204" pitchFamily="34" charset="0"/>
                <a:cs typeface="Calibri" panose="020F0502020204030204" pitchFamily="34" charset="0"/>
              </a:rPr>
              <a:t> de l’agent : carrière, durée de services publics et privés….</a:t>
            </a:r>
          </a:p>
          <a:p>
            <a:pPr marL="285750" indent="-285750" algn="l">
              <a:buFont typeface="Arial" panose="020B0604020202020204" pitchFamily="34" charset="0"/>
              <a:buChar char="•"/>
              <a:defRPr/>
            </a:pPr>
            <a:endParaRPr lang="fr-FR" altLang="fr-FR" sz="7400" dirty="0">
              <a:solidFill>
                <a:srgbClr val="867567"/>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r>
              <a:rPr lang="fr-FR" altLang="fr-FR" sz="7400" dirty="0">
                <a:solidFill>
                  <a:srgbClr val="867567"/>
                </a:solidFill>
                <a:latin typeface="Calibri" panose="020F0502020204030204" pitchFamily="34" charset="0"/>
                <a:cs typeface="Calibri" panose="020F0502020204030204" pitchFamily="34" charset="0"/>
              </a:rPr>
              <a:t>Les règles varient en fonction des corps et des grades</a:t>
            </a:r>
            <a:endParaRPr lang="fr-FR" altLang="fr-FR" sz="7400" u="sng" dirty="0">
              <a:solidFill>
                <a:srgbClr val="867567"/>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endParaRPr lang="fr-FR" altLang="fr-FR" sz="7400" dirty="0">
              <a:solidFill>
                <a:srgbClr val="867567"/>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r>
              <a:rPr lang="fr-FR" altLang="fr-FR" sz="7400" dirty="0">
                <a:solidFill>
                  <a:srgbClr val="867567"/>
                </a:solidFill>
                <a:latin typeface="Calibri" panose="020F0502020204030204" pitchFamily="34" charset="0"/>
                <a:cs typeface="Calibri" panose="020F0502020204030204" pitchFamily="34" charset="0"/>
              </a:rPr>
              <a:t>Le reclassement permet de déterminer l’indice qui servira de base au </a:t>
            </a:r>
            <a:r>
              <a:rPr lang="fr-FR" altLang="fr-FR" sz="7400" u="sng" dirty="0">
                <a:solidFill>
                  <a:srgbClr val="867567"/>
                </a:solidFill>
                <a:latin typeface="Calibri" panose="020F0502020204030204" pitchFamily="34" charset="0"/>
                <a:cs typeface="Calibri" panose="020F0502020204030204" pitchFamily="34" charset="0"/>
              </a:rPr>
              <a:t>traitement</a:t>
            </a:r>
            <a:r>
              <a:rPr lang="fr-FR" altLang="fr-FR" sz="7400" dirty="0">
                <a:solidFill>
                  <a:srgbClr val="867567"/>
                </a:solidFill>
                <a:latin typeface="Calibri" panose="020F0502020204030204" pitchFamily="34" charset="0"/>
                <a:cs typeface="Calibri" panose="020F0502020204030204" pitchFamily="34" charset="0"/>
              </a:rPr>
              <a:t> du fonctionnaire : traitement indiciaire</a:t>
            </a:r>
          </a:p>
          <a:p>
            <a:pPr marL="285750" indent="-285750" algn="l">
              <a:buFont typeface="Arial" panose="020B0604020202020204" pitchFamily="34" charset="0"/>
              <a:buChar char="•"/>
              <a:defRPr/>
            </a:pPr>
            <a:endParaRPr lang="fr-FR" altLang="fr-FR" sz="7400" dirty="0">
              <a:solidFill>
                <a:srgbClr val="867567"/>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r>
              <a:rPr lang="fr-FR" altLang="fr-FR" sz="7400" dirty="0">
                <a:solidFill>
                  <a:srgbClr val="867567"/>
                </a:solidFill>
                <a:latin typeface="Calibri" panose="020F0502020204030204" pitchFamily="34" charset="0"/>
                <a:cs typeface="Calibri" panose="020F0502020204030204" pitchFamily="34" charset="0"/>
              </a:rPr>
              <a:t>Les agents sont classés dès leur nomination dans leur grade, même si la 1ère année est une année de stage</a:t>
            </a:r>
          </a:p>
          <a:p>
            <a:pPr>
              <a:defRPr/>
            </a:pPr>
            <a:endParaRPr lang="fr-FR" altLang="fr-FR" sz="2800" dirty="0">
              <a:solidFill>
                <a:schemeClr val="bg1"/>
              </a:solidFill>
            </a:endParaRPr>
          </a:p>
          <a:p>
            <a:pPr>
              <a:spcBef>
                <a:spcPct val="0"/>
              </a:spcBef>
              <a:buFontTx/>
              <a:buNone/>
              <a:defRPr/>
            </a:pPr>
            <a:br>
              <a:rPr lang="fr-FR" altLang="fr-FR" sz="2800" b="1" dirty="0">
                <a:solidFill>
                  <a:schemeClr val="bg1"/>
                </a:solidFill>
                <a:latin typeface="Calibri" panose="020F0502020204030204" pitchFamily="34" charset="0"/>
              </a:rPr>
            </a:br>
            <a:endParaRPr lang="fr-FR" altLang="fr-FR" sz="3600" b="1" dirty="0">
              <a:solidFill>
                <a:schemeClr val="bg1"/>
              </a:solidFill>
              <a:latin typeface="Calibri" panose="020F0502020204030204" pitchFamily="34" charset="0"/>
            </a:endParaRPr>
          </a:p>
          <a:p>
            <a:pPr>
              <a:spcBef>
                <a:spcPct val="0"/>
              </a:spcBef>
              <a:buFontTx/>
              <a:buNone/>
              <a:defRPr/>
            </a:pPr>
            <a:br>
              <a:rPr lang="fr-FR" altLang="fr-FR" sz="2800" b="1" dirty="0">
                <a:solidFill>
                  <a:schemeClr val="bg1"/>
                </a:solidFill>
                <a:latin typeface="Calibri" panose="020F0502020204030204" pitchFamily="34" charset="0"/>
              </a:rPr>
            </a:br>
            <a:endParaRPr lang="fr-FR" sz="1400" dirty="0">
              <a:solidFill>
                <a:schemeClr val="bg1"/>
              </a:solidFill>
              <a:latin typeface="Calibri" panose="020F0502020204030204" pitchFamily="34" charset="0"/>
            </a:endParaRPr>
          </a:p>
        </p:txBody>
      </p:sp>
      <p:pic>
        <p:nvPicPr>
          <p:cNvPr id="5" name="Image 4">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821845" y="5896303"/>
            <a:ext cx="2641600" cy="330200"/>
          </a:xfrm>
          <a:prstGeom prst="rect">
            <a:avLst/>
          </a:prstGeom>
        </p:spPr>
      </p:pic>
    </p:spTree>
    <p:extLst>
      <p:ext uri="{BB962C8B-B14F-4D97-AF65-F5344CB8AC3E}">
        <p14:creationId xmlns:p14="http://schemas.microsoft.com/office/powerpoint/2010/main" val="221980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8912" y="2042589"/>
            <a:ext cx="4494176" cy="303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2"/>
          <p:cNvSpPr txBox="1">
            <a:spLocks/>
          </p:cNvSpPr>
          <p:nvPr/>
        </p:nvSpPr>
        <p:spPr>
          <a:xfrm>
            <a:off x="2014792" y="373006"/>
            <a:ext cx="7989887" cy="1222881"/>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pPr>
            <a:endParaRPr lang="fr-FR" altLang="fr-FR" sz="3600" b="1" dirty="0">
              <a:solidFill>
                <a:srgbClr val="000000"/>
              </a:solidFill>
              <a:latin typeface="Calibri" panose="020F0502020204030204" pitchFamily="34" charset="0"/>
            </a:endParaRPr>
          </a:p>
          <a:p>
            <a:pPr marL="857250" indent="-857250">
              <a:spcBef>
                <a:spcPct val="0"/>
              </a:spcBef>
              <a:buFontTx/>
              <a:buAutoNum type="romanUcParenR"/>
            </a:pPr>
            <a:endParaRPr lang="fr-FR" altLang="fr-FR" sz="3600" b="1" dirty="0">
              <a:solidFill>
                <a:srgbClr val="000000"/>
              </a:solidFill>
              <a:latin typeface="Calibri" panose="020F0502020204030204" pitchFamily="34" charset="0"/>
            </a:endParaRPr>
          </a:p>
          <a:p>
            <a:pPr marL="857250" indent="-857250">
              <a:spcBef>
                <a:spcPct val="0"/>
              </a:spcBef>
              <a:buFontTx/>
              <a:buAutoNum type="romanUcParenR"/>
            </a:pPr>
            <a:endParaRPr lang="fr-FR" altLang="fr-FR" sz="3600" b="1" dirty="0">
              <a:solidFill>
                <a:srgbClr val="000000"/>
              </a:solidFill>
              <a:latin typeface="Calibri" panose="020F0502020204030204" pitchFamily="34" charset="0"/>
            </a:endParaRPr>
          </a:p>
          <a:p>
            <a:pPr>
              <a:spcBef>
                <a:spcPct val="0"/>
              </a:spcBef>
            </a:pPr>
            <a:r>
              <a:rPr lang="fr-FR" altLang="fr-FR" sz="8600" dirty="0">
                <a:solidFill>
                  <a:srgbClr val="867567"/>
                </a:solidFill>
                <a:latin typeface="Montserrat" panose="00000500000000000000" pitchFamily="2" charset="0"/>
              </a:rPr>
              <a:t>XI-Ressources utiles</a:t>
            </a:r>
          </a:p>
          <a:p>
            <a:pPr marL="857250" indent="-857250">
              <a:spcBef>
                <a:spcPct val="0"/>
              </a:spcBef>
              <a:buFontTx/>
              <a:buNone/>
            </a:pPr>
            <a:br>
              <a:rPr lang="fr-FR" altLang="fr-FR" sz="2800" b="1" dirty="0">
                <a:latin typeface="Calibri" panose="020F0502020204030204" pitchFamily="34" charset="0"/>
              </a:rPr>
            </a:br>
            <a:endParaRPr lang="fr-FR" altLang="fr-FR" sz="3600" b="1" dirty="0">
              <a:latin typeface="Calibri" panose="020F0502020204030204" pitchFamily="34" charset="0"/>
            </a:endParaRPr>
          </a:p>
          <a:p>
            <a:pPr marL="857250" indent="-857250">
              <a:spcBef>
                <a:spcPct val="0"/>
              </a:spcBef>
              <a:buFontTx/>
              <a:buNone/>
            </a:pPr>
            <a:br>
              <a:rPr lang="fr-FR" altLang="fr-FR" sz="2800" b="1" dirty="0">
                <a:latin typeface="Calibri" panose="020F0502020204030204" pitchFamily="34" charset="0"/>
              </a:rPr>
            </a:br>
            <a:endParaRPr lang="fr-FR" altLang="fr-FR" sz="1400" dirty="0">
              <a:latin typeface="Calibri" panose="020F0502020204030204" pitchFamily="34" charset="0"/>
            </a:endParaRPr>
          </a:p>
        </p:txBody>
      </p:sp>
      <p:pic>
        <p:nvPicPr>
          <p:cNvPr id="7" name="Image 6">
            <a:extLst>
              <a:ext uri="{FF2B5EF4-FFF2-40B4-BE49-F238E27FC236}">
                <a16:creationId xmlns:a16="http://schemas.microsoft.com/office/drawing/2014/main" id="{30A43E9E-7CEA-C34F-AE49-B002BE29FCA5}"/>
              </a:ext>
            </a:extLst>
          </p:cNvPr>
          <p:cNvPicPr>
            <a:picLocks noChangeAspect="1"/>
          </p:cNvPicPr>
          <p:nvPr/>
        </p:nvPicPr>
        <p:blipFill>
          <a:blip r:embed="rId3"/>
          <a:stretch>
            <a:fillRect/>
          </a:stretch>
        </p:blipFill>
        <p:spPr>
          <a:xfrm>
            <a:off x="671513" y="5834800"/>
            <a:ext cx="2641600" cy="330200"/>
          </a:xfrm>
          <a:prstGeom prst="rect">
            <a:avLst/>
          </a:prstGeom>
        </p:spPr>
      </p:pic>
    </p:spTree>
    <p:extLst>
      <p:ext uri="{BB962C8B-B14F-4D97-AF65-F5344CB8AC3E}">
        <p14:creationId xmlns:p14="http://schemas.microsoft.com/office/powerpoint/2010/main" val="3475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wipe(down)">
                                      <p:cBhvr>
                                        <p:cTn id="7" dur="580">
                                          <p:stCondLst>
                                            <p:cond delay="0"/>
                                          </p:stCondLst>
                                        </p:cTn>
                                        <p:tgtEl>
                                          <p:spTgt spid="9">
                                            <p:txEl>
                                              <p:pRg st="3" end="3"/>
                                            </p:txEl>
                                          </p:spTgt>
                                        </p:tgtEl>
                                      </p:cBhvr>
                                    </p:animEffect>
                                    <p:anim calcmode="lin" valueType="num">
                                      <p:cBhvr>
                                        <p:cTn id="8"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3" end="3"/>
                                            </p:txEl>
                                          </p:spTgt>
                                        </p:tgtEl>
                                      </p:cBhvr>
                                      <p:to x="100000" y="60000"/>
                                    </p:animScale>
                                    <p:animScale>
                                      <p:cBhvr>
                                        <p:cTn id="14" dur="166" decel="50000">
                                          <p:stCondLst>
                                            <p:cond delay="676"/>
                                          </p:stCondLst>
                                        </p:cTn>
                                        <p:tgtEl>
                                          <p:spTgt spid="9">
                                            <p:txEl>
                                              <p:pRg st="3" end="3"/>
                                            </p:txEl>
                                          </p:spTgt>
                                        </p:tgtEl>
                                      </p:cBhvr>
                                      <p:to x="100000" y="100000"/>
                                    </p:animScale>
                                    <p:animScale>
                                      <p:cBhvr>
                                        <p:cTn id="15" dur="26">
                                          <p:stCondLst>
                                            <p:cond delay="1312"/>
                                          </p:stCondLst>
                                        </p:cTn>
                                        <p:tgtEl>
                                          <p:spTgt spid="9">
                                            <p:txEl>
                                              <p:pRg st="3" end="3"/>
                                            </p:txEl>
                                          </p:spTgt>
                                        </p:tgtEl>
                                      </p:cBhvr>
                                      <p:to x="100000" y="80000"/>
                                    </p:animScale>
                                    <p:animScale>
                                      <p:cBhvr>
                                        <p:cTn id="16" dur="166" decel="50000">
                                          <p:stCondLst>
                                            <p:cond delay="1338"/>
                                          </p:stCondLst>
                                        </p:cTn>
                                        <p:tgtEl>
                                          <p:spTgt spid="9">
                                            <p:txEl>
                                              <p:pRg st="3" end="3"/>
                                            </p:txEl>
                                          </p:spTgt>
                                        </p:tgtEl>
                                      </p:cBhvr>
                                      <p:to x="100000" y="100000"/>
                                    </p:animScale>
                                    <p:animScale>
                                      <p:cBhvr>
                                        <p:cTn id="17" dur="26">
                                          <p:stCondLst>
                                            <p:cond delay="1642"/>
                                          </p:stCondLst>
                                        </p:cTn>
                                        <p:tgtEl>
                                          <p:spTgt spid="9">
                                            <p:txEl>
                                              <p:pRg st="3" end="3"/>
                                            </p:txEl>
                                          </p:spTgt>
                                        </p:tgtEl>
                                      </p:cBhvr>
                                      <p:to x="100000" y="90000"/>
                                    </p:animScale>
                                    <p:animScale>
                                      <p:cBhvr>
                                        <p:cTn id="18" dur="166" decel="50000">
                                          <p:stCondLst>
                                            <p:cond delay="1668"/>
                                          </p:stCondLst>
                                        </p:cTn>
                                        <p:tgtEl>
                                          <p:spTgt spid="9">
                                            <p:txEl>
                                              <p:pRg st="3" end="3"/>
                                            </p:txEl>
                                          </p:spTgt>
                                        </p:tgtEl>
                                      </p:cBhvr>
                                      <p:to x="100000" y="100000"/>
                                    </p:animScale>
                                    <p:animScale>
                                      <p:cBhvr>
                                        <p:cTn id="19" dur="26">
                                          <p:stCondLst>
                                            <p:cond delay="1808"/>
                                          </p:stCondLst>
                                        </p:cTn>
                                        <p:tgtEl>
                                          <p:spTgt spid="9">
                                            <p:txEl>
                                              <p:pRg st="3" end="3"/>
                                            </p:txEl>
                                          </p:spTgt>
                                        </p:tgtEl>
                                      </p:cBhvr>
                                      <p:to x="100000" y="95000"/>
                                    </p:animScale>
                                    <p:animScale>
                                      <p:cBhvr>
                                        <p:cTn id="20" dur="166" decel="50000">
                                          <p:stCondLst>
                                            <p:cond delay="1834"/>
                                          </p:stCondLst>
                                        </p:cTn>
                                        <p:tgtEl>
                                          <p:spTgt spid="9">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txBox="1">
            <a:spLocks/>
          </p:cNvSpPr>
          <p:nvPr/>
        </p:nvSpPr>
        <p:spPr>
          <a:xfrm>
            <a:off x="468313" y="1031875"/>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a:spcBef>
                <a:spcPct val="0"/>
              </a:spcBef>
              <a:buFontTx/>
              <a:buNone/>
              <a:defRPr/>
            </a:pPr>
            <a:br>
              <a:rPr lang="fr-FR" altLang="fr-FR" sz="2800" b="1">
                <a:latin typeface="Calibri" panose="020F0502020204030204" pitchFamily="34" charset="0"/>
              </a:rPr>
            </a:br>
            <a:endParaRPr lang="fr-FR" altLang="fr-FR" sz="3600" b="1">
              <a:latin typeface="Calibri" panose="020F0502020204030204" pitchFamily="34" charset="0"/>
            </a:endParaRPr>
          </a:p>
          <a:p>
            <a:pPr>
              <a:spcBef>
                <a:spcPct val="0"/>
              </a:spcBef>
              <a:buFontTx/>
              <a:buNone/>
              <a:defRPr/>
            </a:pPr>
            <a:br>
              <a:rPr lang="fr-FR" altLang="fr-FR" sz="2800" b="1">
                <a:latin typeface="Calibri" panose="020F0502020204030204" pitchFamily="34" charset="0"/>
              </a:rPr>
            </a:br>
            <a:endParaRPr lang="fr-FR" sz="1400" dirty="0">
              <a:latin typeface="Calibri" panose="020F0502020204030204" pitchFamily="34" charset="0"/>
            </a:endParaRPr>
          </a:p>
        </p:txBody>
      </p:sp>
      <p:sp>
        <p:nvSpPr>
          <p:cNvPr id="8" name="Espace réservé du contenu 2"/>
          <p:cNvSpPr txBox="1">
            <a:spLocks/>
          </p:cNvSpPr>
          <p:nvPr/>
        </p:nvSpPr>
        <p:spPr>
          <a:xfrm>
            <a:off x="647150" y="1581150"/>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a:spcBef>
                <a:spcPct val="0"/>
              </a:spcBef>
              <a:buFontTx/>
              <a:buNone/>
              <a:defRPr/>
            </a:pPr>
            <a:br>
              <a:rPr lang="fr-FR" altLang="fr-FR" sz="2800" b="1">
                <a:latin typeface="Calibri" panose="020F0502020204030204" pitchFamily="34" charset="0"/>
              </a:rPr>
            </a:br>
            <a:endParaRPr lang="fr-FR" altLang="fr-FR" sz="3600" b="1">
              <a:latin typeface="Calibri" panose="020F0502020204030204" pitchFamily="34" charset="0"/>
            </a:endParaRPr>
          </a:p>
          <a:p>
            <a:pPr>
              <a:spcBef>
                <a:spcPct val="0"/>
              </a:spcBef>
              <a:buFontTx/>
              <a:buNone/>
              <a:defRPr/>
            </a:pPr>
            <a:br>
              <a:rPr lang="fr-FR" altLang="fr-FR" sz="2800" b="1">
                <a:latin typeface="Calibri" panose="020F0502020204030204" pitchFamily="34" charset="0"/>
              </a:rPr>
            </a:br>
            <a:endParaRPr lang="fr-FR" sz="1400" dirty="0">
              <a:latin typeface="Calibri" panose="020F0502020204030204" pitchFamily="34" charset="0"/>
            </a:endParaRPr>
          </a:p>
        </p:txBody>
      </p:sp>
      <p:sp>
        <p:nvSpPr>
          <p:cNvPr id="9" name="Rectangle 1"/>
          <p:cNvSpPr>
            <a:spLocks noChangeArrowheads="1"/>
          </p:cNvSpPr>
          <p:nvPr/>
        </p:nvSpPr>
        <p:spPr bwMode="auto">
          <a:xfrm>
            <a:off x="127119" y="585538"/>
            <a:ext cx="11801023"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fr-FR" altLang="fr-FR" sz="1800" dirty="0">
                <a:solidFill>
                  <a:srgbClr val="000000"/>
                </a:solidFill>
                <a:latin typeface="Calibri" panose="020F0502020204030204" pitchFamily="34" charset="0"/>
                <a:cs typeface="Calibri" panose="020F0502020204030204" pitchFamily="34" charset="0"/>
              </a:rPr>
              <a:t>Site du ministère de l’enseignement supérieur : annales, rapports de jurys et meilleures copies AAE et APAE</a:t>
            </a:r>
          </a:p>
          <a:p>
            <a:pPr>
              <a:spcBef>
                <a:spcPct val="0"/>
              </a:spcBef>
              <a:buFontTx/>
              <a:buNone/>
            </a:pPr>
            <a:r>
              <a:rPr lang="fr-FR" altLang="fr-FR" sz="1800" dirty="0">
                <a:solidFill>
                  <a:srgbClr val="009A9A"/>
                </a:solidFill>
                <a:latin typeface="Calibri" panose="020F0502020204030204" pitchFamily="34" charset="0"/>
                <a:cs typeface="Calibri" panose="020F0502020204030204" pitchFamily="34" charset="0"/>
                <a:hlinkClick r:id="rId2"/>
              </a:rPr>
              <a:t>http://www.education.gouv.fr/cid271/sujets-et-rapports-de-jury-pour-les-concours-et-examens-depersonnels-</a:t>
            </a:r>
          </a:p>
          <a:p>
            <a:pPr>
              <a:lnSpc>
                <a:spcPct val="150000"/>
              </a:lnSpc>
              <a:spcBef>
                <a:spcPct val="0"/>
              </a:spcBef>
              <a:buFontTx/>
              <a:buNone/>
            </a:pPr>
            <a:r>
              <a:rPr lang="fr-FR" altLang="fr-FR" sz="1800" dirty="0">
                <a:solidFill>
                  <a:srgbClr val="009A9A"/>
                </a:solidFill>
                <a:latin typeface="Calibri" panose="020F0502020204030204" pitchFamily="34" charset="0"/>
                <a:cs typeface="Calibri" panose="020F0502020204030204" pitchFamily="34" charset="0"/>
                <a:hlinkClick r:id="rId2"/>
              </a:rPr>
              <a:t>administratifs-sociaux-et-de-sante-ass-nationaux.html</a:t>
            </a:r>
            <a:endParaRPr lang="fr-FR" altLang="fr-FR" sz="1800" dirty="0">
              <a:solidFill>
                <a:srgbClr val="009A9A"/>
              </a:solidFill>
              <a:latin typeface="Calibri" panose="020F0502020204030204" pitchFamily="34" charset="0"/>
              <a:cs typeface="Calibri" panose="020F0502020204030204" pitchFamily="34" charset="0"/>
            </a:endParaRPr>
          </a:p>
          <a:p>
            <a:pPr>
              <a:spcBef>
                <a:spcPct val="0"/>
              </a:spcBef>
              <a:buFontTx/>
              <a:buNone/>
            </a:pPr>
            <a:r>
              <a:rPr lang="fr-FR" altLang="fr-FR" sz="1800" dirty="0">
                <a:solidFill>
                  <a:srgbClr val="000000"/>
                </a:solidFill>
                <a:latin typeface="Calibri" panose="020F0502020204030204" pitchFamily="34" charset="0"/>
                <a:cs typeface="Calibri" panose="020F0502020204030204" pitchFamily="34" charset="0"/>
              </a:rPr>
              <a:t>- Annales des concours ADJAENES et SAENES</a:t>
            </a:r>
          </a:p>
          <a:p>
            <a:pPr>
              <a:spcBef>
                <a:spcPct val="0"/>
              </a:spcBef>
              <a:buFontTx/>
              <a:buNone/>
            </a:pPr>
            <a:r>
              <a:rPr lang="fr-FR" altLang="fr-FR" sz="1800" dirty="0">
                <a:solidFill>
                  <a:srgbClr val="009A9A"/>
                </a:solidFill>
                <a:latin typeface="Calibri" panose="020F0502020204030204" pitchFamily="34" charset="0"/>
                <a:cs typeface="Calibri" panose="020F0502020204030204" pitchFamily="34" charset="0"/>
                <a:hlinkClick r:id="rId3"/>
              </a:rPr>
              <a:t>http://www2.ac-nice.fr/cid71314/annales-des-concours-academiques-et-reserves.html</a:t>
            </a:r>
            <a:endParaRPr lang="fr-FR" altLang="fr-FR" sz="1800" dirty="0">
              <a:solidFill>
                <a:srgbClr val="009A9A"/>
              </a:solidFill>
              <a:latin typeface="Calibri" panose="020F0502020204030204" pitchFamily="34" charset="0"/>
              <a:cs typeface="Calibri" panose="020F0502020204030204" pitchFamily="34" charset="0"/>
            </a:endParaRPr>
          </a:p>
          <a:p>
            <a:pPr>
              <a:lnSpc>
                <a:spcPct val="150000"/>
              </a:lnSpc>
              <a:spcBef>
                <a:spcPct val="0"/>
              </a:spcBef>
              <a:buFontTx/>
              <a:buNone/>
            </a:pPr>
            <a:r>
              <a:rPr lang="fr-FR" altLang="fr-FR" sz="1800" dirty="0">
                <a:solidFill>
                  <a:srgbClr val="000000"/>
                </a:solidFill>
                <a:latin typeface="Calibri" panose="020F0502020204030204" pitchFamily="34" charset="0"/>
                <a:cs typeface="Calibri" panose="020F0502020204030204" pitchFamily="34" charset="0"/>
              </a:rPr>
              <a:t>- Site du ministère de l’enseignement supérieur : rapports de jurys</a:t>
            </a:r>
          </a:p>
          <a:p>
            <a:pPr>
              <a:spcBef>
                <a:spcPct val="0"/>
              </a:spcBef>
              <a:buFontTx/>
              <a:buNone/>
            </a:pPr>
            <a:r>
              <a:rPr lang="fr-FR" altLang="fr-FR" sz="1800" dirty="0">
                <a:solidFill>
                  <a:srgbClr val="009A9A"/>
                </a:solidFill>
                <a:latin typeface="Calibri" panose="020F0502020204030204" pitchFamily="34" charset="0"/>
                <a:cs typeface="Calibri" panose="020F0502020204030204" pitchFamily="34" charset="0"/>
                <a:hlinkClick r:id="rId4"/>
              </a:rPr>
              <a:t>http://www.enseignementsup-recherche.gouv.fr/cid23350/rapports-de-jury-des-examens-professionnelsi.t.r.f.html</a:t>
            </a:r>
            <a:endParaRPr lang="fr-FR" altLang="fr-FR" sz="1800" dirty="0">
              <a:solidFill>
                <a:srgbClr val="009A9A"/>
              </a:solidFill>
              <a:latin typeface="Calibri" panose="020F0502020204030204" pitchFamily="34" charset="0"/>
              <a:cs typeface="Calibri" panose="020F0502020204030204" pitchFamily="34" charset="0"/>
            </a:endParaRPr>
          </a:p>
          <a:p>
            <a:pPr>
              <a:lnSpc>
                <a:spcPct val="150000"/>
              </a:lnSpc>
              <a:spcBef>
                <a:spcPct val="0"/>
              </a:spcBef>
              <a:buFontTx/>
              <a:buNone/>
            </a:pPr>
            <a:r>
              <a:rPr lang="fr-FR" altLang="fr-FR" sz="1800" dirty="0">
                <a:solidFill>
                  <a:srgbClr val="000000"/>
                </a:solidFill>
                <a:latin typeface="Calibri" panose="020F0502020204030204" pitchFamily="34" charset="0"/>
                <a:cs typeface="Calibri" panose="020F0502020204030204" pitchFamily="34" charset="0"/>
              </a:rPr>
              <a:t>- Annales des concours I.T.R.F. par branche d'activité professionnelle</a:t>
            </a:r>
          </a:p>
          <a:p>
            <a:pPr>
              <a:spcBef>
                <a:spcPct val="0"/>
              </a:spcBef>
              <a:buFontTx/>
              <a:buNone/>
            </a:pPr>
            <a:r>
              <a:rPr lang="fr-FR" altLang="fr-FR" sz="1800" dirty="0">
                <a:solidFill>
                  <a:srgbClr val="009A9A"/>
                </a:solidFill>
                <a:latin typeface="Calibri" panose="020F0502020204030204" pitchFamily="34" charset="0"/>
                <a:cs typeface="Calibri" panose="020F0502020204030204" pitchFamily="34" charset="0"/>
                <a:hlinkClick r:id="rId5"/>
              </a:rPr>
              <a:t>https://concours.univ-lyon1.fr/annales-des-concours/</a:t>
            </a:r>
            <a:endParaRPr lang="fr-FR" altLang="fr-FR" sz="1800" dirty="0">
              <a:solidFill>
                <a:srgbClr val="009A9A"/>
              </a:solidFill>
              <a:latin typeface="Calibri" panose="020F0502020204030204" pitchFamily="34" charset="0"/>
              <a:cs typeface="Calibri" panose="020F0502020204030204" pitchFamily="34" charset="0"/>
            </a:endParaRPr>
          </a:p>
          <a:p>
            <a:pPr>
              <a:lnSpc>
                <a:spcPct val="150000"/>
              </a:lnSpc>
              <a:spcBef>
                <a:spcPct val="0"/>
              </a:spcBef>
              <a:buFontTx/>
              <a:buNone/>
            </a:pPr>
            <a:r>
              <a:rPr lang="fr-FR" altLang="fr-FR" sz="1800" dirty="0">
                <a:solidFill>
                  <a:srgbClr val="000000"/>
                </a:solidFill>
                <a:latin typeface="Calibri" panose="020F0502020204030204" pitchFamily="34" charset="0"/>
                <a:cs typeface="Calibri" panose="020F0502020204030204" pitchFamily="34" charset="0"/>
              </a:rPr>
              <a:t>- Brochures de l’association PARFAIRE</a:t>
            </a:r>
          </a:p>
          <a:p>
            <a:pPr>
              <a:spcBef>
                <a:spcPct val="0"/>
              </a:spcBef>
              <a:buFontTx/>
              <a:buNone/>
            </a:pPr>
            <a:r>
              <a:rPr lang="fr-FR" altLang="fr-FR" sz="1800" dirty="0">
                <a:solidFill>
                  <a:srgbClr val="009A9A"/>
                </a:solidFill>
                <a:latin typeface="Calibri" panose="020F0502020204030204" pitchFamily="34" charset="0"/>
                <a:cs typeface="Calibri" panose="020F0502020204030204" pitchFamily="34" charset="0"/>
                <a:hlinkClick r:id="rId6"/>
              </a:rPr>
              <a:t>http://www.parfaire.fr/travaux-et-production/brochures</a:t>
            </a:r>
            <a:endParaRPr lang="fr-FR" altLang="fr-FR" sz="1800" dirty="0">
              <a:solidFill>
                <a:srgbClr val="009A9A"/>
              </a:solidFill>
              <a:latin typeface="Calibri" panose="020F0502020204030204" pitchFamily="34" charset="0"/>
              <a:cs typeface="Calibri" panose="020F0502020204030204" pitchFamily="34" charset="0"/>
            </a:endParaRPr>
          </a:p>
          <a:p>
            <a:pPr>
              <a:lnSpc>
                <a:spcPct val="150000"/>
              </a:lnSpc>
              <a:spcBef>
                <a:spcPct val="0"/>
              </a:spcBef>
              <a:buFontTx/>
              <a:buNone/>
            </a:pPr>
            <a:r>
              <a:rPr lang="fr-FR" altLang="fr-FR" sz="1800" dirty="0">
                <a:solidFill>
                  <a:srgbClr val="000000"/>
                </a:solidFill>
                <a:latin typeface="Calibri" panose="020F0502020204030204" pitchFamily="34" charset="0"/>
                <a:cs typeface="Calibri" panose="020F0502020204030204" pitchFamily="34" charset="0"/>
              </a:rPr>
              <a:t>- </a:t>
            </a:r>
            <a:r>
              <a:rPr lang="fr-FR" altLang="fr-FR" sz="1800" dirty="0" err="1">
                <a:solidFill>
                  <a:srgbClr val="000000"/>
                </a:solidFill>
                <a:latin typeface="Calibri" panose="020F0502020204030204" pitchFamily="34" charset="0"/>
                <a:cs typeface="Calibri" panose="020F0502020204030204" pitchFamily="34" charset="0"/>
              </a:rPr>
              <a:t>RÉFérentiel</a:t>
            </a:r>
            <a:r>
              <a:rPr lang="fr-FR" altLang="fr-FR" sz="1800" dirty="0">
                <a:solidFill>
                  <a:srgbClr val="000000"/>
                </a:solidFill>
                <a:latin typeface="Calibri" panose="020F0502020204030204" pitchFamily="34" charset="0"/>
                <a:cs typeface="Calibri" panose="020F0502020204030204" pitchFamily="34" charset="0"/>
              </a:rPr>
              <a:t> des Emplois-types de la Recherche et de </a:t>
            </a:r>
            <a:r>
              <a:rPr lang="fr-FR" altLang="fr-FR" sz="1800" dirty="0" err="1">
                <a:solidFill>
                  <a:srgbClr val="000000"/>
                </a:solidFill>
                <a:latin typeface="Calibri" panose="020F0502020204030204" pitchFamily="34" charset="0"/>
                <a:cs typeface="Calibri" panose="020F0502020204030204" pitchFamily="34" charset="0"/>
              </a:rPr>
              <a:t>l'ENseignement</a:t>
            </a:r>
            <a:r>
              <a:rPr lang="fr-FR" altLang="fr-FR" sz="1800" dirty="0">
                <a:solidFill>
                  <a:srgbClr val="000000"/>
                </a:solidFill>
                <a:latin typeface="Calibri" panose="020F0502020204030204" pitchFamily="34" charset="0"/>
                <a:cs typeface="Calibri" panose="020F0502020204030204" pitchFamily="34" charset="0"/>
              </a:rPr>
              <a:t> Supérieur</a:t>
            </a:r>
          </a:p>
          <a:p>
            <a:pPr>
              <a:spcBef>
                <a:spcPct val="0"/>
              </a:spcBef>
              <a:buFontTx/>
              <a:buNone/>
            </a:pPr>
            <a:r>
              <a:rPr lang="fr-FR" altLang="fr-FR" sz="1800" dirty="0">
                <a:solidFill>
                  <a:srgbClr val="009A9A"/>
                </a:solidFill>
                <a:latin typeface="Calibri" panose="020F0502020204030204" pitchFamily="34" charset="0"/>
                <a:cs typeface="Calibri" panose="020F0502020204030204" pitchFamily="34" charset="0"/>
                <a:hlinkClick r:id="rId7"/>
              </a:rPr>
              <a:t>https://data.enseignementsup-recherche.gouv.fr/pages/referens/</a:t>
            </a:r>
            <a:endParaRPr lang="fr-FR" altLang="fr-FR" sz="1800" dirty="0">
              <a:solidFill>
                <a:srgbClr val="009A9A"/>
              </a:solidFill>
              <a:latin typeface="Calibri" panose="020F0502020204030204" pitchFamily="34" charset="0"/>
              <a:cs typeface="Calibri" panose="020F0502020204030204" pitchFamily="34" charset="0"/>
            </a:endParaRPr>
          </a:p>
          <a:p>
            <a:pPr marL="285750" indent="-285750">
              <a:spcBef>
                <a:spcPct val="0"/>
              </a:spcBef>
              <a:buFontTx/>
              <a:buChar char="-"/>
            </a:pPr>
            <a:r>
              <a:rPr lang="fr-FR" altLang="fr-FR" sz="1800" dirty="0">
                <a:solidFill>
                  <a:srgbClr val="000000"/>
                </a:solidFill>
                <a:latin typeface="Calibri" panose="020F0502020204030204" pitchFamily="34" charset="0"/>
                <a:cs typeface="Calibri" panose="020F0502020204030204" pitchFamily="34" charset="0"/>
              </a:rPr>
              <a:t>Les droits et obligations des agents publics (IPAG)</a:t>
            </a:r>
          </a:p>
          <a:p>
            <a:pPr>
              <a:spcBef>
                <a:spcPct val="0"/>
              </a:spcBef>
              <a:buNone/>
            </a:pPr>
            <a:r>
              <a:rPr lang="fr-FR" altLang="fr-FR" sz="1800" dirty="0">
                <a:solidFill>
                  <a:srgbClr val="000000"/>
                </a:solidFill>
                <a:latin typeface="Calibri" panose="020F0502020204030204" pitchFamily="34" charset="0"/>
                <a:cs typeface="Calibri" panose="020F0502020204030204" pitchFamily="34" charset="0"/>
                <a:hlinkClick r:id="rId8"/>
              </a:rPr>
              <a:t>https://www.youtube.com/watch?v=pLlUjN2SBDU</a:t>
            </a:r>
            <a:endParaRPr lang="fr-FR" altLang="fr-FR" sz="1800" dirty="0">
              <a:solidFill>
                <a:srgbClr val="000000"/>
              </a:solidFill>
              <a:latin typeface="Calibri" panose="020F0502020204030204" pitchFamily="34" charset="0"/>
              <a:cs typeface="Calibri" panose="020F0502020204030204" pitchFamily="34" charset="0"/>
            </a:endParaRPr>
          </a:p>
          <a:p>
            <a:pPr marL="285750" indent="-285750">
              <a:spcBef>
                <a:spcPct val="0"/>
              </a:spcBef>
              <a:buFontTx/>
              <a:buChar char="-"/>
            </a:pPr>
            <a:r>
              <a:rPr lang="fr-FR" altLang="fr-FR" sz="1800" dirty="0">
                <a:solidFill>
                  <a:srgbClr val="000000"/>
                </a:solidFill>
                <a:latin typeface="Calibri" panose="020F0502020204030204" pitchFamily="34" charset="0"/>
                <a:cs typeface="Calibri" panose="020F0502020204030204" pitchFamily="34" charset="0"/>
              </a:rPr>
              <a:t>Le dictionnaire interministériel des compétences des métiers de l’état </a:t>
            </a:r>
          </a:p>
          <a:p>
            <a:pPr>
              <a:spcBef>
                <a:spcPct val="0"/>
              </a:spcBef>
              <a:buNone/>
            </a:pPr>
            <a:r>
              <a:rPr lang="fr-FR" altLang="fr-FR" sz="1800" dirty="0">
                <a:solidFill>
                  <a:srgbClr val="000000"/>
                </a:solidFill>
                <a:latin typeface="Calibri" panose="020F0502020204030204" pitchFamily="34" charset="0"/>
                <a:cs typeface="Calibri" panose="020F0502020204030204" pitchFamily="34" charset="0"/>
                <a:hlinkClick r:id="rId9"/>
              </a:rPr>
              <a:t>https://www.fonction-publique.gouv.fr/files/files/publications/coll_outils_de_la_GRH/dictionnaire_interministeriel_competences_2017.pdf</a:t>
            </a:r>
            <a:endParaRPr lang="fr-FR" altLang="fr-FR" sz="1800" dirty="0">
              <a:solidFill>
                <a:srgbClr val="000000"/>
              </a:solidFill>
              <a:latin typeface="Calibri" panose="020F0502020204030204" pitchFamily="34" charset="0"/>
              <a:cs typeface="Calibri" panose="020F0502020204030204" pitchFamily="34" charset="0"/>
            </a:endParaRPr>
          </a:p>
          <a:p>
            <a:pPr>
              <a:spcBef>
                <a:spcPct val="0"/>
              </a:spcBef>
              <a:buFontTx/>
              <a:buNone/>
            </a:pPr>
            <a:endParaRPr lang="fr-FR" altLang="fr-F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3247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2270547" y="4512042"/>
            <a:ext cx="7203235" cy="707886"/>
          </a:xfrm>
          <a:prstGeom prst="rect">
            <a:avLst/>
          </a:prstGeom>
          <a:noFill/>
        </p:spPr>
        <p:txBody>
          <a:bodyPr wrap="square" rtlCol="0">
            <a:spAutoFit/>
          </a:bodyPr>
          <a:lstStyle/>
          <a:p>
            <a:r>
              <a:rPr lang="fr-FR" sz="4000" dirty="0">
                <a:hlinkClick r:id="rId2"/>
              </a:rPr>
              <a:t>https://www.univ-paris13.fr/bu/</a:t>
            </a:r>
            <a:endParaRPr lang="fr-FR" sz="4000" dirty="0"/>
          </a:p>
        </p:txBody>
      </p:sp>
      <p:pic>
        <p:nvPicPr>
          <p:cNvPr id="11" name="Image 10">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sp>
        <p:nvSpPr>
          <p:cNvPr id="12" name="Rectangle 11"/>
          <p:cNvSpPr/>
          <p:nvPr/>
        </p:nvSpPr>
        <p:spPr>
          <a:xfrm>
            <a:off x="3555556" y="287174"/>
            <a:ext cx="4633215" cy="523220"/>
          </a:xfrm>
          <a:prstGeom prst="rect">
            <a:avLst/>
          </a:prstGeom>
        </p:spPr>
        <p:txBody>
          <a:bodyPr wrap="square">
            <a:spAutoFit/>
          </a:bodyPr>
          <a:lstStyle/>
          <a:p>
            <a:pPr algn="ctr"/>
            <a:r>
              <a:rPr lang="fr-FR" sz="2800" dirty="0">
                <a:latin typeface="Montserrat" panose="00000500000000000000" pitchFamily="2" charset="0"/>
              </a:rPr>
              <a:t>Inscription via l’ENT</a:t>
            </a:r>
          </a:p>
        </p:txBody>
      </p:sp>
      <p:sp>
        <p:nvSpPr>
          <p:cNvPr id="4" name="Espace réservé du numéro de diapositive 3">
            <a:extLst>
              <a:ext uri="{FF2B5EF4-FFF2-40B4-BE49-F238E27FC236}">
                <a16:creationId xmlns:a16="http://schemas.microsoft.com/office/drawing/2014/main" id="{A66FCC25-AACF-446B-50F2-73251D1D5D02}"/>
              </a:ext>
            </a:extLst>
          </p:cNvPr>
          <p:cNvSpPr>
            <a:spLocks noGrp="1"/>
          </p:cNvSpPr>
          <p:nvPr>
            <p:ph type="sldNum" sz="quarter" idx="12"/>
          </p:nvPr>
        </p:nvSpPr>
        <p:spPr/>
        <p:txBody>
          <a:bodyPr/>
          <a:lstStyle/>
          <a:p>
            <a:fld id="{8A1AFA2B-E73A-4C1F-9FFE-58E09585425D}" type="slidenum">
              <a:rPr lang="fr-FR" smtClean="0"/>
              <a:t>87</a:t>
            </a:fld>
            <a:endParaRPr lang="fr-FR"/>
          </a:p>
        </p:txBody>
      </p:sp>
      <p:pic>
        <p:nvPicPr>
          <p:cNvPr id="10" name="Espace réservé du contenu 9" descr="Une image contenant texte, capture d’écran, logiciel&#10;&#10;Le contenu généré par l’IA peut être incorrect.">
            <a:extLst>
              <a:ext uri="{FF2B5EF4-FFF2-40B4-BE49-F238E27FC236}">
                <a16:creationId xmlns:a16="http://schemas.microsoft.com/office/drawing/2014/main" id="{1C6D621E-D925-9BA9-5CFC-2DB8DCC0BE0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1776" y="1035170"/>
            <a:ext cx="9502414" cy="4641461"/>
          </a:xfrm>
        </p:spPr>
      </p:pic>
      <p:sp>
        <p:nvSpPr>
          <p:cNvPr id="13" name="Ellipse 12">
            <a:extLst>
              <a:ext uri="{FF2B5EF4-FFF2-40B4-BE49-F238E27FC236}">
                <a16:creationId xmlns:a16="http://schemas.microsoft.com/office/drawing/2014/main" id="{E2799986-ACCD-F634-527B-FD9EF0764D5B}"/>
              </a:ext>
            </a:extLst>
          </p:cNvPr>
          <p:cNvSpPr/>
          <p:nvPr/>
        </p:nvSpPr>
        <p:spPr>
          <a:xfrm>
            <a:off x="6668219" y="2769079"/>
            <a:ext cx="992038" cy="241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dirty="0"/>
          </a:p>
        </p:txBody>
      </p:sp>
    </p:spTree>
    <p:extLst>
      <p:ext uri="{BB962C8B-B14F-4D97-AF65-F5344CB8AC3E}">
        <p14:creationId xmlns:p14="http://schemas.microsoft.com/office/powerpoint/2010/main" val="14567865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txBox="1">
            <a:spLocks/>
          </p:cNvSpPr>
          <p:nvPr/>
        </p:nvSpPr>
        <p:spPr>
          <a:xfrm>
            <a:off x="468313" y="1031875"/>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a:spcBef>
                <a:spcPct val="0"/>
              </a:spcBef>
              <a:buFontTx/>
              <a:buNone/>
              <a:defRPr/>
            </a:pPr>
            <a:br>
              <a:rPr lang="fr-FR" altLang="fr-FR" sz="2800" b="1">
                <a:latin typeface="Calibri" panose="020F0502020204030204" pitchFamily="34" charset="0"/>
              </a:rPr>
            </a:br>
            <a:endParaRPr lang="fr-FR" altLang="fr-FR" sz="3600" b="1">
              <a:latin typeface="Calibri" panose="020F0502020204030204" pitchFamily="34" charset="0"/>
            </a:endParaRPr>
          </a:p>
          <a:p>
            <a:pPr>
              <a:spcBef>
                <a:spcPct val="0"/>
              </a:spcBef>
              <a:buFontTx/>
              <a:buNone/>
              <a:defRPr/>
            </a:pPr>
            <a:br>
              <a:rPr lang="fr-FR" altLang="fr-FR" sz="2800" b="1">
                <a:latin typeface="Calibri" panose="020F0502020204030204" pitchFamily="34" charset="0"/>
              </a:rPr>
            </a:br>
            <a:endParaRPr lang="fr-FR" sz="1400" dirty="0">
              <a:latin typeface="Calibri" panose="020F0502020204030204" pitchFamily="34" charset="0"/>
            </a:endParaRPr>
          </a:p>
        </p:txBody>
      </p:sp>
      <p:sp>
        <p:nvSpPr>
          <p:cNvPr id="8" name="Espace réservé du contenu 2"/>
          <p:cNvSpPr txBox="1">
            <a:spLocks/>
          </p:cNvSpPr>
          <p:nvPr/>
        </p:nvSpPr>
        <p:spPr>
          <a:xfrm>
            <a:off x="647150" y="1581150"/>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a:spcBef>
                <a:spcPct val="0"/>
              </a:spcBef>
              <a:buFontTx/>
              <a:buNone/>
              <a:defRPr/>
            </a:pPr>
            <a:br>
              <a:rPr lang="fr-FR" altLang="fr-FR" sz="2800" b="1">
                <a:latin typeface="Calibri" panose="020F0502020204030204" pitchFamily="34" charset="0"/>
              </a:rPr>
            </a:br>
            <a:endParaRPr lang="fr-FR" altLang="fr-FR" sz="3600" b="1">
              <a:latin typeface="Calibri" panose="020F0502020204030204" pitchFamily="34" charset="0"/>
            </a:endParaRPr>
          </a:p>
          <a:p>
            <a:pPr>
              <a:spcBef>
                <a:spcPct val="0"/>
              </a:spcBef>
              <a:buFontTx/>
              <a:buNone/>
              <a:defRPr/>
            </a:pPr>
            <a:br>
              <a:rPr lang="fr-FR" altLang="fr-FR" sz="2800" b="1">
                <a:latin typeface="Calibri" panose="020F0502020204030204" pitchFamily="34" charset="0"/>
              </a:rPr>
            </a:br>
            <a:endParaRPr lang="fr-FR" sz="1400" dirty="0">
              <a:latin typeface="Calibri" panose="020F0502020204030204" pitchFamily="34" charset="0"/>
            </a:endParaRPr>
          </a:p>
        </p:txBody>
      </p:sp>
      <p:sp>
        <p:nvSpPr>
          <p:cNvPr id="9" name="Espace réservé du contenu 2"/>
          <p:cNvSpPr txBox="1">
            <a:spLocks/>
          </p:cNvSpPr>
          <p:nvPr/>
        </p:nvSpPr>
        <p:spPr>
          <a:xfrm>
            <a:off x="352782" y="1593527"/>
            <a:ext cx="11456620" cy="4584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1200"/>
              </a:spcAft>
              <a:buFontTx/>
              <a:buNone/>
              <a:defRPr/>
            </a:pPr>
            <a:r>
              <a:rPr lang="fr-FR" sz="1400" dirty="0">
                <a:latin typeface="Calibri" panose="020F0502020204030204" pitchFamily="34" charset="0"/>
                <a:ea typeface="Calibri" panose="020F0502020204030204" pitchFamily="34" charset="0"/>
                <a:cs typeface="Calibri" panose="020F0502020204030204" pitchFamily="34" charset="0"/>
              </a:rPr>
              <a:t>Seules les éditions récentes ont été retenues- </a:t>
            </a:r>
            <a:r>
              <a:rPr lang="fr-FR" sz="1400" b="1" dirty="0">
                <a:solidFill>
                  <a:srgbClr val="867567"/>
                </a:solidFill>
                <a:latin typeface="Calibri" panose="020F0502020204030204" pitchFamily="34" charset="0"/>
                <a:ea typeface="Times New Roman" panose="02020603050405020304" pitchFamily="18" charset="0"/>
                <a:cs typeface="Calibri" panose="020F0502020204030204" pitchFamily="34" charset="0"/>
              </a:rPr>
              <a:t>Généralités sur les concours</a:t>
            </a:r>
          </a:p>
          <a:p>
            <a:pPr>
              <a:buFontTx/>
              <a:buNone/>
              <a:defRPr/>
            </a:pPr>
            <a:endParaRPr lang="fr-FR"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sz="1400" dirty="0">
                <a:latin typeface="Calibri" panose="020F0502020204030204" pitchFamily="34" charset="0"/>
                <a:ea typeface="Times New Roman" panose="02020603050405020304" pitchFamily="18" charset="0"/>
                <a:cs typeface="Calibri" panose="020F0502020204030204" pitchFamily="34" charset="0"/>
              </a:rPr>
              <a:t>ANNE-CLAIRE DONZEL, Micheline </a:t>
            </a:r>
            <a:r>
              <a:rPr lang="fr-FR" sz="1400" dirty="0" err="1">
                <a:latin typeface="Calibri" panose="020F0502020204030204" pitchFamily="34" charset="0"/>
                <a:ea typeface="Times New Roman" panose="02020603050405020304" pitchFamily="18" charset="0"/>
                <a:cs typeface="Calibri" panose="020F0502020204030204" pitchFamily="34" charset="0"/>
              </a:rPr>
              <a:t>Friédérich</a:t>
            </a:r>
            <a:r>
              <a:rPr lang="fr-FR" sz="1400" dirty="0">
                <a:latin typeface="Calibri" panose="020F0502020204030204" pitchFamily="34" charset="0"/>
                <a:ea typeface="Times New Roman" panose="02020603050405020304" pitchFamily="18" charset="0"/>
                <a:cs typeface="Calibri" panose="020F0502020204030204" pitchFamily="34" charset="0"/>
              </a:rPr>
              <a:t>, 2016. </a:t>
            </a:r>
            <a:r>
              <a:rPr lang="fr-FR" sz="1400" i="1" dirty="0">
                <a:latin typeface="Calibri" panose="020F0502020204030204" pitchFamily="34" charset="0"/>
                <a:ea typeface="Times New Roman" panose="02020603050405020304" pitchFamily="18" charset="0"/>
                <a:cs typeface="Calibri" panose="020F0502020204030204" pitchFamily="34" charset="0"/>
              </a:rPr>
              <a:t>Secrétaire administratif SAENES</a:t>
            </a:r>
            <a:r>
              <a:rPr lang="fr-FR" sz="1400" dirty="0">
                <a:latin typeface="Calibri" panose="020F0502020204030204" pitchFamily="34" charset="0"/>
                <a:ea typeface="Times New Roman" panose="02020603050405020304" pitchFamily="18" charset="0"/>
                <a:cs typeface="Calibri" panose="020F0502020204030204" pitchFamily="34" charset="0"/>
              </a:rPr>
              <a:t>. Paris : : Foucher. ISBN 978-2-216-13301-7. </a:t>
            </a:r>
            <a:endParaRPr lang="fr-FR"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sz="1400" dirty="0">
                <a:latin typeface="Calibri" panose="020F0502020204030204" pitchFamily="34" charset="0"/>
                <a:ea typeface="Times New Roman" panose="02020603050405020304" pitchFamily="18" charset="0"/>
                <a:cs typeface="Calibri" panose="020F0502020204030204" pitchFamily="34" charset="0"/>
              </a:rPr>
              <a:t>ANNIE DUBOS, Éric </a:t>
            </a:r>
            <a:r>
              <a:rPr lang="fr-FR" sz="1400" dirty="0" err="1">
                <a:latin typeface="Calibri" panose="020F0502020204030204" pitchFamily="34" charset="0"/>
                <a:ea typeface="Times New Roman" panose="02020603050405020304" pitchFamily="18" charset="0"/>
                <a:cs typeface="Calibri" panose="020F0502020204030204" pitchFamily="34" charset="0"/>
              </a:rPr>
              <a:t>Favro</a:t>
            </a:r>
            <a:r>
              <a:rPr lang="fr-FR" sz="1400" dirty="0">
                <a:latin typeface="Calibri" panose="020F0502020204030204" pitchFamily="34" charset="0"/>
                <a:ea typeface="Times New Roman" panose="02020603050405020304" pitchFamily="18" charset="0"/>
                <a:cs typeface="Calibri" panose="020F0502020204030204" pitchFamily="34" charset="0"/>
              </a:rPr>
              <a:t>, 2018. </a:t>
            </a:r>
            <a:r>
              <a:rPr lang="fr-FR" sz="1400" i="1" dirty="0">
                <a:latin typeface="Calibri" panose="020F0502020204030204" pitchFamily="34" charset="0"/>
                <a:ea typeface="Times New Roman" panose="02020603050405020304" pitchFamily="18" charset="0"/>
                <a:cs typeface="Calibri" panose="020F0502020204030204" pitchFamily="34" charset="0"/>
              </a:rPr>
              <a:t>Concours secrétaire administratif et SAENES</a:t>
            </a:r>
            <a:r>
              <a:rPr lang="fr-FR" sz="1400" dirty="0">
                <a:latin typeface="Calibri" panose="020F0502020204030204" pitchFamily="34" charset="0"/>
                <a:ea typeface="Times New Roman" panose="02020603050405020304" pitchFamily="18" charset="0"/>
                <a:cs typeface="Calibri" panose="020F0502020204030204" pitchFamily="34" charset="0"/>
              </a:rPr>
              <a:t>. Paris ; [Voiron] : : Nathan : Carrières publiques. ISBN 978-2-09-165207-8. </a:t>
            </a:r>
            <a:endParaRPr lang="fr-FR"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sz="1400" dirty="0">
                <a:latin typeface="Calibri" panose="020F0502020204030204" pitchFamily="34" charset="0"/>
                <a:ea typeface="Times New Roman" panose="02020603050405020304" pitchFamily="18" charset="0"/>
                <a:cs typeface="Calibri" panose="020F0502020204030204" pitchFamily="34" charset="0"/>
              </a:rPr>
              <a:t>AUBIN, Emmanuel, 2017. </a:t>
            </a:r>
            <a:r>
              <a:rPr lang="fr-FR" sz="1400" i="1" dirty="0">
                <a:latin typeface="Calibri" panose="020F0502020204030204" pitchFamily="34" charset="0"/>
                <a:ea typeface="Times New Roman" panose="02020603050405020304" pitchFamily="18" charset="0"/>
                <a:cs typeface="Calibri" panose="020F0502020204030204" pitchFamily="34" charset="0"/>
              </a:rPr>
              <a:t>La déontologie dans la fonction publique</a:t>
            </a:r>
            <a:r>
              <a:rPr lang="fr-FR" sz="1400" dirty="0">
                <a:latin typeface="Calibri" panose="020F0502020204030204" pitchFamily="34" charset="0"/>
                <a:ea typeface="Times New Roman" panose="02020603050405020304" pitchFamily="18" charset="0"/>
                <a:cs typeface="Calibri" panose="020F0502020204030204" pitchFamily="34" charset="0"/>
              </a:rPr>
              <a:t>. Issy-les-Moulineaux : : </a:t>
            </a:r>
            <a:r>
              <a:rPr lang="fr-FR" sz="1400" dirty="0" err="1">
                <a:latin typeface="Calibri" panose="020F0502020204030204" pitchFamily="34" charset="0"/>
                <a:ea typeface="Times New Roman" panose="02020603050405020304" pitchFamily="18" charset="0"/>
                <a:cs typeface="Calibri" panose="020F0502020204030204" pitchFamily="34" charset="0"/>
              </a:rPr>
              <a:t>Gualino</a:t>
            </a:r>
            <a:r>
              <a:rPr lang="fr-FR" sz="1400" dirty="0">
                <a:latin typeface="Calibri" panose="020F0502020204030204" pitchFamily="34" charset="0"/>
                <a:ea typeface="Times New Roman" panose="02020603050405020304" pitchFamily="18" charset="0"/>
                <a:cs typeface="Calibri" panose="020F0502020204030204" pitchFamily="34" charset="0"/>
              </a:rPr>
              <a:t>, une marque de </a:t>
            </a:r>
            <a:r>
              <a:rPr lang="fr-FR" sz="1400" dirty="0" err="1">
                <a:latin typeface="Calibri" panose="020F0502020204030204" pitchFamily="34" charset="0"/>
                <a:ea typeface="Times New Roman" panose="02020603050405020304" pitchFamily="18" charset="0"/>
                <a:cs typeface="Calibri" panose="020F0502020204030204" pitchFamily="34" charset="0"/>
              </a:rPr>
              <a:t>Lextenso</a:t>
            </a:r>
            <a:r>
              <a:rPr lang="fr-FR" sz="1400" dirty="0">
                <a:latin typeface="Calibri" panose="020F0502020204030204" pitchFamily="34" charset="0"/>
                <a:ea typeface="Times New Roman" panose="02020603050405020304" pitchFamily="18" charset="0"/>
                <a:cs typeface="Calibri" panose="020F0502020204030204" pitchFamily="34" charset="0"/>
              </a:rPr>
              <a:t>. ISBN 978-2-297-06728-7. </a:t>
            </a:r>
            <a:endParaRPr lang="fr-FR"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sz="1400" dirty="0">
                <a:latin typeface="Calibri" panose="020F0502020204030204" pitchFamily="34" charset="0"/>
                <a:ea typeface="Times New Roman" panose="02020603050405020304" pitchFamily="18" charset="0"/>
                <a:cs typeface="Calibri" panose="020F0502020204030204" pitchFamily="34" charset="0"/>
              </a:rPr>
              <a:t>ARNET, Laurent, BERTHET, Pascal, HIRSCH, Bernard, MARGENTI, Philippe et GRASSER, Sylvie, 2018. </a:t>
            </a:r>
            <a:r>
              <a:rPr lang="fr-FR" sz="1400" i="1" dirty="0">
                <a:latin typeface="Calibri" panose="020F0502020204030204" pitchFamily="34" charset="0"/>
                <a:ea typeface="Times New Roman" panose="02020603050405020304" pitchFamily="18" charset="0"/>
                <a:cs typeface="Calibri" panose="020F0502020204030204" pitchFamily="34" charset="0"/>
              </a:rPr>
              <a:t>1200 QCM pour s’entraîner à l’écrit et à l’oral: concours 2018-2019 : préparation aux épreuves : catégorie C</a:t>
            </a:r>
            <a:r>
              <a:rPr lang="fr-FR" sz="1400" dirty="0">
                <a:latin typeface="Calibri" panose="020F0502020204030204" pitchFamily="34" charset="0"/>
                <a:ea typeface="Times New Roman" panose="02020603050405020304" pitchFamily="18" charset="0"/>
                <a:cs typeface="Calibri" panose="020F0502020204030204" pitchFamily="34" charset="0"/>
              </a:rPr>
              <a:t>. [Voiron] ; Paris : : Carrières publiques : Nathan. ISBN 978-2-09-164998-6.</a:t>
            </a:r>
            <a:endParaRPr lang="fr-FR"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sz="1400" dirty="0">
                <a:latin typeface="Calibri" panose="020F0502020204030204" pitchFamily="34" charset="0"/>
                <a:ea typeface="Times New Roman" panose="02020603050405020304" pitchFamily="18" charset="0"/>
                <a:cs typeface="Calibri" panose="020F0502020204030204" pitchFamily="34" charset="0"/>
              </a:rPr>
              <a:t>GRASSER, sous la direction de Sylvie, 2017. </a:t>
            </a:r>
            <a:r>
              <a:rPr lang="fr-FR" sz="1400" i="1" dirty="0">
                <a:latin typeface="Calibri" panose="020F0502020204030204" pitchFamily="34" charset="0"/>
                <a:ea typeface="Times New Roman" panose="02020603050405020304" pitchFamily="18" charset="0"/>
                <a:cs typeface="Calibri" panose="020F0502020204030204" pitchFamily="34" charset="0"/>
              </a:rPr>
              <a:t>Guide des concours de la fonction publique</a:t>
            </a:r>
            <a:r>
              <a:rPr lang="fr-FR" sz="1400" dirty="0">
                <a:latin typeface="Calibri" panose="020F0502020204030204" pitchFamily="34" charset="0"/>
                <a:ea typeface="Times New Roman" panose="02020603050405020304" pitchFamily="18" charset="0"/>
                <a:cs typeface="Calibri" panose="020F0502020204030204" pitchFamily="34" charset="0"/>
              </a:rPr>
              <a:t>. [Voiron] ; Paris : : Carrières-publiques.com : Nathan. ISBN 978-2-09-164955-9. </a:t>
            </a:r>
            <a:endParaRPr lang="fr-FR"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sz="1400" dirty="0">
                <a:latin typeface="Calibri" panose="020F0502020204030204" pitchFamily="34" charset="0"/>
                <a:ea typeface="Times New Roman" panose="02020603050405020304" pitchFamily="18" charset="0"/>
                <a:cs typeface="Calibri" panose="020F0502020204030204" pitchFamily="34" charset="0"/>
              </a:rPr>
              <a:t>OLIVIER BERTHOU, Odile Girault, 2016. </a:t>
            </a:r>
            <a:r>
              <a:rPr lang="fr-FR" sz="1400" i="1" dirty="0">
                <a:latin typeface="Calibri" panose="020F0502020204030204" pitchFamily="34" charset="0"/>
                <a:ea typeface="Times New Roman" panose="02020603050405020304" pitchFamily="18" charset="0"/>
                <a:cs typeface="Calibri" panose="020F0502020204030204" pitchFamily="34" charset="0"/>
              </a:rPr>
              <a:t>Adjoint administratif</a:t>
            </a:r>
            <a:r>
              <a:rPr lang="fr-FR" sz="1400" dirty="0">
                <a:latin typeface="Calibri" panose="020F0502020204030204" pitchFamily="34" charset="0"/>
                <a:ea typeface="Times New Roman" panose="02020603050405020304" pitchFamily="18" charset="0"/>
                <a:cs typeface="Calibri" panose="020F0502020204030204" pitchFamily="34" charset="0"/>
              </a:rPr>
              <a:t>. Paris : : Foucher. ISBN 978-2-216-13300-0. </a:t>
            </a:r>
            <a:endParaRPr lang="fr-FR" sz="1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sz="1400" dirty="0">
                <a:latin typeface="Calibri" panose="020F0502020204030204" pitchFamily="34" charset="0"/>
                <a:ea typeface="Times New Roman" panose="02020603050405020304" pitchFamily="18" charset="0"/>
                <a:cs typeface="Calibri" panose="020F0502020204030204" pitchFamily="34" charset="0"/>
              </a:rPr>
              <a:t>THIBAULT BOSSY, Aurélien Evrard, 2015. </a:t>
            </a:r>
            <a:r>
              <a:rPr lang="fr-FR" sz="1400" i="1" dirty="0">
                <a:latin typeface="Calibri" panose="020F0502020204030204" pitchFamily="34" charset="0"/>
                <a:ea typeface="Times New Roman" panose="02020603050405020304" pitchFamily="18" charset="0"/>
                <a:cs typeface="Calibri" panose="020F0502020204030204" pitchFamily="34" charset="0"/>
              </a:rPr>
              <a:t>Les politiques publiques</a:t>
            </a:r>
            <a:r>
              <a:rPr lang="fr-FR" sz="1400" dirty="0">
                <a:latin typeface="Calibri" panose="020F0502020204030204" pitchFamily="34" charset="0"/>
                <a:ea typeface="Times New Roman" panose="02020603050405020304" pitchFamily="18" charset="0"/>
                <a:cs typeface="Calibri" panose="020F0502020204030204" pitchFamily="34" charset="0"/>
              </a:rPr>
              <a:t>. Malakoff : : Foucher. ISBN 978-2-216-12795-5. </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spcAft>
                <a:spcPts val="1200"/>
              </a:spcAft>
              <a:defRPr/>
            </a:pPr>
            <a:r>
              <a:rPr lang="fr-FR" sz="1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fr-FR" sz="14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1"/>
          <p:cNvSpPr>
            <a:spLocks noChangeArrowheads="1"/>
          </p:cNvSpPr>
          <p:nvPr/>
        </p:nvSpPr>
        <p:spPr bwMode="auto">
          <a:xfrm>
            <a:off x="1771811" y="358614"/>
            <a:ext cx="93562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sz="2800" dirty="0">
                <a:solidFill>
                  <a:srgbClr val="867567"/>
                </a:solidFill>
                <a:latin typeface="Montserrat" panose="00000500000000000000" pitchFamily="2" charset="0"/>
                <a:cs typeface="Calibri" panose="020F0502020204030204" pitchFamily="34" charset="0"/>
              </a:rPr>
              <a:t>Quelques éléments bibliographiques relatifs aux concours administratifs disponibles à la BU</a:t>
            </a:r>
          </a:p>
        </p:txBody>
      </p:sp>
      <p:sp>
        <p:nvSpPr>
          <p:cNvPr id="2" name="ZoneTexte 1">
            <a:extLst>
              <a:ext uri="{FF2B5EF4-FFF2-40B4-BE49-F238E27FC236}">
                <a16:creationId xmlns:a16="http://schemas.microsoft.com/office/drawing/2014/main" id="{115ED611-B898-797F-C75C-C02BAF0C8B1F}"/>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A2174AAA-1DD3-25D7-AE4E-F1E9288FED14}"/>
              </a:ext>
            </a:extLst>
          </p:cNvPr>
          <p:cNvPicPr>
            <a:picLocks noChangeAspect="1"/>
          </p:cNvPicPr>
          <p:nvPr/>
        </p:nvPicPr>
        <p:blipFill>
          <a:blip r:embed="rId2"/>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5723068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txBox="1">
            <a:spLocks/>
          </p:cNvSpPr>
          <p:nvPr/>
        </p:nvSpPr>
        <p:spPr>
          <a:xfrm>
            <a:off x="468313" y="1031875"/>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a:spcBef>
                <a:spcPct val="0"/>
              </a:spcBef>
              <a:buFontTx/>
              <a:buNone/>
              <a:defRPr/>
            </a:pPr>
            <a:br>
              <a:rPr lang="fr-FR" altLang="fr-FR" sz="2800" b="1">
                <a:latin typeface="Calibri" panose="020F0502020204030204" pitchFamily="34" charset="0"/>
              </a:rPr>
            </a:br>
            <a:endParaRPr lang="fr-FR" altLang="fr-FR" sz="3600" b="1">
              <a:latin typeface="Calibri" panose="020F0502020204030204" pitchFamily="34" charset="0"/>
            </a:endParaRPr>
          </a:p>
          <a:p>
            <a:pPr>
              <a:spcBef>
                <a:spcPct val="0"/>
              </a:spcBef>
              <a:buFontTx/>
              <a:buNone/>
              <a:defRPr/>
            </a:pPr>
            <a:br>
              <a:rPr lang="fr-FR" altLang="fr-FR" sz="2800" b="1">
                <a:latin typeface="Calibri" panose="020F0502020204030204" pitchFamily="34" charset="0"/>
              </a:rPr>
            </a:br>
            <a:endParaRPr lang="fr-FR" sz="1400" dirty="0">
              <a:latin typeface="Calibri" panose="020F0502020204030204" pitchFamily="34" charset="0"/>
            </a:endParaRPr>
          </a:p>
        </p:txBody>
      </p:sp>
      <p:sp>
        <p:nvSpPr>
          <p:cNvPr id="8" name="Espace réservé du contenu 2"/>
          <p:cNvSpPr txBox="1">
            <a:spLocks/>
          </p:cNvSpPr>
          <p:nvPr/>
        </p:nvSpPr>
        <p:spPr>
          <a:xfrm>
            <a:off x="647150" y="1581150"/>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a:spcBef>
                <a:spcPct val="0"/>
              </a:spcBef>
              <a:buFontTx/>
              <a:buNone/>
              <a:defRPr/>
            </a:pPr>
            <a:br>
              <a:rPr lang="fr-FR" altLang="fr-FR" sz="2800" b="1">
                <a:latin typeface="Calibri" panose="020F0502020204030204" pitchFamily="34" charset="0"/>
              </a:rPr>
            </a:br>
            <a:endParaRPr lang="fr-FR" altLang="fr-FR" sz="3600" b="1">
              <a:latin typeface="Calibri" panose="020F0502020204030204" pitchFamily="34" charset="0"/>
            </a:endParaRPr>
          </a:p>
          <a:p>
            <a:pPr>
              <a:spcBef>
                <a:spcPct val="0"/>
              </a:spcBef>
              <a:buFontTx/>
              <a:buNone/>
              <a:defRPr/>
            </a:pPr>
            <a:br>
              <a:rPr lang="fr-FR" altLang="fr-FR" sz="2800" b="1">
                <a:latin typeface="Calibri" panose="020F0502020204030204" pitchFamily="34" charset="0"/>
              </a:rPr>
            </a:br>
            <a:endParaRPr lang="fr-FR" sz="1400" dirty="0">
              <a:latin typeface="Calibri" panose="020F0502020204030204" pitchFamily="34" charset="0"/>
            </a:endParaRPr>
          </a:p>
        </p:txBody>
      </p:sp>
      <p:sp>
        <p:nvSpPr>
          <p:cNvPr id="11" name="Espace réservé du contenu 2"/>
          <p:cNvSpPr txBox="1">
            <a:spLocks/>
          </p:cNvSpPr>
          <p:nvPr/>
        </p:nvSpPr>
        <p:spPr>
          <a:xfrm>
            <a:off x="446088" y="692150"/>
            <a:ext cx="11198516" cy="5527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FontTx/>
              <a:buNone/>
              <a:defRPr/>
            </a:pPr>
            <a:endParaRPr lang="fr-FR"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spcBef>
                <a:spcPts val="1200"/>
              </a:spcBef>
              <a:buFontTx/>
              <a:buNone/>
              <a:defRPr/>
            </a:pPr>
            <a:r>
              <a:rPr lang="fr-FR" sz="2800" b="1" dirty="0">
                <a:solidFill>
                  <a:srgbClr val="867567"/>
                </a:solidFill>
                <a:latin typeface="Montserrat" panose="00000500000000000000" pitchFamily="2" charset="0"/>
                <a:ea typeface="Calibri" panose="020F0502020204030204" pitchFamily="34" charset="0"/>
                <a:cs typeface="Calibri" panose="020F0502020204030204" pitchFamily="34" charset="0"/>
              </a:rPr>
              <a:t> </a:t>
            </a:r>
            <a:r>
              <a:rPr lang="fr-FR" sz="2800" dirty="0">
                <a:solidFill>
                  <a:srgbClr val="867567"/>
                </a:solidFill>
                <a:latin typeface="Montserrat" panose="00000500000000000000" pitchFamily="2" charset="0"/>
                <a:ea typeface="Times New Roman" panose="02020603050405020304" pitchFamily="18" charset="0"/>
                <a:cs typeface="Calibri" panose="020F0502020204030204" pitchFamily="34" charset="0"/>
              </a:rPr>
              <a:t>Culture générale </a:t>
            </a:r>
          </a:p>
          <a:p>
            <a:pPr>
              <a:spcBef>
                <a:spcPts val="1200"/>
              </a:spcBef>
              <a:buFontTx/>
              <a:buNone/>
              <a:defRPr/>
            </a:pP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spcAft>
                <a:spcPts val="1200"/>
              </a:spcAft>
              <a:defRPr/>
            </a:pPr>
            <a:r>
              <a:rPr lang="fr-FR" sz="1400" dirty="0">
                <a:latin typeface="Calibri" panose="020F0502020204030204" pitchFamily="34" charset="0"/>
                <a:ea typeface="Times New Roman" panose="02020603050405020304" pitchFamily="18" charset="0"/>
                <a:cs typeface="Calibri" panose="020F0502020204030204" pitchFamily="34" charset="0"/>
              </a:rPr>
              <a:t>BENOÎT BERTHOU, Sébastien </a:t>
            </a:r>
            <a:r>
              <a:rPr lang="fr-FR" sz="1400" dirty="0" err="1">
                <a:latin typeface="Calibri" panose="020F0502020204030204" pitchFamily="34" charset="0"/>
                <a:ea typeface="Times New Roman" panose="02020603050405020304" pitchFamily="18" charset="0"/>
                <a:cs typeface="Calibri" panose="020F0502020204030204" pitchFamily="34" charset="0"/>
              </a:rPr>
              <a:t>Dussourd</a:t>
            </a:r>
            <a:r>
              <a:rPr lang="fr-FR" sz="1400" dirty="0">
                <a:latin typeface="Calibri" panose="020F0502020204030204" pitchFamily="34" charset="0"/>
                <a:ea typeface="Times New Roman" panose="02020603050405020304" pitchFamily="18" charset="0"/>
                <a:cs typeface="Calibri" panose="020F0502020204030204" pitchFamily="34" charset="0"/>
              </a:rPr>
              <a:t>, [sans date]. </a:t>
            </a:r>
            <a:r>
              <a:rPr lang="fr-FR" sz="1400" i="1" dirty="0">
                <a:latin typeface="Calibri" panose="020F0502020204030204" pitchFamily="34" charset="0"/>
                <a:ea typeface="Times New Roman" panose="02020603050405020304" pitchFamily="18" charset="0"/>
                <a:cs typeface="Calibri" panose="020F0502020204030204" pitchFamily="34" charset="0"/>
              </a:rPr>
              <a:t>250 fiches de culture générale</a:t>
            </a:r>
            <a:r>
              <a:rPr lang="fr-FR" sz="1400" dirty="0">
                <a:latin typeface="Calibri" panose="020F0502020204030204" pitchFamily="34" charset="0"/>
                <a:ea typeface="Times New Roman" panose="02020603050405020304" pitchFamily="18" charset="0"/>
                <a:cs typeface="Calibri" panose="020F0502020204030204" pitchFamily="34" charset="0"/>
              </a:rPr>
              <a:t>. Levallois-Perret : : </a:t>
            </a:r>
            <a:r>
              <a:rPr lang="fr-FR" sz="1400" dirty="0" err="1">
                <a:latin typeface="Calibri" panose="020F0502020204030204" pitchFamily="34" charset="0"/>
                <a:ea typeface="Times New Roman" panose="02020603050405020304" pitchFamily="18" charset="0"/>
                <a:cs typeface="Calibri" panose="020F0502020204030204" pitchFamily="34" charset="0"/>
              </a:rPr>
              <a:t>Studyrama</a:t>
            </a:r>
            <a:r>
              <a:rPr lang="fr-FR" sz="1400" dirty="0">
                <a:latin typeface="Calibri" panose="020F0502020204030204" pitchFamily="34" charset="0"/>
                <a:ea typeface="Times New Roman" panose="02020603050405020304" pitchFamily="18" charset="0"/>
                <a:cs typeface="Calibri" panose="020F0502020204030204" pitchFamily="34" charset="0"/>
              </a:rPr>
              <a:t>. ISBN 978-2-7590-3112-2. </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spcAft>
                <a:spcPts val="1200"/>
              </a:spcAft>
              <a:defRPr/>
            </a:pPr>
            <a:r>
              <a:rPr lang="fr-FR" sz="1400" dirty="0">
                <a:latin typeface="Calibri" panose="020F0502020204030204" pitchFamily="34" charset="0"/>
                <a:ea typeface="Times New Roman" panose="02020603050405020304" pitchFamily="18" charset="0"/>
                <a:cs typeface="Calibri" panose="020F0502020204030204" pitchFamily="34" charset="0"/>
              </a:rPr>
              <a:t>EMMANUEL KERDRAON, 2016. </a:t>
            </a:r>
            <a:r>
              <a:rPr lang="fr-FR" sz="1400" i="1" dirty="0">
                <a:latin typeface="Calibri" panose="020F0502020204030204" pitchFamily="34" charset="0"/>
                <a:ea typeface="Times New Roman" panose="02020603050405020304" pitchFamily="18" charset="0"/>
                <a:cs typeface="Calibri" panose="020F0502020204030204" pitchFamily="34" charset="0"/>
              </a:rPr>
              <a:t>700 tests psychotechniques et de raisonnement logique</a:t>
            </a:r>
            <a:r>
              <a:rPr lang="fr-FR" sz="1400" dirty="0">
                <a:latin typeface="Calibri" panose="020F0502020204030204" pitchFamily="34" charset="0"/>
                <a:ea typeface="Times New Roman" panose="02020603050405020304" pitchFamily="18" charset="0"/>
                <a:cs typeface="Calibri" panose="020F0502020204030204" pitchFamily="34" charset="0"/>
              </a:rPr>
              <a:t>. Paris : : Vuibert. ISBN 978-2-311-20331-8.</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spcAft>
                <a:spcPts val="1200"/>
              </a:spcAft>
              <a:defRPr/>
            </a:pPr>
            <a:r>
              <a:rPr lang="fr-FR" sz="1400" dirty="0">
                <a:latin typeface="Calibri" panose="020F0502020204030204" pitchFamily="34" charset="0"/>
                <a:ea typeface="Times New Roman" panose="02020603050405020304" pitchFamily="18" charset="0"/>
                <a:cs typeface="Calibri" panose="020F0502020204030204" pitchFamily="34" charset="0"/>
              </a:rPr>
              <a:t>MÉLANIE HOFFERT, Lionel </a:t>
            </a:r>
            <a:r>
              <a:rPr lang="fr-FR" sz="1400" dirty="0" err="1">
                <a:latin typeface="Calibri" panose="020F0502020204030204" pitchFamily="34" charset="0"/>
                <a:ea typeface="Times New Roman" panose="02020603050405020304" pitchFamily="18" charset="0"/>
                <a:cs typeface="Calibri" panose="020F0502020204030204" pitchFamily="34" charset="0"/>
              </a:rPr>
              <a:t>Lavergne</a:t>
            </a:r>
            <a:r>
              <a:rPr lang="fr-FR" sz="1400" dirty="0">
                <a:latin typeface="Calibri" panose="020F0502020204030204" pitchFamily="34" charset="0"/>
                <a:ea typeface="Times New Roman" panose="02020603050405020304" pitchFamily="18" charset="0"/>
                <a:cs typeface="Calibri" panose="020F0502020204030204" pitchFamily="34" charset="0"/>
              </a:rPr>
              <a:t>, 2016. </a:t>
            </a:r>
            <a:r>
              <a:rPr lang="fr-FR" sz="1400" i="1" dirty="0">
                <a:latin typeface="Calibri" panose="020F0502020204030204" pitchFamily="34" charset="0"/>
                <a:ea typeface="Times New Roman" panose="02020603050405020304" pitchFamily="18" charset="0"/>
                <a:cs typeface="Calibri" panose="020F0502020204030204" pitchFamily="34" charset="0"/>
              </a:rPr>
              <a:t>2000 QCM de culture générale et actualité</a:t>
            </a:r>
            <a:r>
              <a:rPr lang="fr-FR" sz="1400" dirty="0">
                <a:latin typeface="Calibri" panose="020F0502020204030204" pitchFamily="34" charset="0"/>
                <a:ea typeface="Times New Roman" panose="02020603050405020304" pitchFamily="18" charset="0"/>
                <a:cs typeface="Calibri" panose="020F0502020204030204" pitchFamily="34" charset="0"/>
              </a:rPr>
              <a:t>. Paris : : Vuibert. ISBN 978-2-311-20323-3. </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spcAft>
                <a:spcPts val="1200"/>
              </a:spcAft>
              <a:defRPr/>
            </a:pPr>
            <a:r>
              <a:rPr lang="fr-FR" sz="1400" dirty="0">
                <a:latin typeface="Calibri" panose="020F0502020204030204" pitchFamily="34" charset="0"/>
                <a:ea typeface="Times New Roman" panose="02020603050405020304" pitchFamily="18" charset="0"/>
                <a:cs typeface="Calibri" panose="020F0502020204030204" pitchFamily="34" charset="0"/>
              </a:rPr>
              <a:t>OULLION, Jean-Michel, 2016. </a:t>
            </a:r>
            <a:r>
              <a:rPr lang="fr-FR" sz="1400" i="1" dirty="0">
                <a:latin typeface="Calibri" panose="020F0502020204030204" pitchFamily="34" charset="0"/>
                <a:ea typeface="Times New Roman" panose="02020603050405020304" pitchFamily="18" charset="0"/>
                <a:cs typeface="Calibri" panose="020F0502020204030204" pitchFamily="34" charset="0"/>
              </a:rPr>
              <a:t>2500 QCM de culture générale</a:t>
            </a:r>
            <a:r>
              <a:rPr lang="fr-FR" sz="1400" dirty="0">
                <a:latin typeface="Calibri" panose="020F0502020204030204" pitchFamily="34" charset="0"/>
                <a:ea typeface="Times New Roman" panose="02020603050405020304" pitchFamily="18" charset="0"/>
                <a:cs typeface="Calibri" panose="020F0502020204030204" pitchFamily="34" charset="0"/>
              </a:rPr>
              <a:t> [en ligne]. Paris : : les éditions de l. [Consulté le 22 novembre 2018]. ISBN 978-2-8176-0505-0. Disponible à l’adresse : http://sbiproxy.uqac.ca/login?url=http://international.scholarvox.com/book/88833859</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spcAft>
                <a:spcPts val="1200"/>
              </a:spcAft>
              <a:defRPr/>
            </a:pPr>
            <a:r>
              <a:rPr lang="fr-FR" sz="1400" dirty="0">
                <a:latin typeface="Calibri" panose="020F0502020204030204" pitchFamily="34" charset="0"/>
                <a:ea typeface="Times New Roman" panose="02020603050405020304" pitchFamily="18" charset="0"/>
                <a:cs typeface="Calibri" panose="020F0502020204030204" pitchFamily="34" charset="0"/>
              </a:rPr>
              <a:t>SALADIN, Jean-Christophe et BRUNEL, Laurence, 2016. </a:t>
            </a:r>
            <a:r>
              <a:rPr lang="fr-FR" sz="1400" i="1" dirty="0">
                <a:latin typeface="Calibri" panose="020F0502020204030204" pitchFamily="34" charset="0"/>
                <a:ea typeface="Times New Roman" panose="02020603050405020304" pitchFamily="18" charset="0"/>
                <a:cs typeface="Calibri" panose="020F0502020204030204" pitchFamily="34" charset="0"/>
              </a:rPr>
              <a:t>200 questions d’actualité politique, économique et sociale</a:t>
            </a:r>
            <a:r>
              <a:rPr lang="fr-FR" sz="1400" dirty="0">
                <a:latin typeface="Calibri" panose="020F0502020204030204" pitchFamily="34" charset="0"/>
                <a:ea typeface="Times New Roman" panose="02020603050405020304" pitchFamily="18" charset="0"/>
                <a:cs typeface="Calibri" panose="020F0502020204030204" pitchFamily="34" charset="0"/>
              </a:rPr>
              <a:t>. Levallois-Perret : </a:t>
            </a:r>
            <a:r>
              <a:rPr lang="fr-FR" sz="1400" dirty="0" err="1">
                <a:latin typeface="Calibri" panose="020F0502020204030204" pitchFamily="34" charset="0"/>
                <a:ea typeface="Times New Roman" panose="02020603050405020304" pitchFamily="18" charset="0"/>
                <a:cs typeface="Calibri" panose="020F0502020204030204" pitchFamily="34" charset="0"/>
              </a:rPr>
              <a:t>Studyrama</a:t>
            </a:r>
            <a:r>
              <a:rPr lang="fr-FR" sz="1400" dirty="0">
                <a:latin typeface="Calibri" panose="020F0502020204030204" pitchFamily="34" charset="0"/>
                <a:ea typeface="Times New Roman" panose="02020603050405020304" pitchFamily="18" charset="0"/>
                <a:cs typeface="Calibri" panose="020F0502020204030204" pitchFamily="34" charset="0"/>
              </a:rPr>
              <a:t>. ISBN 978-2-7590-3146-7. </a:t>
            </a:r>
            <a:endParaRPr lang="fr-FR" sz="1400" dirty="0">
              <a:latin typeface="Calibri" panose="020F0502020204030204" pitchFamily="34" charset="0"/>
              <a:ea typeface="Calibri" panose="020F0502020204030204" pitchFamily="34" charset="0"/>
              <a:cs typeface="Calibri" panose="020F0502020204030204" pitchFamily="34" charset="0"/>
            </a:endParaRPr>
          </a:p>
          <a:p>
            <a:pPr>
              <a:spcBef>
                <a:spcPct val="0"/>
              </a:spcBef>
              <a:buFontTx/>
              <a:buNone/>
              <a:defRPr/>
            </a:pPr>
            <a:br>
              <a:rPr lang="fr-FR" altLang="fr-FR" sz="2800" b="1" dirty="0">
                <a:latin typeface="Calibri" panose="020F0502020204030204" pitchFamily="34" charset="0"/>
                <a:cs typeface="Calibri" panose="020F0502020204030204" pitchFamily="34" charset="0"/>
              </a:rPr>
            </a:br>
            <a:endParaRPr lang="fr-FR" sz="2800" dirty="0">
              <a:latin typeface="Calibri" panose="020F0502020204030204" pitchFamily="34" charset="0"/>
              <a:cs typeface="Calibri" panose="020F0502020204030204" pitchFamily="34" charset="0"/>
            </a:endParaRPr>
          </a:p>
          <a:p>
            <a:pPr>
              <a:spcAft>
                <a:spcPts val="1200"/>
              </a:spcAft>
              <a:buFontTx/>
              <a:buNone/>
              <a:defRPr/>
            </a:pP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405FB77F-54A3-819E-DCE7-0775769EA45F}"/>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AA832749-9009-8DA7-64F3-97F2308D0FFA}"/>
              </a:ext>
            </a:extLst>
          </p:cNvPr>
          <p:cNvPicPr>
            <a:picLocks noChangeAspect="1"/>
          </p:cNvPicPr>
          <p:nvPr/>
        </p:nvPicPr>
        <p:blipFill>
          <a:blip r:embed="rId2"/>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272607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275129" y="1254124"/>
            <a:ext cx="11381162" cy="5359295"/>
          </a:xfrm>
        </p:spPr>
        <p:txBody>
          <a:bodyPr>
            <a:normAutofit/>
          </a:bodyPr>
          <a:lstStyle/>
          <a:p>
            <a:pPr algn="l"/>
            <a:endParaRPr lang="fr-FR" sz="3200" dirty="0"/>
          </a:p>
          <a:p>
            <a:pPr algn="l">
              <a:defRPr/>
            </a:pPr>
            <a:endParaRPr lang="fr-FR" altLang="fr-FR" sz="3200" dirty="0"/>
          </a:p>
          <a:p>
            <a:pPr>
              <a:defRPr/>
            </a:pPr>
            <a:endParaRPr lang="fr-FR" altLang="fr-FR" sz="3200" dirty="0">
              <a:latin typeface="Montserrat" pitchFamily="2" charset="0"/>
            </a:endParaRPr>
          </a:p>
          <a:p>
            <a:pPr>
              <a:defRPr/>
            </a:pPr>
            <a:endParaRPr lang="fr-FR" altLang="fr-FR" sz="2800" dirty="0">
              <a:latin typeface="Montserrat" pitchFamily="2" charset="0"/>
            </a:endParaRPr>
          </a:p>
          <a:p>
            <a:pPr>
              <a:defRPr/>
            </a:pPr>
            <a:r>
              <a:rPr lang="fr-FR" altLang="fr-FR" sz="2800" dirty="0">
                <a:latin typeface="Montserrat" pitchFamily="2" charset="0"/>
              </a:rPr>
              <a:t>Filière des AENES </a:t>
            </a:r>
          </a:p>
          <a:p>
            <a:pPr>
              <a:defRPr/>
            </a:pPr>
            <a:r>
              <a:rPr lang="fr-FR" altLang="fr-FR" sz="2800" dirty="0">
                <a:latin typeface="Montserrat" pitchFamily="2" charset="0"/>
              </a:rPr>
              <a:t>1 SAENES (Catégorie B)</a:t>
            </a:r>
            <a:endParaRPr lang="fr-FR" altLang="fr-FR" sz="2800" dirty="0"/>
          </a:p>
        </p:txBody>
      </p:sp>
      <p:sp>
        <p:nvSpPr>
          <p:cNvPr id="11" name="Sous-titre 5"/>
          <p:cNvSpPr txBox="1">
            <a:spLocks/>
          </p:cNvSpPr>
          <p:nvPr/>
        </p:nvSpPr>
        <p:spPr>
          <a:xfrm>
            <a:off x="275129" y="125790"/>
            <a:ext cx="11681696" cy="64131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defRPr/>
            </a:pPr>
            <a:r>
              <a:rPr lang="fr-FR" altLang="fr-FR" sz="3600" b="1" dirty="0">
                <a:solidFill>
                  <a:srgbClr val="0000FF"/>
                </a:solidFill>
              </a:rPr>
              <a:t> </a:t>
            </a:r>
          </a:p>
          <a:p>
            <a:pPr>
              <a:spcBef>
                <a:spcPts val="0"/>
              </a:spcBef>
              <a:defRPr/>
            </a:pPr>
            <a:r>
              <a:rPr lang="fr-FR" altLang="fr-FR" sz="2800" dirty="0">
                <a:latin typeface="Montserrat" pitchFamily="2" charset="0"/>
              </a:rPr>
              <a:t>Filière des Bibliothèques</a:t>
            </a:r>
          </a:p>
          <a:p>
            <a:pPr>
              <a:spcBef>
                <a:spcPts val="0"/>
              </a:spcBef>
              <a:defRPr/>
            </a:pPr>
            <a:r>
              <a:rPr lang="fr-FR" altLang="fr-FR" sz="2800" dirty="0">
                <a:latin typeface="Montserrat" pitchFamily="2" charset="0"/>
              </a:rPr>
              <a:t>1 MAGASINIER (Catégorie C)</a:t>
            </a:r>
          </a:p>
        </p:txBody>
      </p:sp>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a:extLst>
              <a:ext uri="{FF2B5EF4-FFF2-40B4-BE49-F238E27FC236}">
                <a16:creationId xmlns:a16="http://schemas.microsoft.com/office/drawing/2014/main" id="{5049A6FC-C0A1-AA4C-8271-636FB6FE7D99}"/>
              </a:ext>
            </a:extLst>
          </p:cNvPr>
          <p:cNvPicPr>
            <a:picLocks noChangeAspect="1"/>
          </p:cNvPicPr>
          <p:nvPr/>
        </p:nvPicPr>
        <p:blipFill>
          <a:blip r:embed="rId3"/>
          <a:stretch>
            <a:fillRect/>
          </a:stretch>
        </p:blipFill>
        <p:spPr>
          <a:xfrm>
            <a:off x="535709" y="6326908"/>
            <a:ext cx="2004296" cy="250537"/>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509387169"/>
              </p:ext>
            </p:extLst>
          </p:nvPr>
        </p:nvGraphicFramePr>
        <p:xfrm>
          <a:off x="707367" y="1668192"/>
          <a:ext cx="9877972" cy="1282042"/>
        </p:xfrm>
        <a:graphic>
          <a:graphicData uri="http://schemas.openxmlformats.org/drawingml/2006/table">
            <a:tbl>
              <a:tblPr>
                <a:tableStyleId>{5C22544A-7EE6-4342-B048-85BDC9FD1C3A}</a:tableStyleId>
              </a:tblPr>
              <a:tblGrid>
                <a:gridCol w="945740">
                  <a:extLst>
                    <a:ext uri="{9D8B030D-6E8A-4147-A177-3AD203B41FA5}">
                      <a16:colId xmlns:a16="http://schemas.microsoft.com/office/drawing/2014/main" val="20001"/>
                    </a:ext>
                  </a:extLst>
                </a:gridCol>
                <a:gridCol w="6086366">
                  <a:extLst>
                    <a:ext uri="{9D8B030D-6E8A-4147-A177-3AD203B41FA5}">
                      <a16:colId xmlns:a16="http://schemas.microsoft.com/office/drawing/2014/main" val="20003"/>
                    </a:ext>
                  </a:extLst>
                </a:gridCol>
                <a:gridCol w="1786845">
                  <a:extLst>
                    <a:ext uri="{9D8B030D-6E8A-4147-A177-3AD203B41FA5}">
                      <a16:colId xmlns:a16="http://schemas.microsoft.com/office/drawing/2014/main" val="20004"/>
                    </a:ext>
                  </a:extLst>
                </a:gridCol>
                <a:gridCol w="1059021">
                  <a:extLst>
                    <a:ext uri="{9D8B030D-6E8A-4147-A177-3AD203B41FA5}">
                      <a16:colId xmlns:a16="http://schemas.microsoft.com/office/drawing/2014/main" val="20005"/>
                    </a:ext>
                  </a:extLst>
                </a:gridCol>
              </a:tblGrid>
              <a:tr h="807687">
                <a:tc>
                  <a:txBody>
                    <a:bodyPr/>
                    <a:lstStyle/>
                    <a:p>
                      <a:pPr algn="ctr" fontAlgn="ctr"/>
                      <a:r>
                        <a:rPr lang="fr-FR" sz="1400" b="1" u="none" strike="noStrike" dirty="0">
                          <a:solidFill>
                            <a:schemeClr val="bg1"/>
                          </a:solidFill>
                          <a:effectLst/>
                        </a:rPr>
                        <a:t>Corps</a:t>
                      </a: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r>
                        <a:rPr lang="fr-FR" sz="1400" b="1" u="none" strike="noStrike" dirty="0">
                          <a:solidFill>
                            <a:schemeClr val="bg1"/>
                          </a:solidFill>
                          <a:effectLst/>
                        </a:rPr>
                        <a:t>Nature</a:t>
                      </a: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r>
                        <a:rPr lang="fr-FR" sz="1400" b="1" u="none" strike="noStrike" dirty="0" err="1">
                          <a:solidFill>
                            <a:schemeClr val="bg1"/>
                          </a:solidFill>
                          <a:effectLst/>
                        </a:rPr>
                        <a:t>Nbre</a:t>
                      </a:r>
                      <a:r>
                        <a:rPr lang="fr-FR" sz="1400" b="1" u="none" strike="noStrike" dirty="0">
                          <a:solidFill>
                            <a:schemeClr val="bg1"/>
                          </a:solidFill>
                          <a:effectLst/>
                        </a:rPr>
                        <a:t> de postes</a:t>
                      </a:r>
                      <a:endParaRPr lang="fr-FR" sz="1400" b="1" i="0" u="none" strike="noStrike" dirty="0">
                        <a:solidFill>
                          <a:schemeClr val="bg1"/>
                        </a:solidFill>
                        <a:effectLst/>
                        <a:latin typeface="Calibri"/>
                      </a:endParaRPr>
                    </a:p>
                  </a:txBody>
                  <a:tcPr marL="4928" marR="4928" marT="4928" marB="0" anchor="ctr">
                    <a:solidFill>
                      <a:srgbClr val="28315B"/>
                    </a:solidFill>
                  </a:tcPr>
                </a:tc>
                <a:extLst>
                  <a:ext uri="{0D108BD9-81ED-4DB2-BD59-A6C34878D82A}">
                    <a16:rowId xmlns:a16="http://schemas.microsoft.com/office/drawing/2014/main" val="10000"/>
                  </a:ext>
                </a:extLst>
              </a:tr>
              <a:tr h="474355">
                <a:tc>
                  <a:txBody>
                    <a:bodyPr/>
                    <a:lstStyle/>
                    <a:p>
                      <a:pPr algn="ctr" fontAlgn="ctr"/>
                      <a:r>
                        <a:rPr lang="fr-FR" sz="1400" u="none" strike="noStrike" dirty="0">
                          <a:effectLst/>
                        </a:rPr>
                        <a:t>MAG</a:t>
                      </a:r>
                      <a:endParaRPr lang="fr-FR" sz="1400" b="0" i="0" u="none" strike="noStrike" dirty="0">
                        <a:solidFill>
                          <a:srgbClr val="000000"/>
                        </a:solidFill>
                        <a:effectLst/>
                        <a:latin typeface="Calibri"/>
                      </a:endParaRPr>
                    </a:p>
                  </a:txBody>
                  <a:tcPr marL="4928" marR="4928" marT="4928" marB="0" anchor="ctr"/>
                </a:tc>
                <a:tc>
                  <a:txBody>
                    <a:bodyPr/>
                    <a:lstStyle/>
                    <a:p>
                      <a:pPr algn="l" fontAlgn="ctr"/>
                      <a:r>
                        <a:rPr lang="fr-FR" sz="1400" b="0" u="sng" strike="noStrike" dirty="0">
                          <a:solidFill>
                            <a:srgbClr val="0070C0"/>
                          </a:solidFill>
                          <a:effectLst/>
                        </a:rPr>
                        <a:t>Magasinier-</a:t>
                      </a:r>
                      <a:r>
                        <a:rPr lang="fr-FR" sz="1400" b="0" u="sng" strike="noStrike" dirty="0" err="1">
                          <a:solidFill>
                            <a:srgbClr val="0070C0"/>
                          </a:solidFill>
                          <a:effectLst/>
                        </a:rPr>
                        <a:t>ière</a:t>
                      </a:r>
                      <a:r>
                        <a:rPr lang="fr-FR" sz="1400" b="0" u="sng" strike="noStrike" dirty="0">
                          <a:solidFill>
                            <a:srgbClr val="0070C0"/>
                          </a:solidFill>
                          <a:effectLst/>
                        </a:rPr>
                        <a:t> des bibliothèques </a:t>
                      </a:r>
                      <a:endParaRPr lang="fr-FR" sz="1400" b="0" i="0" u="sng" strike="noStrike" dirty="0">
                        <a:solidFill>
                          <a:srgbClr val="0070C0"/>
                        </a:solidFill>
                        <a:effectLst/>
                        <a:latin typeface="Calibri"/>
                      </a:endParaRPr>
                    </a:p>
                  </a:txBody>
                  <a:tcPr marL="4928" marR="4928" marT="4928" marB="0" anchor="ctr"/>
                </a:tc>
                <a:tc>
                  <a:txBody>
                    <a:bodyPr/>
                    <a:lstStyle/>
                    <a:p>
                      <a:pPr algn="ctr" fontAlgn="ctr"/>
                      <a:r>
                        <a:rPr lang="fr-FR" sz="1400" b="1" u="none" strike="noStrike" dirty="0">
                          <a:effectLst/>
                        </a:rPr>
                        <a:t>EXTERNE</a:t>
                      </a:r>
                      <a:endParaRPr lang="fr-FR" sz="1400" b="1" i="0" u="none" strike="noStrike" dirty="0">
                        <a:solidFill>
                          <a:srgbClr val="FF0000"/>
                        </a:solidFill>
                        <a:effectLst/>
                        <a:latin typeface="Calibri"/>
                      </a:endParaRPr>
                    </a:p>
                  </a:txBody>
                  <a:tcPr marL="4928" marR="4928" marT="4928" marB="0" anchor="ctr"/>
                </a:tc>
                <a:tc>
                  <a:txBody>
                    <a:bodyPr/>
                    <a:lstStyle/>
                    <a:p>
                      <a:pPr algn="ctr" fontAlgn="ctr"/>
                      <a:r>
                        <a:rPr lang="fr-FR" sz="1400" u="none" strike="noStrike" dirty="0">
                          <a:effectLst/>
                        </a:rPr>
                        <a:t>1</a:t>
                      </a:r>
                      <a:endParaRPr lang="fr-FR" sz="1400" b="0" i="0" u="none" strike="noStrike" dirty="0">
                        <a:solidFill>
                          <a:srgbClr val="000000"/>
                        </a:solidFill>
                        <a:effectLst/>
                        <a:latin typeface="Calibri"/>
                      </a:endParaRPr>
                    </a:p>
                  </a:txBody>
                  <a:tcPr marL="4928" marR="4928" marT="4928" marB="0" anchor="ctr"/>
                </a:tc>
                <a:extLst>
                  <a:ext uri="{0D108BD9-81ED-4DB2-BD59-A6C34878D82A}">
                    <a16:rowId xmlns:a16="http://schemas.microsoft.com/office/drawing/2014/main" val="10001"/>
                  </a:ext>
                </a:extLst>
              </a:tr>
            </a:tbl>
          </a:graphicData>
        </a:graphic>
      </p:graphicFrame>
      <p:graphicFrame>
        <p:nvGraphicFramePr>
          <p:cNvPr id="3" name="Tableau 2">
            <a:extLst>
              <a:ext uri="{FF2B5EF4-FFF2-40B4-BE49-F238E27FC236}">
                <a16:creationId xmlns:a16="http://schemas.microsoft.com/office/drawing/2014/main" id="{D3E3A96D-AED5-5E10-EB98-8A78CE2161B7}"/>
              </a:ext>
            </a:extLst>
          </p:cNvPr>
          <p:cNvGraphicFramePr>
            <a:graphicFrameLocks noGrp="1"/>
          </p:cNvGraphicFramePr>
          <p:nvPr>
            <p:extLst>
              <p:ext uri="{D42A27DB-BD31-4B8C-83A1-F6EECF244321}">
                <p14:modId xmlns:p14="http://schemas.microsoft.com/office/powerpoint/2010/main" val="3072579892"/>
              </p:ext>
            </p:extLst>
          </p:nvPr>
        </p:nvGraphicFramePr>
        <p:xfrm>
          <a:off x="774441" y="4649638"/>
          <a:ext cx="9789460" cy="1423358"/>
        </p:xfrm>
        <a:graphic>
          <a:graphicData uri="http://schemas.openxmlformats.org/drawingml/2006/table">
            <a:tbl>
              <a:tblPr>
                <a:tableStyleId>{5C22544A-7EE6-4342-B048-85BDC9FD1C3A}</a:tableStyleId>
              </a:tblPr>
              <a:tblGrid>
                <a:gridCol w="943864">
                  <a:extLst>
                    <a:ext uri="{9D8B030D-6E8A-4147-A177-3AD203B41FA5}">
                      <a16:colId xmlns:a16="http://schemas.microsoft.com/office/drawing/2014/main" val="372505623"/>
                    </a:ext>
                  </a:extLst>
                </a:gridCol>
                <a:gridCol w="6098876">
                  <a:extLst>
                    <a:ext uri="{9D8B030D-6E8A-4147-A177-3AD203B41FA5}">
                      <a16:colId xmlns:a16="http://schemas.microsoft.com/office/drawing/2014/main" val="1101565618"/>
                    </a:ext>
                  </a:extLst>
                </a:gridCol>
                <a:gridCol w="1716657">
                  <a:extLst>
                    <a:ext uri="{9D8B030D-6E8A-4147-A177-3AD203B41FA5}">
                      <a16:colId xmlns:a16="http://schemas.microsoft.com/office/drawing/2014/main" val="3240549028"/>
                    </a:ext>
                  </a:extLst>
                </a:gridCol>
                <a:gridCol w="1030063">
                  <a:extLst>
                    <a:ext uri="{9D8B030D-6E8A-4147-A177-3AD203B41FA5}">
                      <a16:colId xmlns:a16="http://schemas.microsoft.com/office/drawing/2014/main" val="2079124779"/>
                    </a:ext>
                  </a:extLst>
                </a:gridCol>
              </a:tblGrid>
              <a:tr h="809370">
                <a:tc>
                  <a:txBody>
                    <a:bodyPr/>
                    <a:lstStyle/>
                    <a:p>
                      <a:pPr algn="ctr" fontAlgn="ctr"/>
                      <a:r>
                        <a:rPr lang="fr-FR" sz="1400" b="1" u="none" strike="noStrike" dirty="0">
                          <a:solidFill>
                            <a:schemeClr val="bg1"/>
                          </a:solidFill>
                          <a:effectLst/>
                        </a:rPr>
                        <a:t>Corps</a:t>
                      </a: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r>
                        <a:rPr lang="fr-FR" sz="1400" b="1" u="none" strike="noStrike" dirty="0">
                          <a:solidFill>
                            <a:schemeClr val="bg1"/>
                          </a:solidFill>
                          <a:effectLst/>
                        </a:rPr>
                        <a:t>Nature</a:t>
                      </a:r>
                      <a:endParaRPr lang="fr-FR" sz="1400" b="1" i="0" u="none" strike="noStrike" dirty="0">
                        <a:solidFill>
                          <a:schemeClr val="bg1"/>
                        </a:solidFill>
                        <a:effectLst/>
                        <a:latin typeface="Calibri"/>
                      </a:endParaRPr>
                    </a:p>
                  </a:txBody>
                  <a:tcPr marL="4928" marR="4928" marT="4928" marB="0" anchor="ctr">
                    <a:solidFill>
                      <a:srgbClr val="28315B"/>
                    </a:solidFill>
                  </a:tcPr>
                </a:tc>
                <a:tc>
                  <a:txBody>
                    <a:bodyPr/>
                    <a:lstStyle/>
                    <a:p>
                      <a:pPr algn="ctr" fontAlgn="ctr"/>
                      <a:r>
                        <a:rPr lang="fr-FR" sz="1400" b="1" u="none" strike="noStrike" dirty="0" err="1">
                          <a:solidFill>
                            <a:schemeClr val="bg1"/>
                          </a:solidFill>
                          <a:effectLst/>
                        </a:rPr>
                        <a:t>Nbre</a:t>
                      </a:r>
                      <a:r>
                        <a:rPr lang="fr-FR" sz="1400" b="1" u="none" strike="noStrike" dirty="0">
                          <a:solidFill>
                            <a:schemeClr val="bg1"/>
                          </a:solidFill>
                          <a:effectLst/>
                        </a:rPr>
                        <a:t> de postes</a:t>
                      </a:r>
                      <a:endParaRPr lang="fr-FR" sz="1400" b="1" i="0" u="none" strike="noStrike" dirty="0">
                        <a:solidFill>
                          <a:schemeClr val="bg1"/>
                        </a:solidFill>
                        <a:effectLst/>
                        <a:latin typeface="Calibri"/>
                      </a:endParaRPr>
                    </a:p>
                  </a:txBody>
                  <a:tcPr marL="4928" marR="4928" marT="4928" marB="0" anchor="ctr">
                    <a:solidFill>
                      <a:srgbClr val="28315B"/>
                    </a:solidFill>
                  </a:tcPr>
                </a:tc>
                <a:extLst>
                  <a:ext uri="{0D108BD9-81ED-4DB2-BD59-A6C34878D82A}">
                    <a16:rowId xmlns:a16="http://schemas.microsoft.com/office/drawing/2014/main" val="1322939030"/>
                  </a:ext>
                </a:extLst>
              </a:tr>
              <a:tr h="613988">
                <a:tc>
                  <a:txBody>
                    <a:bodyPr/>
                    <a:lstStyle/>
                    <a:p>
                      <a:pPr algn="ctr" fontAlgn="ctr"/>
                      <a:r>
                        <a:rPr lang="fr-FR" sz="1400" b="0" i="0" u="none" strike="noStrike" dirty="0">
                          <a:solidFill>
                            <a:srgbClr val="000000"/>
                          </a:solidFill>
                          <a:effectLst/>
                          <a:latin typeface="Calibri"/>
                        </a:rPr>
                        <a:t>SAENES</a:t>
                      </a:r>
                    </a:p>
                  </a:txBody>
                  <a:tcPr marL="4928" marR="4928" marT="4928" marB="0" anchor="ctr"/>
                </a:tc>
                <a:tc>
                  <a:txBody>
                    <a:bodyPr/>
                    <a:lstStyle/>
                    <a:p>
                      <a:pPr algn="l" fontAlgn="ctr"/>
                      <a:r>
                        <a:rPr lang="fr-FR" sz="1400" b="0" u="none" strike="noStrike" dirty="0">
                          <a:solidFill>
                            <a:srgbClr val="0070C0"/>
                          </a:solidFill>
                          <a:effectLst/>
                        </a:rPr>
                        <a:t> </a:t>
                      </a:r>
                      <a:r>
                        <a:rPr lang="fr-FR" sz="1400" b="0" u="sng" strike="noStrike" dirty="0">
                          <a:solidFill>
                            <a:srgbClr val="0070C0"/>
                          </a:solidFill>
                          <a:effectLst/>
                        </a:rPr>
                        <a:t>Secrétaire administratif de l’éducation nationale et de l’enseignement supérieur</a:t>
                      </a:r>
                    </a:p>
                  </a:txBody>
                  <a:tcPr marL="4928" marR="4928" marT="4928" marB="0" anchor="ctr"/>
                </a:tc>
                <a:tc>
                  <a:txBody>
                    <a:bodyPr/>
                    <a:lstStyle/>
                    <a:p>
                      <a:pPr algn="ctr" fontAlgn="ctr"/>
                      <a:r>
                        <a:rPr lang="fr-FR" sz="1400" b="1" u="none" strike="noStrike" dirty="0">
                          <a:effectLst/>
                        </a:rPr>
                        <a:t>EXTERNE</a:t>
                      </a:r>
                      <a:endParaRPr lang="fr-FR" sz="1400" b="1" i="0" u="none" strike="noStrike" dirty="0">
                        <a:solidFill>
                          <a:srgbClr val="FF0000"/>
                        </a:solidFill>
                        <a:effectLst/>
                        <a:latin typeface="Calibri"/>
                      </a:endParaRPr>
                    </a:p>
                  </a:txBody>
                  <a:tcPr marL="4928" marR="4928" marT="4928" marB="0" anchor="ctr"/>
                </a:tc>
                <a:tc>
                  <a:txBody>
                    <a:bodyPr/>
                    <a:lstStyle/>
                    <a:p>
                      <a:pPr algn="ctr" fontAlgn="ctr"/>
                      <a:r>
                        <a:rPr lang="fr-FR" sz="1400" u="none" strike="noStrike" dirty="0">
                          <a:effectLst/>
                        </a:rPr>
                        <a:t>1</a:t>
                      </a:r>
                      <a:endParaRPr lang="fr-FR" sz="1400" b="0" i="0" u="none" strike="noStrike" dirty="0">
                        <a:solidFill>
                          <a:srgbClr val="000000"/>
                        </a:solidFill>
                        <a:effectLst/>
                        <a:latin typeface="Calibri"/>
                      </a:endParaRPr>
                    </a:p>
                  </a:txBody>
                  <a:tcPr marL="4928" marR="4928" marT="4928" marB="0" anchor="ctr"/>
                </a:tc>
                <a:extLst>
                  <a:ext uri="{0D108BD9-81ED-4DB2-BD59-A6C34878D82A}">
                    <a16:rowId xmlns:a16="http://schemas.microsoft.com/office/drawing/2014/main" val="604676346"/>
                  </a:ext>
                </a:extLst>
              </a:tr>
            </a:tbl>
          </a:graphicData>
        </a:graphic>
      </p:graphicFrame>
    </p:spTree>
    <p:extLst>
      <p:ext uri="{BB962C8B-B14F-4D97-AF65-F5344CB8AC3E}">
        <p14:creationId xmlns:p14="http://schemas.microsoft.com/office/powerpoint/2010/main" val="7565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0" dur="500"/>
                                        <p:tgtEl>
                                          <p:spTgt spid="11">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txBox="1">
            <a:spLocks/>
          </p:cNvSpPr>
          <p:nvPr/>
        </p:nvSpPr>
        <p:spPr>
          <a:xfrm>
            <a:off x="468313" y="1031875"/>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marL="857250" indent="-857250">
              <a:spcBef>
                <a:spcPct val="0"/>
              </a:spcBef>
              <a:buFontTx/>
              <a:buAutoNum type="romanUcParenR"/>
              <a:defRPr/>
            </a:pPr>
            <a:endParaRPr lang="fr-FR" altLang="fr-FR" sz="3600" b="1">
              <a:solidFill>
                <a:srgbClr val="000000"/>
              </a:solidFill>
              <a:latin typeface="Calibri" pitchFamily="34" charset="0"/>
            </a:endParaRPr>
          </a:p>
          <a:p>
            <a:pPr>
              <a:spcBef>
                <a:spcPct val="0"/>
              </a:spcBef>
              <a:buFontTx/>
              <a:buNone/>
              <a:defRPr/>
            </a:pPr>
            <a:br>
              <a:rPr lang="fr-FR" altLang="fr-FR" sz="2800" b="1">
                <a:latin typeface="Calibri" panose="020F0502020204030204" pitchFamily="34" charset="0"/>
              </a:rPr>
            </a:br>
            <a:endParaRPr lang="fr-FR" altLang="fr-FR" sz="3600" b="1">
              <a:latin typeface="Calibri" panose="020F0502020204030204" pitchFamily="34" charset="0"/>
            </a:endParaRPr>
          </a:p>
          <a:p>
            <a:pPr>
              <a:spcBef>
                <a:spcPct val="0"/>
              </a:spcBef>
              <a:buFontTx/>
              <a:buNone/>
              <a:defRPr/>
            </a:pPr>
            <a:br>
              <a:rPr lang="fr-FR" altLang="fr-FR" sz="2800" b="1">
                <a:latin typeface="Calibri" panose="020F0502020204030204" pitchFamily="34" charset="0"/>
              </a:rPr>
            </a:br>
            <a:endParaRPr lang="fr-FR" sz="1400" dirty="0">
              <a:latin typeface="Calibri" panose="020F0502020204030204" pitchFamily="34" charset="0"/>
            </a:endParaRPr>
          </a:p>
        </p:txBody>
      </p:sp>
      <p:sp>
        <p:nvSpPr>
          <p:cNvPr id="7" name="Espace réservé du contenu 2"/>
          <p:cNvSpPr txBox="1">
            <a:spLocks/>
          </p:cNvSpPr>
          <p:nvPr/>
        </p:nvSpPr>
        <p:spPr>
          <a:xfrm>
            <a:off x="395288" y="692150"/>
            <a:ext cx="11414114" cy="5527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FontTx/>
              <a:buNone/>
              <a:defRPr/>
            </a:pPr>
            <a:r>
              <a:rPr lang="fr-FR" sz="1800" b="1" dirty="0">
                <a:solidFill>
                  <a:srgbClr val="867567"/>
                </a:solidFill>
                <a:latin typeface="Calibri" panose="020F0502020204030204" pitchFamily="34" charset="0"/>
                <a:ea typeface="Times New Roman" panose="02020603050405020304" pitchFamily="18" charset="0"/>
                <a:cs typeface="Calibri" panose="020F0502020204030204" pitchFamily="34" charset="0"/>
              </a:rPr>
              <a:t>Notes et rapports</a:t>
            </a:r>
            <a:endParaRPr lang="fr-FR" sz="1600" dirty="0">
              <a:solidFill>
                <a:srgbClr val="867567"/>
              </a:solidFill>
              <a:latin typeface="Calibri" panose="020F0502020204030204" pitchFamily="34" charset="0"/>
              <a:ea typeface="Calibri" panose="020F0502020204030204" pitchFamily="34" charset="0"/>
              <a:cs typeface="Calibri" panose="020F0502020204030204" pitchFamily="34" charset="0"/>
            </a:endParaRPr>
          </a:p>
          <a:p>
            <a:pPr algn="just">
              <a:defRPr/>
            </a:pPr>
            <a:r>
              <a:rPr lang="fr-FR" sz="1400" dirty="0">
                <a:latin typeface="Calibri" panose="020F0502020204030204" pitchFamily="34" charset="0"/>
                <a:ea typeface="Times New Roman" panose="02020603050405020304" pitchFamily="18" charset="0"/>
                <a:cs typeface="Calibri" panose="020F0502020204030204" pitchFamily="34" charset="0"/>
              </a:rPr>
              <a:t>CARLES, Christophe, [sans date]. </a:t>
            </a:r>
            <a:r>
              <a:rPr lang="fr-FR" sz="1400" i="1" dirty="0">
                <a:latin typeface="Calibri" panose="020F0502020204030204" pitchFamily="34" charset="0"/>
                <a:ea typeface="Times New Roman" panose="02020603050405020304" pitchFamily="18" charset="0"/>
                <a:cs typeface="Calibri" panose="020F0502020204030204" pitchFamily="34" charset="0"/>
              </a:rPr>
              <a:t>Cas pratique, note de synthèse et note avec solutions opérationnelles</a:t>
            </a:r>
            <a:r>
              <a:rPr lang="fr-FR" sz="1400" dirty="0">
                <a:latin typeface="Calibri" panose="020F0502020204030204" pitchFamily="34" charset="0"/>
                <a:ea typeface="Times New Roman" panose="02020603050405020304" pitchFamily="18" charset="0"/>
                <a:cs typeface="Calibri" panose="020F0502020204030204" pitchFamily="34" charset="0"/>
              </a:rPr>
              <a:t>. Levallois-Perret : : </a:t>
            </a:r>
            <a:r>
              <a:rPr lang="fr-FR" sz="1400" dirty="0" err="1">
                <a:latin typeface="Calibri" panose="020F0502020204030204" pitchFamily="34" charset="0"/>
                <a:ea typeface="Times New Roman" panose="02020603050405020304" pitchFamily="18" charset="0"/>
                <a:cs typeface="Calibri" panose="020F0502020204030204" pitchFamily="34" charset="0"/>
              </a:rPr>
              <a:t>Studyrama</a:t>
            </a:r>
            <a:r>
              <a:rPr lang="fr-FR" sz="1400" dirty="0">
                <a:latin typeface="Calibri" panose="020F0502020204030204" pitchFamily="34" charset="0"/>
                <a:ea typeface="Times New Roman" panose="02020603050405020304" pitchFamily="18" charset="0"/>
                <a:cs typeface="Calibri" panose="020F0502020204030204" pitchFamily="34" charset="0"/>
              </a:rPr>
              <a:t>. ISBN 978-2-7590-3668-4. </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defRPr/>
            </a:pPr>
            <a:r>
              <a:rPr lang="fr-FR" sz="1400" dirty="0">
                <a:latin typeface="Calibri" panose="020F0502020204030204" pitchFamily="34" charset="0"/>
                <a:ea typeface="Times New Roman" panose="02020603050405020304" pitchFamily="18" charset="0"/>
                <a:cs typeface="Calibri" panose="020F0502020204030204" pitchFamily="34" charset="0"/>
              </a:rPr>
              <a:t>FABIENNE GENINASCA, 2017. </a:t>
            </a:r>
            <a:r>
              <a:rPr lang="fr-FR" sz="1400" i="1" dirty="0">
                <a:latin typeface="Calibri" panose="020F0502020204030204" pitchFamily="34" charset="0"/>
                <a:ea typeface="Times New Roman" panose="02020603050405020304" pitchFamily="18" charset="0"/>
                <a:cs typeface="Calibri" panose="020F0502020204030204" pitchFamily="34" charset="0"/>
              </a:rPr>
              <a:t>Note et rapport</a:t>
            </a:r>
            <a:r>
              <a:rPr lang="fr-FR" sz="1400" dirty="0">
                <a:latin typeface="Calibri" panose="020F0502020204030204" pitchFamily="34" charset="0"/>
                <a:ea typeface="Times New Roman" panose="02020603050405020304" pitchFamily="18" charset="0"/>
                <a:cs typeface="Calibri" panose="020F0502020204030204" pitchFamily="34" charset="0"/>
              </a:rPr>
              <a:t>. Paris : : Vuibert. ISBN 978-2-311-20425-4</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defRPr/>
            </a:pPr>
            <a:r>
              <a:rPr lang="fr-FR" sz="1400" dirty="0">
                <a:latin typeface="Calibri" panose="020F0502020204030204" pitchFamily="34" charset="0"/>
                <a:ea typeface="Times New Roman" panose="02020603050405020304" pitchFamily="18" charset="0"/>
                <a:cs typeface="Calibri" panose="020F0502020204030204" pitchFamily="34" charset="0"/>
              </a:rPr>
              <a:t>OLIVIER BELLÉGO, 2016b. </a:t>
            </a:r>
            <a:r>
              <a:rPr lang="fr-FR" sz="1400" i="1" dirty="0">
                <a:latin typeface="Calibri" panose="020F0502020204030204" pitchFamily="34" charset="0"/>
                <a:ea typeface="Times New Roman" panose="02020603050405020304" pitchFamily="18" charset="0"/>
                <a:cs typeface="Calibri" panose="020F0502020204030204" pitchFamily="34" charset="0"/>
              </a:rPr>
              <a:t>Note et rapport</a:t>
            </a:r>
            <a:r>
              <a:rPr lang="fr-FR" sz="1400" dirty="0">
                <a:latin typeface="Calibri" panose="020F0502020204030204" pitchFamily="34" charset="0"/>
                <a:ea typeface="Times New Roman" panose="02020603050405020304" pitchFamily="18" charset="0"/>
                <a:cs typeface="Calibri" panose="020F0502020204030204" pitchFamily="34" charset="0"/>
              </a:rPr>
              <a:t>. Paris : : Vuibert. ISBN 978-2-311-20329-5. </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defRPr/>
            </a:pPr>
            <a:r>
              <a:rPr lang="fr-FR" sz="1400" dirty="0">
                <a:latin typeface="Calibri" panose="020F0502020204030204" pitchFamily="34" charset="0"/>
                <a:ea typeface="Times New Roman" panose="02020603050405020304" pitchFamily="18" charset="0"/>
                <a:cs typeface="Calibri" panose="020F0502020204030204" pitchFamily="34" charset="0"/>
              </a:rPr>
              <a:t>QUILLIEN, Philippe-Jean, 2016b. </a:t>
            </a:r>
            <a:r>
              <a:rPr lang="fr-FR" sz="1400" i="1" dirty="0">
                <a:latin typeface="Calibri" panose="020F0502020204030204" pitchFamily="34" charset="0"/>
                <a:ea typeface="Times New Roman" panose="02020603050405020304" pitchFamily="18" charset="0"/>
                <a:cs typeface="Calibri" panose="020F0502020204030204" pitchFamily="34" charset="0"/>
              </a:rPr>
              <a:t>La RAEP en 18 étapes</a:t>
            </a:r>
            <a:r>
              <a:rPr lang="fr-FR" sz="1400" dirty="0">
                <a:latin typeface="Calibri" panose="020F0502020204030204" pitchFamily="34" charset="0"/>
                <a:ea typeface="Times New Roman" panose="02020603050405020304" pitchFamily="18" charset="0"/>
                <a:cs typeface="Calibri" panose="020F0502020204030204" pitchFamily="34" charset="0"/>
              </a:rPr>
              <a:t>. Paris : : Ellipses. ISBN 978-2-340-01157-1. </a:t>
            </a:r>
            <a:endParaRPr lang="fr-FR" sz="1400" dirty="0">
              <a:latin typeface="Calibri" panose="020F0502020204030204" pitchFamily="34" charset="0"/>
              <a:ea typeface="Calibri" panose="020F0502020204030204" pitchFamily="34" charset="0"/>
              <a:cs typeface="Calibri" panose="020F0502020204030204" pitchFamily="34" charset="0"/>
            </a:endParaRPr>
          </a:p>
          <a:p>
            <a:pPr algn="just">
              <a:defRPr/>
            </a:pPr>
            <a:r>
              <a:rPr lang="fr-FR" sz="1400" dirty="0">
                <a:latin typeface="Calibri" panose="020F0502020204030204" pitchFamily="34" charset="0"/>
                <a:ea typeface="Times New Roman" panose="02020603050405020304" pitchFamily="18" charset="0"/>
                <a:cs typeface="Calibri" panose="020F0502020204030204" pitchFamily="34" charset="0"/>
              </a:rPr>
              <a:t>RÉMY LE SAOUT, [et] Fabienne </a:t>
            </a:r>
            <a:r>
              <a:rPr lang="fr-FR" sz="1400" dirty="0" err="1">
                <a:latin typeface="Calibri" panose="020F0502020204030204" pitchFamily="34" charset="0"/>
                <a:ea typeface="Times New Roman" panose="02020603050405020304" pitchFamily="18" charset="0"/>
                <a:cs typeface="Calibri" panose="020F0502020204030204" pitchFamily="34" charset="0"/>
              </a:rPr>
              <a:t>Geninasca</a:t>
            </a:r>
            <a:r>
              <a:rPr lang="fr-FR" sz="1400" dirty="0">
                <a:latin typeface="Calibri" panose="020F0502020204030204" pitchFamily="34" charset="0"/>
                <a:ea typeface="Times New Roman" panose="02020603050405020304" pitchFamily="18" charset="0"/>
                <a:cs typeface="Calibri" panose="020F0502020204030204" pitchFamily="34" charset="0"/>
              </a:rPr>
              <a:t>, 2015. </a:t>
            </a:r>
            <a:r>
              <a:rPr lang="fr-FR" sz="1400" i="1" dirty="0">
                <a:latin typeface="Calibri" panose="020F0502020204030204" pitchFamily="34" charset="0"/>
                <a:ea typeface="Times New Roman" panose="02020603050405020304" pitchFamily="18" charset="0"/>
                <a:cs typeface="Calibri" panose="020F0502020204030204" pitchFamily="34" charset="0"/>
              </a:rPr>
              <a:t>Note et rapport avec propositions</a:t>
            </a:r>
            <a:r>
              <a:rPr lang="fr-FR" sz="1400" dirty="0">
                <a:latin typeface="Calibri" panose="020F0502020204030204" pitchFamily="34" charset="0"/>
                <a:ea typeface="Times New Roman" panose="02020603050405020304" pitchFamily="18" charset="0"/>
                <a:cs typeface="Calibri" panose="020F0502020204030204" pitchFamily="34" charset="0"/>
              </a:rPr>
              <a:t>. Paris : : Vuibert. ISBN 978-2-311-20141-3. </a:t>
            </a:r>
            <a:endParaRPr lang="fr-FR" sz="1400" dirty="0">
              <a:latin typeface="Calibri" panose="020F0502020204030204" pitchFamily="34" charset="0"/>
              <a:ea typeface="Calibri" panose="020F0502020204030204" pitchFamily="34" charset="0"/>
              <a:cs typeface="Calibri" panose="020F0502020204030204" pitchFamily="34" charset="0"/>
            </a:endParaRPr>
          </a:p>
          <a:p>
            <a:pPr>
              <a:spcBef>
                <a:spcPts val="1200"/>
              </a:spcBef>
              <a:buFontTx/>
              <a:buNone/>
              <a:defRPr/>
            </a:pPr>
            <a:r>
              <a:rPr lang="fr-FR" sz="1600" b="1" dirty="0">
                <a:solidFill>
                  <a:srgbClr val="867567"/>
                </a:solidFill>
                <a:latin typeface="Calibri" panose="020F0502020204030204" pitchFamily="34" charset="0"/>
                <a:ea typeface="Times New Roman" panose="02020603050405020304" pitchFamily="18" charset="0"/>
                <a:cs typeface="Calibri" panose="020F0502020204030204" pitchFamily="34" charset="0"/>
              </a:rPr>
              <a:t>Economie</a:t>
            </a:r>
            <a:endParaRPr lang="fr-FR" sz="1600" dirty="0">
              <a:solidFill>
                <a:srgbClr val="867567"/>
              </a:solidFill>
              <a:latin typeface="Calibri" panose="020F0502020204030204" pitchFamily="34" charset="0"/>
              <a:ea typeface="Calibri" panose="020F0502020204030204" pitchFamily="34" charset="0"/>
              <a:cs typeface="Calibri" panose="020F0502020204030204" pitchFamily="34" charset="0"/>
            </a:endParaRPr>
          </a:p>
          <a:p>
            <a:pPr algn="just">
              <a:spcAft>
                <a:spcPts val="1200"/>
              </a:spcAft>
              <a:defRPr/>
            </a:pPr>
            <a:r>
              <a:rPr lang="fr-FR" sz="1400" dirty="0">
                <a:latin typeface="Calibri" panose="020F0502020204030204" pitchFamily="34" charset="0"/>
                <a:ea typeface="Calibri" panose="020F0502020204030204" pitchFamily="34" charset="0"/>
                <a:cs typeface="Calibri" panose="020F0502020204030204" pitchFamily="34" charset="0"/>
              </a:rPr>
              <a:t>ANDRÉ LEGRAND, Céline Wiener, 2017. </a:t>
            </a:r>
            <a:r>
              <a:rPr lang="fr-FR" sz="1400" i="1" dirty="0">
                <a:latin typeface="Calibri" panose="020F0502020204030204" pitchFamily="34" charset="0"/>
                <a:ea typeface="Calibri" panose="020F0502020204030204" pitchFamily="34" charset="0"/>
                <a:cs typeface="Calibri" panose="020F0502020204030204" pitchFamily="34" charset="0"/>
              </a:rPr>
              <a:t>Le droit public</a:t>
            </a:r>
            <a:r>
              <a:rPr lang="fr-FR" sz="1400" dirty="0">
                <a:latin typeface="Calibri" panose="020F0502020204030204" pitchFamily="34" charset="0"/>
                <a:ea typeface="Calibri" panose="020F0502020204030204" pitchFamily="34" charset="0"/>
                <a:cs typeface="Calibri" panose="020F0502020204030204" pitchFamily="34" charset="0"/>
              </a:rPr>
              <a:t>. Paris : : La documentation Française. ISBN 978-2-11-010360-4</a:t>
            </a:r>
            <a:r>
              <a:rPr lang="fr-FR" sz="1600" dirty="0">
                <a:latin typeface="Calibri" panose="020F0502020204030204" pitchFamily="34" charset="0"/>
                <a:ea typeface="Calibri" panose="020F0502020204030204" pitchFamily="34" charset="0"/>
                <a:cs typeface="Calibri" panose="020F0502020204030204" pitchFamily="34" charset="0"/>
              </a:rPr>
              <a:t>. </a:t>
            </a:r>
          </a:p>
          <a:p>
            <a:pPr>
              <a:spcBef>
                <a:spcPts val="1200"/>
              </a:spcBef>
              <a:buFontTx/>
              <a:buNone/>
              <a:defRPr/>
            </a:pPr>
            <a:r>
              <a:rPr lang="fr-FR" sz="1600" b="1" dirty="0">
                <a:solidFill>
                  <a:srgbClr val="867567"/>
                </a:solidFill>
                <a:latin typeface="Calibri" panose="020F0502020204030204" pitchFamily="34" charset="0"/>
                <a:ea typeface="Times New Roman" panose="02020603050405020304" pitchFamily="18" charset="0"/>
                <a:cs typeface="Calibri" panose="020F0502020204030204" pitchFamily="34" charset="0"/>
              </a:rPr>
              <a:t>Droit </a:t>
            </a:r>
            <a:endParaRPr lang="fr-FR" sz="1600" dirty="0">
              <a:solidFill>
                <a:srgbClr val="867567"/>
              </a:solidFill>
              <a:latin typeface="Calibri" panose="020F0502020204030204" pitchFamily="34" charset="0"/>
              <a:ea typeface="Calibri" panose="020F0502020204030204" pitchFamily="34" charset="0"/>
              <a:cs typeface="Calibri" panose="020F0502020204030204" pitchFamily="34" charset="0"/>
            </a:endParaRPr>
          </a:p>
          <a:p>
            <a:pPr algn="just">
              <a:defRPr/>
            </a:pPr>
            <a:r>
              <a:rPr lang="fr-FR" sz="1400" dirty="0">
                <a:latin typeface="Calibri" panose="020F0502020204030204" pitchFamily="34" charset="0"/>
                <a:ea typeface="Calibri" panose="020F0502020204030204" pitchFamily="34" charset="0"/>
                <a:cs typeface="Calibri" panose="020F0502020204030204" pitchFamily="34" charset="0"/>
              </a:rPr>
              <a:t>LOUIS DUBOUIS, Jean-Paul </a:t>
            </a:r>
            <a:r>
              <a:rPr lang="fr-FR" sz="1400" dirty="0" err="1">
                <a:latin typeface="Calibri" panose="020F0502020204030204" pitchFamily="34" charset="0"/>
                <a:ea typeface="Calibri" panose="020F0502020204030204" pitchFamily="34" charset="0"/>
                <a:cs typeface="Calibri" panose="020F0502020204030204" pitchFamily="34" charset="0"/>
              </a:rPr>
              <a:t>Negrin</a:t>
            </a:r>
            <a:r>
              <a:rPr lang="fr-FR" sz="1400" dirty="0">
                <a:latin typeface="Calibri" panose="020F0502020204030204" pitchFamily="34" charset="0"/>
                <a:ea typeface="Calibri" panose="020F0502020204030204" pitchFamily="34" charset="0"/>
                <a:cs typeface="Calibri" panose="020F0502020204030204" pitchFamily="34" charset="0"/>
              </a:rPr>
              <a:t>, 2017. </a:t>
            </a:r>
            <a:r>
              <a:rPr lang="fr-FR" sz="1400" i="1" dirty="0">
                <a:latin typeface="Calibri" panose="020F0502020204030204" pitchFamily="34" charset="0"/>
                <a:ea typeface="Calibri" panose="020F0502020204030204" pitchFamily="34" charset="0"/>
                <a:cs typeface="Calibri" panose="020F0502020204030204" pitchFamily="34" charset="0"/>
              </a:rPr>
              <a:t>Droit public</a:t>
            </a:r>
            <a:r>
              <a:rPr lang="fr-FR" sz="1400" dirty="0">
                <a:latin typeface="Calibri" panose="020F0502020204030204" pitchFamily="34" charset="0"/>
                <a:ea typeface="Calibri" panose="020F0502020204030204" pitchFamily="34" charset="0"/>
                <a:cs typeface="Calibri" panose="020F0502020204030204" pitchFamily="34" charset="0"/>
              </a:rPr>
              <a:t>. Paris : : Dalloz. ISBN 978-2-247-16170-6. </a:t>
            </a:r>
          </a:p>
          <a:p>
            <a:pPr algn="just">
              <a:defRPr/>
            </a:pPr>
            <a:r>
              <a:rPr lang="fr-FR" sz="1400" dirty="0">
                <a:latin typeface="Calibri" panose="020F0502020204030204" pitchFamily="34" charset="0"/>
                <a:ea typeface="Calibri" panose="020F0502020204030204" pitchFamily="34" charset="0"/>
                <a:cs typeface="Calibri" panose="020F0502020204030204" pitchFamily="34" charset="0"/>
              </a:rPr>
              <a:t>PHILIPPE-JEAN QUILLIEN, Vincent Tchen, 2016. </a:t>
            </a:r>
            <a:r>
              <a:rPr lang="fr-FR" sz="1400" i="1" dirty="0">
                <a:latin typeface="Calibri" panose="020F0502020204030204" pitchFamily="34" charset="0"/>
                <a:ea typeface="Calibri" panose="020F0502020204030204" pitchFamily="34" charset="0"/>
                <a:cs typeface="Calibri" panose="020F0502020204030204" pitchFamily="34" charset="0"/>
              </a:rPr>
              <a:t>Le droit public en 90 fiches</a:t>
            </a:r>
            <a:r>
              <a:rPr lang="fr-FR" sz="1400" dirty="0">
                <a:latin typeface="Calibri" panose="020F0502020204030204" pitchFamily="34" charset="0"/>
                <a:ea typeface="Calibri" panose="020F0502020204030204" pitchFamily="34" charset="0"/>
                <a:cs typeface="Calibri" panose="020F0502020204030204" pitchFamily="34" charset="0"/>
              </a:rPr>
              <a:t>. Paris : : Ellipses. ISBN 978-2-340-00921-9. </a:t>
            </a:r>
          </a:p>
          <a:p>
            <a:pPr algn="just">
              <a:defRPr/>
            </a:pPr>
            <a:r>
              <a:rPr lang="fr-FR" sz="1400" dirty="0">
                <a:latin typeface="Calibri" panose="020F0502020204030204" pitchFamily="34" charset="0"/>
                <a:ea typeface="Calibri" panose="020F0502020204030204" pitchFamily="34" charset="0"/>
                <a:cs typeface="Calibri" panose="020F0502020204030204" pitchFamily="34" charset="0"/>
              </a:rPr>
              <a:t>PIASTRA, Raphaël, 2016. </a:t>
            </a:r>
            <a:r>
              <a:rPr lang="fr-FR" sz="1400" i="1" dirty="0">
                <a:latin typeface="Calibri" panose="020F0502020204030204" pitchFamily="34" charset="0"/>
                <a:ea typeface="Calibri" panose="020F0502020204030204" pitchFamily="34" charset="0"/>
                <a:cs typeface="Calibri" panose="020F0502020204030204" pitchFamily="34" charset="0"/>
              </a:rPr>
              <a:t>Le droit public 2016-2017</a:t>
            </a:r>
            <a:r>
              <a:rPr lang="fr-FR" sz="1400" dirty="0">
                <a:latin typeface="Calibri" panose="020F0502020204030204" pitchFamily="34" charset="0"/>
                <a:ea typeface="Calibri" panose="020F0502020204030204" pitchFamily="34" charset="0"/>
                <a:cs typeface="Calibri" panose="020F0502020204030204" pitchFamily="34" charset="0"/>
              </a:rPr>
              <a:t>. Paris : : </a:t>
            </a:r>
            <a:r>
              <a:rPr lang="fr-FR" sz="1400" dirty="0" err="1">
                <a:latin typeface="Calibri" panose="020F0502020204030204" pitchFamily="34" charset="0"/>
                <a:ea typeface="Calibri" panose="020F0502020204030204" pitchFamily="34" charset="0"/>
                <a:cs typeface="Calibri" panose="020F0502020204030204" pitchFamily="34" charset="0"/>
              </a:rPr>
              <a:t>Dunod</a:t>
            </a:r>
            <a:r>
              <a:rPr lang="fr-FR" sz="1400" dirty="0">
                <a:latin typeface="Calibri" panose="020F0502020204030204" pitchFamily="34" charset="0"/>
                <a:ea typeface="Calibri" panose="020F0502020204030204" pitchFamily="34" charset="0"/>
                <a:cs typeface="Calibri" panose="020F0502020204030204" pitchFamily="34" charset="0"/>
              </a:rPr>
              <a:t>. ISBN 978-2-10-074677-4. </a:t>
            </a:r>
          </a:p>
          <a:p>
            <a:pPr algn="just">
              <a:defRPr/>
            </a:pPr>
            <a:r>
              <a:rPr lang="fr-FR" sz="1400" dirty="0">
                <a:latin typeface="Calibri" panose="020F0502020204030204" pitchFamily="34" charset="0"/>
                <a:ea typeface="Calibri" panose="020F0502020204030204" pitchFamily="34" charset="0"/>
                <a:cs typeface="Calibri" panose="020F0502020204030204" pitchFamily="34" charset="0"/>
              </a:rPr>
              <a:t>PIASTRA, Raphaël, 2018. </a:t>
            </a:r>
            <a:r>
              <a:rPr lang="fr-FR" sz="1400" i="1" dirty="0">
                <a:latin typeface="Calibri" panose="020F0502020204030204" pitchFamily="34" charset="0"/>
                <a:ea typeface="Calibri" panose="020F0502020204030204" pitchFamily="34" charset="0"/>
                <a:cs typeface="Calibri" panose="020F0502020204030204" pitchFamily="34" charset="0"/>
              </a:rPr>
              <a:t>Droit public</a:t>
            </a:r>
            <a:r>
              <a:rPr lang="fr-FR" sz="1400" dirty="0">
                <a:latin typeface="Calibri" panose="020F0502020204030204" pitchFamily="34" charset="0"/>
                <a:ea typeface="Calibri" panose="020F0502020204030204" pitchFamily="34" charset="0"/>
                <a:cs typeface="Calibri" panose="020F0502020204030204" pitchFamily="34" charset="0"/>
              </a:rPr>
              <a:t>. Malakoff : : </a:t>
            </a:r>
            <a:r>
              <a:rPr lang="fr-FR" sz="1400" dirty="0" err="1">
                <a:latin typeface="Calibri" panose="020F0502020204030204" pitchFamily="34" charset="0"/>
                <a:ea typeface="Calibri" panose="020F0502020204030204" pitchFamily="34" charset="0"/>
                <a:cs typeface="Calibri" panose="020F0502020204030204" pitchFamily="34" charset="0"/>
              </a:rPr>
              <a:t>Dunod</a:t>
            </a:r>
            <a:r>
              <a:rPr lang="fr-FR" sz="1400" dirty="0">
                <a:latin typeface="Calibri" panose="020F0502020204030204" pitchFamily="34" charset="0"/>
                <a:ea typeface="Calibri" panose="020F0502020204030204" pitchFamily="34" charset="0"/>
                <a:cs typeface="Calibri" panose="020F0502020204030204" pitchFamily="34" charset="0"/>
              </a:rPr>
              <a:t>. ISBN 978-2-10-077607-8. </a:t>
            </a:r>
          </a:p>
          <a:p>
            <a:pPr algn="just">
              <a:defRPr/>
            </a:pPr>
            <a:r>
              <a:rPr lang="fr-FR" sz="1400" dirty="0">
                <a:latin typeface="Calibri" panose="020F0502020204030204" pitchFamily="34" charset="0"/>
                <a:ea typeface="Calibri" panose="020F0502020204030204" pitchFamily="34" charset="0"/>
                <a:cs typeface="Calibri" panose="020F0502020204030204" pitchFamily="34" charset="0"/>
              </a:rPr>
              <a:t>SOUS LA DIRECTION DE MICHEL DE VILLIERS, 2017. </a:t>
            </a:r>
            <a:r>
              <a:rPr lang="fr-FR" sz="1400" i="1" dirty="0">
                <a:latin typeface="Calibri" panose="020F0502020204030204" pitchFamily="34" charset="0"/>
                <a:ea typeface="Calibri" panose="020F0502020204030204" pitchFamily="34" charset="0"/>
                <a:cs typeface="Calibri" panose="020F0502020204030204" pitchFamily="34" charset="0"/>
              </a:rPr>
              <a:t>Droit public général</a:t>
            </a:r>
            <a:r>
              <a:rPr lang="fr-FR" sz="1400" dirty="0">
                <a:latin typeface="Calibri" panose="020F0502020204030204" pitchFamily="34" charset="0"/>
                <a:ea typeface="Calibri" panose="020F0502020204030204" pitchFamily="34" charset="0"/>
                <a:cs typeface="Calibri" panose="020F0502020204030204" pitchFamily="34" charset="0"/>
              </a:rPr>
              <a:t>. Paris : : </a:t>
            </a:r>
            <a:r>
              <a:rPr lang="fr-FR" sz="1400" dirty="0" err="1">
                <a:latin typeface="Calibri" panose="020F0502020204030204" pitchFamily="34" charset="0"/>
                <a:ea typeface="Calibri" panose="020F0502020204030204" pitchFamily="34" charset="0"/>
                <a:cs typeface="Calibri" panose="020F0502020204030204" pitchFamily="34" charset="0"/>
              </a:rPr>
              <a:t>LexisNexis</a:t>
            </a:r>
            <a:r>
              <a:rPr lang="fr-FR" sz="1400" dirty="0">
                <a:latin typeface="Calibri" panose="020F0502020204030204" pitchFamily="34" charset="0"/>
                <a:ea typeface="Calibri" panose="020F0502020204030204" pitchFamily="34" charset="0"/>
                <a:cs typeface="Calibri" panose="020F0502020204030204" pitchFamily="34" charset="0"/>
              </a:rPr>
              <a:t>. ISBN 978-2-7110-2774-3. </a:t>
            </a:r>
          </a:p>
        </p:txBody>
      </p:sp>
      <p:sp>
        <p:nvSpPr>
          <p:cNvPr id="2" name="ZoneTexte 1">
            <a:extLst>
              <a:ext uri="{FF2B5EF4-FFF2-40B4-BE49-F238E27FC236}">
                <a16:creationId xmlns:a16="http://schemas.microsoft.com/office/drawing/2014/main" id="{996C3C9C-0FA7-6952-FD37-E732BD061EF9}"/>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4" name="Image 3">
            <a:extLst>
              <a:ext uri="{FF2B5EF4-FFF2-40B4-BE49-F238E27FC236}">
                <a16:creationId xmlns:a16="http://schemas.microsoft.com/office/drawing/2014/main" id="{A51AEAF7-48B6-C861-68D6-832A9F184165}"/>
              </a:ext>
            </a:extLst>
          </p:cNvPr>
          <p:cNvPicPr>
            <a:picLocks noChangeAspect="1"/>
          </p:cNvPicPr>
          <p:nvPr/>
        </p:nvPicPr>
        <p:blipFill>
          <a:blip r:embed="rId2"/>
          <a:stretch>
            <a:fillRect/>
          </a:stretch>
        </p:blipFill>
        <p:spPr>
          <a:xfrm>
            <a:off x="321178" y="6179235"/>
            <a:ext cx="2641600" cy="330200"/>
          </a:xfrm>
          <a:prstGeom prst="rect">
            <a:avLst/>
          </a:prstGeom>
        </p:spPr>
      </p:pic>
    </p:spTree>
    <p:extLst>
      <p:ext uri="{BB962C8B-B14F-4D97-AF65-F5344CB8AC3E}">
        <p14:creationId xmlns:p14="http://schemas.microsoft.com/office/powerpoint/2010/main" val="3188018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txBox="1">
            <a:spLocks/>
          </p:cNvSpPr>
          <p:nvPr/>
        </p:nvSpPr>
        <p:spPr>
          <a:xfrm>
            <a:off x="468313" y="1031874"/>
            <a:ext cx="9575097" cy="5689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dirty="0">
              <a:solidFill>
                <a:srgbClr val="000000"/>
              </a:solidFill>
              <a:latin typeface="Calibri" pitchFamily="34" charset="0"/>
            </a:endParaRPr>
          </a:p>
          <a:p>
            <a:pPr marL="857250" indent="-857250">
              <a:spcBef>
                <a:spcPct val="0"/>
              </a:spcBef>
              <a:buFontTx/>
              <a:buAutoNum type="romanUcParenR"/>
              <a:defRPr/>
            </a:pPr>
            <a:endParaRPr lang="fr-FR" altLang="fr-FR" sz="3600" b="1" dirty="0">
              <a:solidFill>
                <a:srgbClr val="000000"/>
              </a:solidFill>
              <a:latin typeface="Calibri" pitchFamily="34" charset="0"/>
            </a:endParaRPr>
          </a:p>
          <a:p>
            <a:pPr marL="857250" indent="-857250">
              <a:spcBef>
                <a:spcPct val="0"/>
              </a:spcBef>
              <a:buFontTx/>
              <a:buAutoNum type="romanUcParenR"/>
              <a:defRPr/>
            </a:pPr>
            <a:endParaRPr lang="fr-FR" altLang="fr-FR" sz="3600" b="1" dirty="0">
              <a:solidFill>
                <a:srgbClr val="000000"/>
              </a:solidFill>
              <a:latin typeface="Calibri" pitchFamily="34" charset="0"/>
            </a:endParaRPr>
          </a:p>
          <a:p>
            <a:pPr>
              <a:spcBef>
                <a:spcPct val="0"/>
              </a:spcBef>
              <a:buFontTx/>
              <a:buNone/>
              <a:defRPr/>
            </a:pPr>
            <a:br>
              <a:rPr lang="fr-FR" altLang="fr-FR" sz="2800" b="1" dirty="0">
                <a:latin typeface="Calibri" panose="020F0502020204030204" pitchFamily="34" charset="0"/>
              </a:rPr>
            </a:br>
            <a:endParaRPr lang="fr-FR" altLang="fr-FR" sz="3600" b="1" dirty="0">
              <a:latin typeface="Calibri" panose="020F0502020204030204" pitchFamily="34" charset="0"/>
            </a:endParaRPr>
          </a:p>
          <a:p>
            <a:pPr>
              <a:spcBef>
                <a:spcPct val="0"/>
              </a:spcBef>
              <a:buFontTx/>
              <a:buNone/>
              <a:defRPr/>
            </a:pPr>
            <a:br>
              <a:rPr lang="fr-FR" altLang="fr-FR" sz="2800" b="1" dirty="0">
                <a:latin typeface="Calibri" panose="020F0502020204030204" pitchFamily="34" charset="0"/>
              </a:rPr>
            </a:br>
            <a:endParaRPr lang="fr-FR" sz="1400" dirty="0">
              <a:latin typeface="Calibri" panose="020F0502020204030204" pitchFamily="34" charset="0"/>
            </a:endParaRPr>
          </a:p>
        </p:txBody>
      </p:sp>
      <p:sp>
        <p:nvSpPr>
          <p:cNvPr id="8" name="Espace réservé du contenu 2"/>
          <p:cNvSpPr txBox="1">
            <a:spLocks/>
          </p:cNvSpPr>
          <p:nvPr/>
        </p:nvSpPr>
        <p:spPr>
          <a:xfrm>
            <a:off x="647150" y="1581150"/>
            <a:ext cx="7989887" cy="5276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57250" indent="-857250">
              <a:spcBef>
                <a:spcPct val="0"/>
              </a:spcBef>
              <a:buFontTx/>
              <a:buAutoNum type="romanUcParenR"/>
              <a:defRPr/>
            </a:pPr>
            <a:endParaRPr lang="fr-FR" altLang="fr-FR" sz="3600" b="1" dirty="0">
              <a:solidFill>
                <a:srgbClr val="000000"/>
              </a:solidFill>
              <a:latin typeface="Calibri" pitchFamily="34" charset="0"/>
            </a:endParaRPr>
          </a:p>
          <a:p>
            <a:pPr marL="857250" indent="-857250">
              <a:spcBef>
                <a:spcPct val="0"/>
              </a:spcBef>
              <a:buFontTx/>
              <a:buAutoNum type="romanUcParenR"/>
              <a:defRPr/>
            </a:pPr>
            <a:endParaRPr lang="fr-FR" altLang="fr-FR" sz="3600" b="1" dirty="0">
              <a:solidFill>
                <a:srgbClr val="000000"/>
              </a:solidFill>
              <a:latin typeface="Calibri" pitchFamily="34" charset="0"/>
            </a:endParaRPr>
          </a:p>
          <a:p>
            <a:pPr marL="857250" indent="-857250">
              <a:spcBef>
                <a:spcPct val="0"/>
              </a:spcBef>
              <a:buFontTx/>
              <a:buAutoNum type="romanUcParenR"/>
              <a:defRPr/>
            </a:pPr>
            <a:endParaRPr lang="fr-FR" altLang="fr-FR" sz="3600" b="1" dirty="0">
              <a:solidFill>
                <a:srgbClr val="000000"/>
              </a:solidFill>
              <a:latin typeface="Calibri" pitchFamily="34" charset="0"/>
            </a:endParaRPr>
          </a:p>
          <a:p>
            <a:pPr>
              <a:spcBef>
                <a:spcPct val="0"/>
              </a:spcBef>
              <a:buFontTx/>
              <a:buNone/>
              <a:defRPr/>
            </a:pPr>
            <a:br>
              <a:rPr lang="fr-FR" altLang="fr-FR" sz="2800" b="1" dirty="0">
                <a:latin typeface="Calibri" panose="020F0502020204030204" pitchFamily="34" charset="0"/>
              </a:rPr>
            </a:br>
            <a:endParaRPr lang="fr-FR" altLang="fr-FR" sz="3600" b="1" dirty="0">
              <a:latin typeface="Calibri" panose="020F0502020204030204" pitchFamily="34" charset="0"/>
            </a:endParaRPr>
          </a:p>
          <a:p>
            <a:pPr>
              <a:spcBef>
                <a:spcPct val="0"/>
              </a:spcBef>
              <a:buFontTx/>
              <a:buNone/>
              <a:defRPr/>
            </a:pPr>
            <a:br>
              <a:rPr lang="fr-FR" altLang="fr-FR" sz="2800" b="1" dirty="0">
                <a:latin typeface="Calibri" panose="020F0502020204030204" pitchFamily="34" charset="0"/>
              </a:rPr>
            </a:br>
            <a:endParaRPr lang="fr-FR" sz="1400" dirty="0">
              <a:latin typeface="Calibri" panose="020F0502020204030204" pitchFamily="34" charset="0"/>
            </a:endParaRPr>
          </a:p>
        </p:txBody>
      </p:sp>
      <p:sp>
        <p:nvSpPr>
          <p:cNvPr id="10" name="Espace réservé du contenu 2"/>
          <p:cNvSpPr txBox="1">
            <a:spLocks/>
          </p:cNvSpPr>
          <p:nvPr/>
        </p:nvSpPr>
        <p:spPr>
          <a:xfrm>
            <a:off x="569343" y="-285003"/>
            <a:ext cx="11154344" cy="1943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FontTx/>
              <a:buNone/>
              <a:defRPr/>
            </a:pPr>
            <a:endParaRPr lang="fr-FR" altLang="fr-FR" sz="3600" b="1" dirty="0">
              <a:solidFill>
                <a:srgbClr val="000000"/>
              </a:solidFill>
              <a:latin typeface="Calibri" pitchFamily="34" charset="0"/>
            </a:endParaRPr>
          </a:p>
          <a:p>
            <a:pPr>
              <a:defRPr/>
            </a:pPr>
            <a:r>
              <a:rPr lang="fr-FR" sz="3000" dirty="0">
                <a:solidFill>
                  <a:srgbClr val="867567"/>
                </a:solidFill>
                <a:latin typeface="Montserrat" panose="00000500000000000000" pitchFamily="2" charset="0"/>
                <a:cs typeface="Calibri" panose="020F0502020204030204" pitchFamily="34" charset="0"/>
              </a:rPr>
              <a:t>Retrouvez toutes les informations pratiques sur les formations proposées sur la page « formations » de l’ENT :</a:t>
            </a:r>
            <a:br>
              <a:rPr lang="fr-FR" altLang="fr-FR" sz="2800" b="1" dirty="0">
                <a:latin typeface="Calibri" panose="020F0502020204030204" pitchFamily="34" charset="0"/>
              </a:rPr>
            </a:br>
            <a:endParaRPr lang="fr-FR" sz="1400" dirty="0">
              <a:latin typeface="Calibri" panose="020F0502020204030204" pitchFamily="34" charset="0"/>
            </a:endParaRPr>
          </a:p>
        </p:txBody>
      </p:sp>
      <p:sp>
        <p:nvSpPr>
          <p:cNvPr id="11" name="Flèche gauche 6"/>
          <p:cNvSpPr>
            <a:spLocks noChangeArrowheads="1"/>
          </p:cNvSpPr>
          <p:nvPr/>
        </p:nvSpPr>
        <p:spPr bwMode="auto">
          <a:xfrm>
            <a:off x="10741307" y="2642961"/>
            <a:ext cx="1273881" cy="355600"/>
          </a:xfrm>
          <a:prstGeom prst="leftArrow">
            <a:avLst>
              <a:gd name="adj1" fmla="val 50000"/>
              <a:gd name="adj2" fmla="val 50040"/>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sz="2400"/>
          </a:p>
        </p:txBody>
      </p:sp>
      <p:pic>
        <p:nvPicPr>
          <p:cNvPr id="9" name="Image 8" descr="Une image contenant jouet, dessin humoristique&#10;&#10;Le contenu généré par l’IA peut être incorrect.">
            <a:extLst>
              <a:ext uri="{FF2B5EF4-FFF2-40B4-BE49-F238E27FC236}">
                <a16:creationId xmlns:a16="http://schemas.microsoft.com/office/drawing/2014/main" id="{C8670789-53C8-9CB6-CE8B-D787CC57B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9" y="2496312"/>
            <a:ext cx="1865376" cy="1865376"/>
          </a:xfrm>
          <a:prstGeom prst="rect">
            <a:avLst/>
          </a:prstGeom>
        </p:spPr>
      </p:pic>
      <p:pic>
        <p:nvPicPr>
          <p:cNvPr id="4" name="Image 3" descr="Une image contenant texte, capture d’écran, logiciel, Site web&#10;&#10;Le contenu généré par l’IA peut être incorrect.">
            <a:extLst>
              <a:ext uri="{FF2B5EF4-FFF2-40B4-BE49-F238E27FC236}">
                <a16:creationId xmlns:a16="http://schemas.microsoft.com/office/drawing/2014/main" id="{40B97EED-AD39-707F-BE84-962A0205E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83" y="1930728"/>
            <a:ext cx="8731608" cy="4394589"/>
          </a:xfrm>
          <a:prstGeom prst="rect">
            <a:avLst/>
          </a:prstGeom>
        </p:spPr>
      </p:pic>
    </p:spTree>
    <p:extLst>
      <p:ext uri="{BB962C8B-B14F-4D97-AF65-F5344CB8AC3E}">
        <p14:creationId xmlns:p14="http://schemas.microsoft.com/office/powerpoint/2010/main" val="6634524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28315B"/>
        </a:solidFill>
        <a:effectLst/>
      </p:bgPr>
    </p:bg>
    <p:spTree>
      <p:nvGrpSpPr>
        <p:cNvPr id="1" name=""/>
        <p:cNvGrpSpPr/>
        <p:nvPr/>
      </p:nvGrpSpPr>
      <p:grpSpPr>
        <a:xfrm>
          <a:off x="0" y="0"/>
          <a:ext cx="0" cy="0"/>
          <a:chOff x="0" y="0"/>
          <a:chExt cx="0" cy="0"/>
        </a:xfrm>
      </p:grpSpPr>
      <p:sp>
        <p:nvSpPr>
          <p:cNvPr id="2" name="Rectangle 1"/>
          <p:cNvSpPr/>
          <p:nvPr/>
        </p:nvSpPr>
        <p:spPr>
          <a:xfrm>
            <a:off x="2909439" y="796542"/>
            <a:ext cx="6096000" cy="1200329"/>
          </a:xfrm>
          <a:prstGeom prst="rect">
            <a:avLst/>
          </a:prstGeom>
        </p:spPr>
        <p:txBody>
          <a:bodyPr>
            <a:spAutoFit/>
          </a:bodyPr>
          <a:lstStyle/>
          <a:p>
            <a:pPr algn="ctr">
              <a:spcBef>
                <a:spcPct val="0"/>
              </a:spcBef>
              <a:defRPr/>
            </a:pPr>
            <a:r>
              <a:rPr lang="fr-FR" altLang="fr-FR" sz="2800" dirty="0">
                <a:solidFill>
                  <a:srgbClr val="867567"/>
                </a:solidFill>
                <a:latin typeface="Montserrat" panose="00000500000000000000" pitchFamily="2" charset="0"/>
              </a:rPr>
              <a:t>BONNE CHANCE !!</a:t>
            </a:r>
            <a:br>
              <a:rPr lang="fr-FR" altLang="fr-FR" sz="4400" b="1" dirty="0">
                <a:solidFill>
                  <a:srgbClr val="867567"/>
                </a:solidFill>
                <a:latin typeface="Calibri" pitchFamily="34" charset="0"/>
              </a:rPr>
            </a:br>
            <a:endParaRPr lang="fr-FR" sz="4400" dirty="0">
              <a:solidFill>
                <a:srgbClr val="867567"/>
              </a:solidFill>
              <a:latin typeface="Calibri" panose="020F0502020204030204" pitchFamily="34" charset="0"/>
            </a:endParaRPr>
          </a:p>
        </p:txBody>
      </p:sp>
      <p:pic>
        <p:nvPicPr>
          <p:cNvPr id="5" name="Image 4">
            <a:extLst>
              <a:ext uri="{FF2B5EF4-FFF2-40B4-BE49-F238E27FC236}">
                <a16:creationId xmlns:a16="http://schemas.microsoft.com/office/drawing/2014/main" id="{30A43E9E-7CEA-C34F-AE49-B002BE29FCA5}"/>
              </a:ext>
            </a:extLst>
          </p:cNvPr>
          <p:cNvPicPr>
            <a:picLocks noChangeAspect="1"/>
          </p:cNvPicPr>
          <p:nvPr/>
        </p:nvPicPr>
        <p:blipFill>
          <a:blip r:embed="rId2"/>
          <a:stretch>
            <a:fillRect/>
          </a:stretch>
        </p:blipFill>
        <p:spPr>
          <a:xfrm>
            <a:off x="863887" y="5792757"/>
            <a:ext cx="2641600" cy="330200"/>
          </a:xfrm>
          <a:prstGeom prst="rect">
            <a:avLst/>
          </a:prstGeom>
        </p:spPr>
      </p:pic>
      <p:pic>
        <p:nvPicPr>
          <p:cNvPr id="6" name="Image 4">
            <a:extLst>
              <a:ext uri="{FF2B5EF4-FFF2-40B4-BE49-F238E27FC236}">
                <a16:creationId xmlns:a16="http://schemas.microsoft.com/office/drawing/2014/main" id="{865FDDE4-1B34-02AE-2A05-0AD2134774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5927" y="2144277"/>
            <a:ext cx="3468068" cy="323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93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3A6B-3C61-C445-4CD6-149E531A86D8}"/>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E3B66518-CDB3-2733-EF57-F46CC8F162BF}"/>
              </a:ext>
            </a:extLst>
          </p:cNvPr>
          <p:cNvSpPr txBox="1"/>
          <p:nvPr/>
        </p:nvSpPr>
        <p:spPr>
          <a:xfrm>
            <a:off x="1962150" y="348565"/>
            <a:ext cx="92522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t>DRH - Pôle </a:t>
            </a:r>
            <a:r>
              <a:rPr lang="fr-FR" sz="2800" dirty="0">
                <a:solidFill>
                  <a:schemeClr val="bg1"/>
                </a:solidFill>
                <a:latin typeface="Calibri" panose="020F0502020204030204"/>
              </a:rPr>
              <a:t>de la formation des personnels et</a:t>
            </a:r>
            <a:r>
              <a:rPr kumimoji="0" lang="fr-FR" sz="2800" b="0" i="0" u="none" strike="noStrike" kern="1200" cap="none" spc="0" normalizeH="0" noProof="0" dirty="0">
                <a:ln>
                  <a:noFill/>
                </a:ln>
                <a:solidFill>
                  <a:schemeClr val="bg1"/>
                </a:solidFill>
                <a:effectLst/>
                <a:uLnTx/>
                <a:uFillTx/>
                <a:latin typeface="Calibri" panose="020F0502020204030204"/>
                <a:ea typeface="+mn-ea"/>
                <a:cs typeface="+mn-cs"/>
              </a:rPr>
              <a:t> des concours</a:t>
            </a:r>
            <a:endPar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3329A7A1-5458-39E1-30FE-801772E92AF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ZoneTexte 14">
            <a:extLst>
              <a:ext uri="{FF2B5EF4-FFF2-40B4-BE49-F238E27FC236}">
                <a16:creationId xmlns:a16="http://schemas.microsoft.com/office/drawing/2014/main" id="{6FDF7650-84CA-774B-FF10-652D6F1D2229}"/>
              </a:ext>
            </a:extLst>
          </p:cNvPr>
          <p:cNvSpPr txBox="1"/>
          <p:nvPr/>
        </p:nvSpPr>
        <p:spPr>
          <a:xfrm>
            <a:off x="2402334" y="3018376"/>
            <a:ext cx="4185958" cy="2308324"/>
          </a:xfrm>
          <a:prstGeom prst="rect">
            <a:avLst/>
          </a:prstGeom>
          <a:solidFill>
            <a:srgbClr val="28315B"/>
          </a:solidFill>
        </p:spPr>
        <p:txBody>
          <a:bodyPr wrap="square" rtlCol="0">
            <a:spAutoFit/>
          </a:bodyPr>
          <a:lstStyle/>
          <a:p>
            <a:r>
              <a:rPr lang="fr-FR" sz="1400" dirty="0">
                <a:solidFill>
                  <a:schemeClr val="bg1"/>
                </a:solidFill>
              </a:rPr>
              <a:t> </a:t>
            </a:r>
          </a:p>
          <a:p>
            <a:endParaRPr lang="fr-FR" sz="1400" dirty="0">
              <a:solidFill>
                <a:schemeClr val="bg1"/>
              </a:solidFill>
            </a:endParaRPr>
          </a:p>
          <a:p>
            <a:endParaRPr lang="fr-FR" sz="1400" dirty="0">
              <a:solidFill>
                <a:schemeClr val="bg1"/>
              </a:solidFill>
            </a:endParaRPr>
          </a:p>
          <a:p>
            <a:pPr algn="ctr"/>
            <a:r>
              <a:rPr lang="fr-FR" sz="2400" b="1" dirty="0">
                <a:solidFill>
                  <a:schemeClr val="bg1"/>
                </a:solidFill>
              </a:rPr>
              <a:t>Sadia AGNAOU</a:t>
            </a:r>
            <a:br>
              <a:rPr lang="fr-FR" dirty="0">
                <a:solidFill>
                  <a:schemeClr val="bg1"/>
                </a:solidFill>
              </a:rPr>
            </a:br>
            <a:endParaRPr lang="fr-FR" dirty="0">
              <a:solidFill>
                <a:schemeClr val="bg1"/>
              </a:solidFill>
            </a:endParaRPr>
          </a:p>
          <a:p>
            <a:pPr algn="ctr"/>
            <a:r>
              <a:rPr lang="fr-FR" dirty="0">
                <a:solidFill>
                  <a:schemeClr val="bg1"/>
                </a:solidFill>
              </a:rPr>
              <a:t>Merci de votre attention !</a:t>
            </a:r>
          </a:p>
          <a:p>
            <a:endParaRPr lang="fr-FR" sz="1400" dirty="0">
              <a:solidFill>
                <a:schemeClr val="bg1"/>
              </a:solidFill>
            </a:endParaRPr>
          </a:p>
          <a:p>
            <a:endParaRPr lang="fr-FR" sz="1400" dirty="0">
              <a:solidFill>
                <a:schemeClr val="bg1"/>
              </a:solidFill>
            </a:endParaRPr>
          </a:p>
          <a:p>
            <a:endParaRPr lang="fr-FR" sz="1400" dirty="0">
              <a:solidFill>
                <a:schemeClr val="bg1"/>
              </a:solidFill>
            </a:endParaRPr>
          </a:p>
        </p:txBody>
      </p:sp>
      <p:sp>
        <p:nvSpPr>
          <p:cNvPr id="10" name="ZoneTexte 9">
            <a:extLst>
              <a:ext uri="{FF2B5EF4-FFF2-40B4-BE49-F238E27FC236}">
                <a16:creationId xmlns:a16="http://schemas.microsoft.com/office/drawing/2014/main" id="{FAAE0377-DF08-72A0-01E9-413BF74D8ED8}"/>
              </a:ext>
            </a:extLst>
          </p:cNvPr>
          <p:cNvSpPr txBox="1"/>
          <p:nvPr/>
        </p:nvSpPr>
        <p:spPr>
          <a:xfrm>
            <a:off x="6588292" y="1421860"/>
            <a:ext cx="4813634" cy="523220"/>
          </a:xfrm>
          <a:prstGeom prst="rect">
            <a:avLst/>
          </a:prstGeom>
          <a:noFill/>
        </p:spPr>
        <p:txBody>
          <a:bodyPr wrap="square">
            <a:spAutoFit/>
          </a:bodyPr>
          <a:lstStyle/>
          <a:p>
            <a:r>
              <a:rPr lang="fr-FR" sz="2800" i="1" dirty="0">
                <a:solidFill>
                  <a:schemeClr val="tx1">
                    <a:lumMod val="65000"/>
                    <a:lumOff val="35000"/>
                  </a:schemeClr>
                </a:solidFill>
                <a:latin typeface="Montserrat" panose="00000500000000000000" pitchFamily="2" charset="0"/>
                <a:cs typeface="Calibri" panose="020F0502020204030204" pitchFamily="34" charset="0"/>
              </a:rPr>
              <a:t>Place aux questions !</a:t>
            </a:r>
          </a:p>
        </p:txBody>
      </p:sp>
      <p:sp>
        <p:nvSpPr>
          <p:cNvPr id="6" name="ZoneTexte 5">
            <a:extLst>
              <a:ext uri="{FF2B5EF4-FFF2-40B4-BE49-F238E27FC236}">
                <a16:creationId xmlns:a16="http://schemas.microsoft.com/office/drawing/2014/main" id="{8A2E9F36-9F60-CEAF-C205-9849D57BD27E}"/>
              </a:ext>
            </a:extLst>
          </p:cNvPr>
          <p:cNvSpPr txBox="1"/>
          <p:nvPr/>
        </p:nvSpPr>
        <p:spPr>
          <a:xfrm>
            <a:off x="0" y="5911644"/>
            <a:ext cx="12192000" cy="928144"/>
          </a:xfrm>
          <a:prstGeom prst="rect">
            <a:avLst/>
          </a:prstGeom>
          <a:solidFill>
            <a:srgbClr val="28315B"/>
          </a:solidFill>
        </p:spPr>
        <p:txBody>
          <a:bodyPr wrap="square" rtlCol="0">
            <a:spAutoFit/>
          </a:bodyPr>
          <a:lstStyle/>
          <a:p>
            <a:endParaRPr lang="fr-FR" dirty="0"/>
          </a:p>
        </p:txBody>
      </p:sp>
      <p:pic>
        <p:nvPicPr>
          <p:cNvPr id="8" name="Image 7">
            <a:extLst>
              <a:ext uri="{FF2B5EF4-FFF2-40B4-BE49-F238E27FC236}">
                <a16:creationId xmlns:a16="http://schemas.microsoft.com/office/drawing/2014/main" id="{226224EE-96D8-0D24-E747-8E0D2F4FCF58}"/>
              </a:ext>
            </a:extLst>
          </p:cNvPr>
          <p:cNvPicPr>
            <a:picLocks noChangeAspect="1"/>
          </p:cNvPicPr>
          <p:nvPr/>
        </p:nvPicPr>
        <p:blipFill>
          <a:blip r:embed="rId2"/>
          <a:stretch>
            <a:fillRect/>
          </a:stretch>
        </p:blipFill>
        <p:spPr>
          <a:xfrm>
            <a:off x="321178" y="6179235"/>
            <a:ext cx="2641600" cy="330200"/>
          </a:xfrm>
          <a:prstGeom prst="rect">
            <a:avLst/>
          </a:prstGeom>
        </p:spPr>
      </p:pic>
      <p:pic>
        <p:nvPicPr>
          <p:cNvPr id="7" name="Image 6" descr="Une image contenant dessin humoristique, art&#10;&#10;Le contenu généré par l’IA peut être incorrect.">
            <a:extLst>
              <a:ext uri="{FF2B5EF4-FFF2-40B4-BE49-F238E27FC236}">
                <a16:creationId xmlns:a16="http://schemas.microsoft.com/office/drawing/2014/main" id="{38C34E3D-8CB7-656B-59A2-67C665C6F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554" y="2291648"/>
            <a:ext cx="1865376" cy="1776984"/>
          </a:xfrm>
          <a:prstGeom prst="rect">
            <a:avLst/>
          </a:prstGeom>
        </p:spPr>
      </p:pic>
    </p:spTree>
    <p:extLst>
      <p:ext uri="{BB962C8B-B14F-4D97-AF65-F5344CB8AC3E}">
        <p14:creationId xmlns:p14="http://schemas.microsoft.com/office/powerpoint/2010/main" val="18743795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13266</TotalTime>
  <Words>8953</Words>
  <Application>Microsoft Office PowerPoint</Application>
  <PresentationFormat>Grand écran</PresentationFormat>
  <Paragraphs>1335</Paragraphs>
  <Slides>93</Slides>
  <Notes>10</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93</vt:i4>
      </vt:variant>
    </vt:vector>
  </HeadingPairs>
  <TitlesOfParts>
    <vt:vector size="108" baseType="lpstr">
      <vt:lpstr>ＭＳ Ｐゴシック</vt:lpstr>
      <vt:lpstr>Arial</vt:lpstr>
      <vt:lpstr>Brush Script MT</vt:lpstr>
      <vt:lpstr>Calibri</vt:lpstr>
      <vt:lpstr>Calibri Light</vt:lpstr>
      <vt:lpstr>Calibri,Bold</vt:lpstr>
      <vt:lpstr>Monserrat</vt:lpstr>
      <vt:lpstr>Monserret</vt:lpstr>
      <vt:lpstr>Montserrat</vt:lpstr>
      <vt:lpstr>Montserrat Medium</vt:lpstr>
      <vt:lpstr>Wingdings</vt:lpstr>
      <vt:lpstr>Work Sans Light</vt:lpstr>
      <vt:lpstr>Thème Office</vt:lpstr>
      <vt:lpstr>Conception personnalisée</vt:lpstr>
      <vt:lpstr>2_Thème Office</vt:lpstr>
      <vt:lpstr>Présentation PowerPoint</vt:lpstr>
      <vt:lpstr>Présentation PowerPoint</vt:lpstr>
      <vt:lpstr>Pôle développement des compétences et accompagnement des personnels</vt:lpstr>
      <vt:lpstr>Présentation PowerPoint</vt:lpstr>
      <vt:lpstr>Présentation PowerPoint</vt:lpstr>
      <vt:lpstr>Présentation PowerPoint</vt:lpstr>
      <vt:lpstr>Présentation PowerPoint</vt:lpstr>
      <vt:lpstr>II.  La campagne d’emploi 2026</vt:lpstr>
      <vt:lpstr>Présentation PowerPoint</vt:lpstr>
      <vt:lpstr>Présentation PowerPoint</vt:lpstr>
      <vt:lpstr>Présentation PowerPoint</vt:lpstr>
      <vt:lpstr>   Filière ITRF 2  Ingénieurs de Recherche  7  Ingénieurs d’Etudes (Catégorie A)</vt:lpstr>
      <vt:lpstr>Présentation PowerPoint</vt:lpstr>
      <vt:lpstr>Présentation PowerPoint</vt:lpstr>
      <vt:lpstr>IV. Introduction générale sur les concours</vt:lpstr>
      <vt:lpstr> Introduction générale sur les concours</vt:lpstr>
      <vt:lpstr> Les différentes phases du concours</vt:lpstr>
      <vt:lpstr>Les conditions générales d’accès aux concours</vt:lpstr>
      <vt:lpstr>La filière AENES  Personnels de l’Administration de l’Éducation Nationale et de l’Enseignement Supérieur </vt:lpstr>
      <vt:lpstr>LES DIFFERENTS CORPS DE LA FILIERE Catégorie C   </vt:lpstr>
      <vt:lpstr> ADJAENES  Conditions et dates d’inscription </vt:lpstr>
      <vt:lpstr> Présentation des épreuves et les formations proposées ADJAENES externe – Catégorie C </vt:lpstr>
      <vt:lpstr> Présentation des épreuves et les formations proposées ADJAENES interne – Catégorie C </vt:lpstr>
      <vt:lpstr>SAENES  Conditions et dates d’inscription</vt:lpstr>
      <vt:lpstr> Présentation des épreuves et les formations proposées SAENES externe – Catégorie B </vt:lpstr>
      <vt:lpstr> Présentation des épreuves et les formations proposées SAENES interne – Catégorie B </vt:lpstr>
      <vt:lpstr>ADAENES  Conditions et dates d’inscription</vt:lpstr>
      <vt:lpstr> Présentation des épreuves et les formations proposées ADAENES interne – Catégorie A </vt:lpstr>
      <vt:lpstr>Présentation PowerPoint</vt:lpstr>
      <vt:lpstr>Examens professionnels d’avancement Avancements possibles pour les SAENES</vt:lpstr>
      <vt:lpstr>Examens professionnels d’avancement Avancements possibles pour les ADAENES</vt:lpstr>
      <vt:lpstr>La filière ITRF  Ingénieurs et personnels Techniques de Recherche et de Formation </vt:lpstr>
      <vt:lpstr>Présentation PowerPoint</vt:lpstr>
      <vt:lpstr>Les différents corps de la filière ITRF</vt:lpstr>
      <vt:lpstr>Présentation PowerPoint</vt:lpstr>
      <vt:lpstr>Présentation PowerPoint</vt:lpstr>
      <vt:lpstr>Présentation PowerPoint</vt:lpstr>
      <vt:lpstr>V. Les différents modes de recrutement par concours </vt:lpstr>
      <vt:lpstr>La nature des concours et les conditions d’inscription</vt:lpstr>
      <vt:lpstr>La nature des concours et les conditions d’inscription</vt:lpstr>
      <vt:lpstr>La nature des concours et les conditions d’inscription</vt:lpstr>
      <vt:lpstr>La nature des concours et les conditions d’inscription</vt:lpstr>
      <vt:lpstr>Présentation PowerPoint</vt:lpstr>
      <vt:lpstr>LES CONCOURS BOE Ouverture de la phase d’inscription : 13 avril au 13 mai 2026 (site USPN)</vt:lpstr>
      <vt:lpstr>LES CONCOURS BOE</vt:lpstr>
      <vt:lpstr>VI. POUR CONSTITUER SON DOSSIER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RAPPORT D’ACTIVITE</vt:lpstr>
      <vt:lpstr>LES TITRES ET TRAVAUX</vt:lpstr>
      <vt:lpstr>LES ORGANIGRAMMES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IX-Jury : compétences, la composition </vt:lpstr>
      <vt:lpstr>Le jury évalue les candidats uniquement en fonction de la valeur des épreuves telles qu’elles sont fixées par la réglementation.  Cette mission s’exerce en toute indépendance par rapport à l’autorité hiérarchique.  Les décisions du jury sont souveraines.  Le jury ne peut pas modifier le règlement du concours.  Il est lié par les textes organisant le concours.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UP13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DRH_DCAP</dc:creator>
  <cp:lastModifiedBy>Celia CHEKROUNE</cp:lastModifiedBy>
  <cp:revision>444</cp:revision>
  <cp:lastPrinted>2026-03-13T15:16:06Z</cp:lastPrinted>
  <dcterms:created xsi:type="dcterms:W3CDTF">2020-01-10T09:54:09Z</dcterms:created>
  <dcterms:modified xsi:type="dcterms:W3CDTF">2026-03-16T11:07:36Z</dcterms:modified>
</cp:coreProperties>
</file>